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4"/>
  </p:sldMasterIdLst>
  <p:notesMasterIdLst>
    <p:notesMasterId r:id="rId15"/>
  </p:notesMasterIdLst>
  <p:sldIdLst>
    <p:sldId id="256" r:id="rId5"/>
    <p:sldId id="267" r:id="rId6"/>
    <p:sldId id="293" r:id="rId7"/>
    <p:sldId id="281" r:id="rId8"/>
    <p:sldId id="295" r:id="rId9"/>
    <p:sldId id="294" r:id="rId10"/>
    <p:sldId id="290" r:id="rId11"/>
    <p:sldId id="296" r:id="rId12"/>
    <p:sldId id="297" r:id="rId13"/>
    <p:sldId id="291"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75" autoAdjust="0"/>
    <p:restoredTop sz="89505" autoAdjust="0"/>
  </p:normalViewPr>
  <p:slideViewPr>
    <p:cSldViewPr snapToGrid="0">
      <p:cViewPr varScale="1">
        <p:scale>
          <a:sx n="60" d="100"/>
          <a:sy n="60" d="100"/>
        </p:scale>
        <p:origin x="84" y="4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C60252-6908-4DD9-87D2-501A27CEB095}" type="datetimeFigureOut">
              <a:rPr lang="zh-CN" altLang="en-US" smtClean="0"/>
              <a:t>2020/6/17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5C4724-7F04-4CDB-93C8-442B05B3BF4B}" type="slidenum">
              <a:rPr lang="zh-CN" altLang="en-US" smtClean="0"/>
              <a:t>‹#›</a:t>
            </a:fld>
            <a:endParaRPr lang="zh-CN" altLang="en-US"/>
          </a:p>
        </p:txBody>
      </p:sp>
    </p:spTree>
    <p:extLst>
      <p:ext uri="{BB962C8B-B14F-4D97-AF65-F5344CB8AC3E}">
        <p14:creationId xmlns:p14="http://schemas.microsoft.com/office/powerpoint/2010/main" val="3831377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55C4724-7F04-4CDB-93C8-442B05B3BF4B}" type="slidenum">
              <a:rPr lang="zh-CN" altLang="en-US" smtClean="0"/>
              <a:t>9</a:t>
            </a:fld>
            <a:endParaRPr lang="zh-CN" altLang="en-US"/>
          </a:p>
        </p:txBody>
      </p:sp>
    </p:spTree>
    <p:extLst>
      <p:ext uri="{BB962C8B-B14F-4D97-AF65-F5344CB8AC3E}">
        <p14:creationId xmlns:p14="http://schemas.microsoft.com/office/powerpoint/2010/main" val="17824290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55C4724-7F04-4CDB-93C8-442B05B3BF4B}" type="slidenum">
              <a:rPr lang="zh-CN" altLang="en-US" smtClean="0"/>
              <a:t>10</a:t>
            </a:fld>
            <a:endParaRPr lang="zh-CN" altLang="en-US"/>
          </a:p>
        </p:txBody>
      </p:sp>
    </p:spTree>
    <p:extLst>
      <p:ext uri="{BB962C8B-B14F-4D97-AF65-F5344CB8AC3E}">
        <p14:creationId xmlns:p14="http://schemas.microsoft.com/office/powerpoint/2010/main" val="3676038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FDB8DB8-1775-4072-8A34-DCFB216D5579}" type="datetimeFigureOut">
              <a:rPr lang="en-US" smtClean="0"/>
              <a:pPr/>
              <a:t>6/17/2020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34533715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6/17/2020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3435655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6/17/2020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576346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6/17/2020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41599403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DB8DB8-1775-4072-8A34-DCFB216D5579}" type="datetimeFigureOut">
              <a:rPr lang="en-US" smtClean="0"/>
              <a:pPr/>
              <a:t>6/17/2020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833995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FDB8DB8-1775-4072-8A34-DCFB216D5579}" type="datetimeFigureOut">
              <a:rPr lang="en-US" smtClean="0"/>
              <a:pPr/>
              <a:t>6/17/2020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880541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FDB8DB8-1775-4072-8A34-DCFB216D5579}" type="datetimeFigureOut">
              <a:rPr lang="en-US" smtClean="0"/>
              <a:pPr/>
              <a:t>6/17/2020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1188083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DB8DB8-1775-4072-8A34-DCFB216D5579}" type="datetimeFigureOut">
              <a:rPr lang="en-US" smtClean="0"/>
              <a:pPr/>
              <a:t>6/17/2020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501722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B8DB8-1775-4072-8A34-DCFB216D5579}" type="datetimeFigureOut">
              <a:rPr lang="en-US" smtClean="0"/>
              <a:pPr/>
              <a:t>6/17/2020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535629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6/17/2020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1696392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6/17/2020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208216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DB8DB8-1775-4072-8A34-DCFB216D5579}" type="datetimeFigureOut">
              <a:rPr lang="en-US" smtClean="0"/>
              <a:pPr/>
              <a:t>6/17/2020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1068051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47178" y="2272825"/>
            <a:ext cx="9358604" cy="2387600"/>
          </a:xfrm>
        </p:spPr>
        <p:txBody>
          <a:bodyPr anchor="ctr">
            <a:normAutofit/>
          </a:bodyPr>
          <a:lstStyle/>
          <a:p>
            <a:r>
              <a:rPr lang="en-US" altLang="zh-CN" sz="4800" dirty="0"/>
              <a:t>WF </a:t>
            </a:r>
            <a:r>
              <a:rPr lang="en-US" sz="4800" dirty="0"/>
              <a:t>on</a:t>
            </a:r>
            <a:r>
              <a:rPr lang="en-GB" altLang="zh-CN" sz="4800" dirty="0"/>
              <a:t> </a:t>
            </a:r>
            <a:r>
              <a:rPr lang="en-US" altLang="zh-CN" sz="4800" dirty="0" smtClean="0"/>
              <a:t>remaining issues for TS38.101-1 and TS38.101-3 for NR V2X</a:t>
            </a:r>
            <a:endParaRPr lang="en-US" sz="4800" dirty="0"/>
          </a:p>
        </p:txBody>
      </p:sp>
      <p:sp>
        <p:nvSpPr>
          <p:cNvPr id="3" name="Subtitle 2"/>
          <p:cNvSpPr>
            <a:spLocks noGrp="1"/>
          </p:cNvSpPr>
          <p:nvPr>
            <p:ph type="subTitle" idx="1"/>
          </p:nvPr>
        </p:nvSpPr>
        <p:spPr>
          <a:xfrm>
            <a:off x="1472485" y="4660425"/>
            <a:ext cx="9144000" cy="1280160"/>
          </a:xfrm>
        </p:spPr>
        <p:txBody>
          <a:bodyPr anchor="ctr">
            <a:normAutofit/>
          </a:bodyPr>
          <a:lstStyle/>
          <a:p>
            <a:r>
              <a:rPr lang="en-US" altLang="zh-CN" sz="2800" dirty="0" smtClean="0"/>
              <a:t>LG Electronics, Huawei, </a:t>
            </a:r>
            <a:r>
              <a:rPr lang="en-US" altLang="zh-CN" sz="2800" dirty="0" err="1" smtClean="0"/>
              <a:t>HiSilicon</a:t>
            </a:r>
            <a:r>
              <a:rPr lang="en-US" altLang="zh-CN" sz="2800" dirty="0" smtClean="0"/>
              <a:t>, CATT</a:t>
            </a:r>
            <a:endParaRPr lang="en-US" sz="2800" dirty="0"/>
          </a:p>
        </p:txBody>
      </p:sp>
      <p:sp>
        <p:nvSpPr>
          <p:cNvPr id="4" name="Rectangle 3"/>
          <p:cNvSpPr>
            <a:spLocks noChangeArrowheads="1"/>
          </p:cNvSpPr>
          <p:nvPr/>
        </p:nvSpPr>
        <p:spPr bwMode="auto">
          <a:xfrm>
            <a:off x="655320" y="342900"/>
            <a:ext cx="1094232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buNone/>
            </a:pPr>
            <a:r>
              <a:rPr lang="en-US" altLang="sv-SE" sz="2400" b="1" dirty="0">
                <a:cs typeface="Arial" panose="020B0604020202020204" pitchFamily="34" charset="0"/>
              </a:rPr>
              <a:t>3GPP TSG-RAN WG4</a:t>
            </a:r>
            <a:r>
              <a:rPr lang="en-GB" altLang="zh-CN" sz="2400" b="1" dirty="0" smtClean="0"/>
              <a:t>#9</a:t>
            </a:r>
            <a:r>
              <a:rPr lang="en-US" altLang="zh-CN" sz="2400" b="1" dirty="0"/>
              <a:t>5</a:t>
            </a:r>
            <a:r>
              <a:rPr lang="en-US" altLang="zh-CN" sz="2400" b="1" dirty="0" smtClean="0"/>
              <a:t>-e</a:t>
            </a:r>
            <a:r>
              <a:rPr lang="en-US" altLang="sv-SE" sz="2400" b="1" dirty="0" smtClean="0">
                <a:cs typeface="Arial" panose="020B0604020202020204" pitchFamily="34" charset="0"/>
              </a:rPr>
              <a:t> </a:t>
            </a:r>
            <a:r>
              <a:rPr lang="en-US" altLang="sv-SE" sz="2400" b="1" dirty="0">
                <a:cs typeface="Arial" panose="020B0604020202020204" pitchFamily="34" charset="0"/>
              </a:rPr>
              <a:t>Meeting                                                            </a:t>
            </a:r>
            <a:r>
              <a:rPr lang="en-US" altLang="sv-SE" sz="2400" b="1" dirty="0" smtClean="0">
                <a:cs typeface="Arial" panose="020B0604020202020204" pitchFamily="34" charset="0"/>
              </a:rPr>
              <a:t>  R4-2009168</a:t>
            </a:r>
            <a:endParaRPr lang="sv-SE" altLang="sv-SE" sz="2400" b="1" dirty="0">
              <a:cs typeface="Arial" panose="020B0604020202020204" pitchFamily="34" charset="0"/>
            </a:endParaRPr>
          </a:p>
          <a:p>
            <a:pPr>
              <a:buNone/>
            </a:pPr>
            <a:r>
              <a:rPr lang="en-US" altLang="zh-CN" sz="2400" b="1" dirty="0"/>
              <a:t>Electronic Meeting, </a:t>
            </a:r>
            <a:r>
              <a:rPr lang="en-US" altLang="zh-CN" sz="2400" b="1" dirty="0" smtClean="0"/>
              <a:t>25</a:t>
            </a:r>
            <a:r>
              <a:rPr lang="en-US" altLang="zh-CN" sz="2400" b="1" baseline="30000" dirty="0" smtClean="0"/>
              <a:t>th</a:t>
            </a:r>
            <a:r>
              <a:rPr lang="en-US" altLang="zh-CN" sz="2400" b="1" dirty="0" smtClean="0"/>
              <a:t> M</a:t>
            </a:r>
            <a:r>
              <a:rPr lang="en-US" altLang="ko-KR" sz="2400" b="1" dirty="0" smtClean="0"/>
              <a:t>ay</a:t>
            </a:r>
            <a:r>
              <a:rPr lang="ko-KR" altLang="en-US" sz="2400" b="1" smtClean="0"/>
              <a:t> </a:t>
            </a:r>
            <a:r>
              <a:rPr lang="en-US" altLang="zh-CN" sz="2400" b="1" dirty="0" smtClean="0"/>
              <a:t> </a:t>
            </a:r>
            <a:r>
              <a:rPr lang="en-US" altLang="zh-CN" sz="2400" b="1" dirty="0"/>
              <a:t>– </a:t>
            </a:r>
            <a:r>
              <a:rPr lang="en-US" altLang="zh-CN" sz="2400" b="1" dirty="0" smtClean="0"/>
              <a:t>05</a:t>
            </a:r>
            <a:r>
              <a:rPr lang="en-US" altLang="zh-CN" sz="2400" b="1" baseline="30000" dirty="0" smtClean="0"/>
              <a:t>th</a:t>
            </a:r>
            <a:r>
              <a:rPr lang="en-US" altLang="zh-CN" sz="2400" b="1" dirty="0" smtClean="0"/>
              <a:t> June, </a:t>
            </a:r>
            <a:r>
              <a:rPr lang="en-US" altLang="zh-CN" sz="2400" b="1" dirty="0"/>
              <a:t>2020</a:t>
            </a:r>
            <a:endParaRPr lang="sv-SE" altLang="sv-SE" sz="2400" b="1" dirty="0">
              <a:cs typeface="Arial" panose="020B0604020202020204" pitchFamily="34" charset="0"/>
            </a:endParaRPr>
          </a:p>
        </p:txBody>
      </p:sp>
    </p:spTree>
    <p:extLst>
      <p:ext uri="{BB962C8B-B14F-4D97-AF65-F5344CB8AC3E}">
        <p14:creationId xmlns:p14="http://schemas.microsoft.com/office/powerpoint/2010/main" val="41689124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5625" y="458967"/>
            <a:ext cx="9870463" cy="743110"/>
          </a:xfrm>
        </p:spPr>
        <p:txBody>
          <a:bodyPr>
            <a:normAutofit/>
          </a:bodyPr>
          <a:lstStyle/>
          <a:p>
            <a:pPr algn="ctr"/>
            <a:r>
              <a:rPr lang="en-US" dirty="0" smtClean="0"/>
              <a:t>WF5: </a:t>
            </a:r>
            <a:r>
              <a:rPr lang="en-US" altLang="ko-KR" dirty="0"/>
              <a:t>“General part in </a:t>
            </a:r>
            <a:r>
              <a:rPr lang="en-US" altLang="ko-KR" dirty="0" smtClean="0"/>
              <a:t>TS”</a:t>
            </a:r>
            <a:endParaRPr lang="en-US" dirty="0"/>
          </a:p>
        </p:txBody>
      </p:sp>
      <p:sp>
        <p:nvSpPr>
          <p:cNvPr id="4" name="Content Placeholder 3"/>
          <p:cNvSpPr>
            <a:spLocks noGrp="1"/>
          </p:cNvSpPr>
          <p:nvPr>
            <p:ph idx="1"/>
          </p:nvPr>
        </p:nvSpPr>
        <p:spPr>
          <a:xfrm>
            <a:off x="382772" y="1325365"/>
            <a:ext cx="11270512" cy="5409971"/>
          </a:xfrm>
        </p:spPr>
        <p:txBody>
          <a:bodyPr>
            <a:normAutofit/>
          </a:bodyPr>
          <a:lstStyle/>
          <a:p>
            <a:pPr marL="365760" indent="-365760">
              <a:lnSpc>
                <a:spcPct val="100000"/>
              </a:lnSpc>
              <a:spcBef>
                <a:spcPts val="600"/>
              </a:spcBef>
              <a:spcAft>
                <a:spcPts val="600"/>
              </a:spcAft>
            </a:pPr>
            <a:r>
              <a:rPr lang="en-US" altLang="zh-CN" dirty="0" smtClean="0"/>
              <a:t>RAN4 will further discuss how to specify the general part for NR V2X UE as follow in next RAN4 meeting. </a:t>
            </a:r>
            <a:endParaRPr lang="en-US" altLang="ko-KR" dirty="0"/>
          </a:p>
          <a:p>
            <a:pPr lvl="1">
              <a:buFont typeface="Wingdings" panose="05000000000000000000" pitchFamily="2" charset="2"/>
              <a:buChar char="§"/>
            </a:pPr>
            <a:r>
              <a:rPr lang="en-GB" altLang="ko-KR" dirty="0"/>
              <a:t>Option 1 </a:t>
            </a:r>
            <a:endParaRPr lang="en-US" altLang="ko-KR" dirty="0"/>
          </a:p>
          <a:p>
            <a:pPr lvl="2">
              <a:buFont typeface="Wingdings" panose="05000000000000000000" pitchFamily="2" charset="2"/>
              <a:buChar char="ü"/>
            </a:pPr>
            <a:r>
              <a:rPr lang="en-GB" altLang="ko-KR" dirty="0"/>
              <a:t>General requirements apply to V2X (suffix E) unless otherwise stated</a:t>
            </a:r>
            <a:r>
              <a:rPr lang="en-US" altLang="ko-KR" dirty="0"/>
              <a:t>, so V2X requirements (suffix E) are written only when the requirement differs from the general. This eliminates suffix E clauses.</a:t>
            </a:r>
          </a:p>
          <a:p>
            <a:pPr lvl="1">
              <a:buFont typeface="Wingdings" panose="05000000000000000000" pitchFamily="2" charset="2"/>
              <a:buChar char="§"/>
            </a:pPr>
            <a:r>
              <a:rPr lang="en-GB" altLang="ko-KR" dirty="0"/>
              <a:t>Option 2</a:t>
            </a:r>
          </a:p>
          <a:p>
            <a:pPr lvl="2"/>
            <a:r>
              <a:rPr lang="en-US" altLang="ko-KR" dirty="0"/>
              <a:t>For pedestrian-V2X UEs, both the general core requirements and suffix E core requirements apply</a:t>
            </a:r>
          </a:p>
          <a:p>
            <a:pPr lvl="2"/>
            <a:r>
              <a:rPr lang="en-US" altLang="ko-KR" dirty="0"/>
              <a:t>For vehicular UEs supporting the only the NR-V2X </a:t>
            </a:r>
            <a:r>
              <a:rPr lang="en-US" altLang="ko-KR" dirty="0" err="1"/>
              <a:t>sidelink</a:t>
            </a:r>
            <a:r>
              <a:rPr lang="en-US" altLang="ko-KR" dirty="0"/>
              <a:t>, the suffix E core requirements apply</a:t>
            </a:r>
          </a:p>
          <a:p>
            <a:pPr lvl="2"/>
            <a:r>
              <a:rPr lang="en-US" altLang="ko-KR" dirty="0"/>
              <a:t>Note: At this time the terms ‘vehicular UE’ and ‘pedestrian UE’ have not been defined in the requirements section of the TR, however we anticipate in future this may change.</a:t>
            </a:r>
          </a:p>
          <a:p>
            <a:pPr lvl="0"/>
            <a:r>
              <a:rPr lang="en-US" altLang="ko-KR" dirty="0" smtClean="0"/>
              <a:t>WF5: Based </a:t>
            </a:r>
            <a:r>
              <a:rPr lang="en-US" altLang="ko-KR" dirty="0"/>
              <a:t>on the RAN4 agreements, the TS38.101-1 could be revised in next RAN4 meeting. </a:t>
            </a:r>
            <a:endParaRPr lang="en-US" altLang="ko-KR" sz="2900" dirty="0"/>
          </a:p>
          <a:p>
            <a:pPr marL="365760" indent="-365760">
              <a:lnSpc>
                <a:spcPct val="100000"/>
              </a:lnSpc>
              <a:spcBef>
                <a:spcPts val="600"/>
              </a:spcBef>
              <a:spcAft>
                <a:spcPts val="600"/>
              </a:spcAft>
            </a:pPr>
            <a:endParaRPr lang="en-US" altLang="zh-CN" dirty="0" smtClean="0"/>
          </a:p>
          <a:p>
            <a:pPr marL="365760" indent="-365760"/>
            <a:endParaRPr lang="en-US" altLang="zh-CN" dirty="0"/>
          </a:p>
        </p:txBody>
      </p:sp>
    </p:spTree>
    <p:extLst>
      <p:ext uri="{BB962C8B-B14F-4D97-AF65-F5344CB8AC3E}">
        <p14:creationId xmlns:p14="http://schemas.microsoft.com/office/powerpoint/2010/main" val="9996577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0782"/>
          </a:xfrm>
        </p:spPr>
        <p:txBody>
          <a:bodyPr/>
          <a:lstStyle/>
          <a:p>
            <a:pPr algn="ctr"/>
            <a:r>
              <a:rPr lang="en-US" dirty="0" smtClean="0"/>
              <a:t>Backgroun</a:t>
            </a:r>
            <a:r>
              <a:rPr lang="en-US" altLang="zh-CN" dirty="0" smtClean="0"/>
              <a:t>d in TS38.101-1</a:t>
            </a:r>
            <a:endParaRPr lang="en-US" dirty="0"/>
          </a:p>
        </p:txBody>
      </p:sp>
      <p:sp>
        <p:nvSpPr>
          <p:cNvPr id="4" name="Content Placeholder 3"/>
          <p:cNvSpPr>
            <a:spLocks noGrp="1"/>
          </p:cNvSpPr>
          <p:nvPr>
            <p:ph idx="1"/>
          </p:nvPr>
        </p:nvSpPr>
        <p:spPr>
          <a:xfrm>
            <a:off x="297707" y="1690688"/>
            <a:ext cx="11622648" cy="5046995"/>
          </a:xfrm>
        </p:spPr>
        <p:txBody>
          <a:bodyPr>
            <a:normAutofit/>
          </a:bodyPr>
          <a:lstStyle/>
          <a:p>
            <a:r>
              <a:rPr lang="en-US" altLang="ko-KR" sz="2600" dirty="0"/>
              <a:t>Most companies would like to complete the NR V2X WI in this meeting to add the NR V2X WI feature in ITU submission. </a:t>
            </a:r>
          </a:p>
          <a:p>
            <a:r>
              <a:rPr lang="en-GB" altLang="zh-CN" sz="2600" dirty="0" smtClean="0"/>
              <a:t>However, still open issues are listed as follow</a:t>
            </a:r>
          </a:p>
          <a:p>
            <a:pPr lvl="1">
              <a:buFont typeface="Wingdings" panose="05000000000000000000" pitchFamily="2" charset="2"/>
              <a:buChar char="§"/>
            </a:pPr>
            <a:r>
              <a:rPr lang="en-GB" altLang="zh-CN" sz="2200" dirty="0" smtClean="0"/>
              <a:t>In </a:t>
            </a:r>
            <a:r>
              <a:rPr lang="en-US" altLang="zh-CN" sz="2200" dirty="0"/>
              <a:t>WF (R4-2008439), A-MPR for </a:t>
            </a:r>
            <a:r>
              <a:rPr lang="en-US" altLang="ko-KR" sz="2200" dirty="0"/>
              <a:t>PSSCH/PSCCH with NS_52</a:t>
            </a:r>
            <a:r>
              <a:rPr lang="en-US" altLang="zh-CN" sz="2200" dirty="0"/>
              <a:t> was not decided.</a:t>
            </a:r>
          </a:p>
          <a:p>
            <a:pPr lvl="1">
              <a:buFont typeface="Wingdings" panose="05000000000000000000" pitchFamily="2" charset="2"/>
              <a:buChar char="§"/>
            </a:pPr>
            <a:r>
              <a:rPr lang="en-US" altLang="ko-KR" sz="2200" dirty="0"/>
              <a:t>In WF (R4-2008440), A-MPR for simultaneous PSFCH for 2 regional regulation were not decided.</a:t>
            </a:r>
          </a:p>
          <a:p>
            <a:pPr lvl="1">
              <a:buFont typeface="Wingdings" panose="05000000000000000000" pitchFamily="2" charset="2"/>
              <a:buChar char="§"/>
            </a:pPr>
            <a:r>
              <a:rPr lang="en-US" altLang="ko-KR" sz="2200" dirty="0"/>
              <a:t>In WF (R4-2008441), A-MPR for S-SSB with NS_33 was not decided.</a:t>
            </a:r>
          </a:p>
          <a:p>
            <a:pPr lvl="1">
              <a:buFont typeface="Wingdings" panose="05000000000000000000" pitchFamily="2" charset="2"/>
              <a:buChar char="§"/>
            </a:pPr>
            <a:r>
              <a:rPr lang="en-US" altLang="ko-KR" sz="2200" dirty="0"/>
              <a:t>In WF (R4-2008446), “General part in TS” is still open how to specify the NR V2X UE RF </a:t>
            </a:r>
            <a:r>
              <a:rPr lang="en-US" altLang="ko-KR" sz="2200" dirty="0" smtClean="0"/>
              <a:t>requirements.</a:t>
            </a:r>
            <a:endParaRPr lang="en-US" altLang="ko-KR" sz="2200" dirty="0"/>
          </a:p>
          <a:p>
            <a:pPr lvl="1">
              <a:buFont typeface="Wingdings" panose="05000000000000000000" pitchFamily="2" charset="2"/>
              <a:buChar char="§"/>
            </a:pPr>
            <a:r>
              <a:rPr lang="en-US" altLang="ko-KR" sz="2200" dirty="0"/>
              <a:t>In draft CR (R4-2008450), there are still existed [ </a:t>
            </a:r>
            <a:r>
              <a:rPr lang="en-US" altLang="ko-KR" sz="2200" dirty="0" smtClean="0"/>
              <a:t>] in REFSENS and Max. input levels, </a:t>
            </a:r>
            <a:r>
              <a:rPr lang="en-US" altLang="ko-KR" sz="2200" dirty="0"/>
              <a:t>FFS and Annex </a:t>
            </a:r>
            <a:r>
              <a:rPr lang="en-US" altLang="ko-KR" sz="2200" dirty="0" err="1" smtClean="0"/>
              <a:t>A.x.x</a:t>
            </a:r>
            <a:r>
              <a:rPr lang="en-US" altLang="ko-KR" sz="2200" dirty="0" smtClean="0"/>
              <a:t>.</a:t>
            </a:r>
          </a:p>
          <a:p>
            <a:pPr lvl="1">
              <a:buFont typeface="Wingdings" panose="05000000000000000000" pitchFamily="2" charset="2"/>
              <a:buChar char="§"/>
            </a:pPr>
            <a:r>
              <a:rPr lang="en-US" altLang="ko-KR" sz="2200" dirty="0" smtClean="0">
                <a:solidFill>
                  <a:srgbClr val="FF0000"/>
                </a:solidFill>
              </a:rPr>
              <a:t>Time </a:t>
            </a:r>
            <a:r>
              <a:rPr lang="en-US" altLang="ko-KR" sz="2200" dirty="0">
                <a:solidFill>
                  <a:srgbClr val="FF0000"/>
                </a:solidFill>
              </a:rPr>
              <a:t>alignment error for SL MIMO : define [</a:t>
            </a:r>
            <a:r>
              <a:rPr lang="en-US" altLang="ko-KR" sz="2200" dirty="0" smtClean="0">
                <a:solidFill>
                  <a:srgbClr val="FF0000"/>
                </a:solidFill>
              </a:rPr>
              <a:t>260]ns </a:t>
            </a:r>
            <a:r>
              <a:rPr lang="en-US" altLang="ko-KR" sz="2200" dirty="0">
                <a:solidFill>
                  <a:srgbClr val="FF0000"/>
                </a:solidFill>
              </a:rPr>
              <a:t>as same LTE V2X</a:t>
            </a:r>
            <a:r>
              <a:rPr lang="en-US" altLang="ko-KR" sz="2200" dirty="0" smtClean="0">
                <a:solidFill>
                  <a:srgbClr val="FF0000"/>
                </a:solidFill>
              </a:rPr>
              <a:t>.</a:t>
            </a:r>
            <a:endParaRPr lang="en-US" altLang="ko-KR" sz="2200" dirty="0"/>
          </a:p>
          <a:p>
            <a:pPr marL="0" indent="0">
              <a:buNone/>
            </a:pPr>
            <a:endParaRPr lang="en-US" altLang="ko-KR" sz="2600" dirty="0"/>
          </a:p>
        </p:txBody>
      </p:sp>
    </p:spTree>
    <p:extLst>
      <p:ext uri="{BB962C8B-B14F-4D97-AF65-F5344CB8AC3E}">
        <p14:creationId xmlns:p14="http://schemas.microsoft.com/office/powerpoint/2010/main" val="3214404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10782"/>
          </a:xfrm>
        </p:spPr>
        <p:txBody>
          <a:bodyPr/>
          <a:lstStyle/>
          <a:p>
            <a:pPr algn="ctr"/>
            <a:r>
              <a:rPr lang="en-US" dirty="0" smtClean="0"/>
              <a:t>Backgroun</a:t>
            </a:r>
            <a:r>
              <a:rPr lang="en-US" altLang="zh-CN" dirty="0" smtClean="0"/>
              <a:t>d in TS38.101-3</a:t>
            </a:r>
            <a:endParaRPr lang="en-US" dirty="0"/>
          </a:p>
        </p:txBody>
      </p:sp>
      <p:sp>
        <p:nvSpPr>
          <p:cNvPr id="4" name="Content Placeholder 3"/>
          <p:cNvSpPr>
            <a:spLocks noGrp="1"/>
          </p:cNvSpPr>
          <p:nvPr>
            <p:ph idx="1"/>
          </p:nvPr>
        </p:nvSpPr>
        <p:spPr>
          <a:xfrm>
            <a:off x="297707" y="1690688"/>
            <a:ext cx="11622648" cy="5046995"/>
          </a:xfrm>
        </p:spPr>
        <p:txBody>
          <a:bodyPr>
            <a:normAutofit/>
          </a:bodyPr>
          <a:lstStyle/>
          <a:p>
            <a:r>
              <a:rPr lang="en-GB" altLang="ko-KR" sz="3200" dirty="0" smtClean="0"/>
              <a:t>Open issues for con-current operation</a:t>
            </a:r>
          </a:p>
          <a:p>
            <a:pPr lvl="1">
              <a:buFont typeface="Wingdings" panose="05000000000000000000" pitchFamily="2" charset="2"/>
              <a:buChar char="§"/>
            </a:pPr>
            <a:r>
              <a:rPr lang="en-GB" altLang="ko-KR" dirty="0"/>
              <a:t>General part: Con-current operation definition</a:t>
            </a:r>
          </a:p>
          <a:p>
            <a:pPr lvl="1">
              <a:buFont typeface="Wingdings" panose="05000000000000000000" pitchFamily="2" charset="2"/>
              <a:buChar char="§"/>
            </a:pPr>
            <a:r>
              <a:rPr lang="en-US" dirty="0"/>
              <a:t>Output power dynamics</a:t>
            </a:r>
          </a:p>
          <a:p>
            <a:pPr lvl="2">
              <a:buFont typeface="Wingdings" panose="05000000000000000000" pitchFamily="2" charset="2"/>
              <a:buChar char="ü"/>
            </a:pPr>
            <a:r>
              <a:rPr lang="en-US" dirty="0" smtClean="0"/>
              <a:t>Intra-band </a:t>
            </a:r>
            <a:r>
              <a:rPr lang="en-US" dirty="0"/>
              <a:t>Switching </a:t>
            </a:r>
            <a:r>
              <a:rPr lang="en-US" dirty="0" smtClean="0"/>
              <a:t>time : [150us]</a:t>
            </a:r>
          </a:p>
          <a:p>
            <a:pPr lvl="2">
              <a:buFont typeface="Wingdings" panose="05000000000000000000" pitchFamily="2" charset="2"/>
              <a:buChar char="ü"/>
            </a:pPr>
            <a:r>
              <a:rPr lang="en-US" dirty="0"/>
              <a:t>Switching period </a:t>
            </a:r>
            <a:r>
              <a:rPr lang="en-US" dirty="0" smtClean="0"/>
              <a:t>position: Two options</a:t>
            </a:r>
          </a:p>
          <a:p>
            <a:pPr lvl="1">
              <a:buFont typeface="Wingdings" panose="05000000000000000000" pitchFamily="2" charset="2"/>
              <a:buChar char="§"/>
            </a:pPr>
            <a:r>
              <a:rPr lang="en-US" altLang="ko-KR" dirty="0" smtClean="0"/>
              <a:t>Delta </a:t>
            </a:r>
            <a:r>
              <a:rPr lang="en-US" altLang="ko-KR" dirty="0"/>
              <a:t>Rib for </a:t>
            </a:r>
            <a:r>
              <a:rPr lang="en-US" altLang="ko-KR" dirty="0" smtClean="0"/>
              <a:t>V2X_20_n38</a:t>
            </a:r>
          </a:p>
          <a:p>
            <a:pPr lvl="2">
              <a:buFont typeface="Wingdings" panose="05000000000000000000" pitchFamily="2" charset="2"/>
              <a:buChar char="ü"/>
            </a:pPr>
            <a:r>
              <a:rPr lang="en-US" dirty="0"/>
              <a:t>FFS on Delta Rib in B20 by 3rd harmonic problem into n38</a:t>
            </a:r>
          </a:p>
          <a:p>
            <a:pPr lvl="2">
              <a:buFont typeface="Wingdings" panose="05000000000000000000" pitchFamily="2" charset="2"/>
              <a:buChar char="§"/>
            </a:pPr>
            <a:endParaRPr lang="en-US" altLang="ko-KR" dirty="0"/>
          </a:p>
          <a:p>
            <a:pPr marL="457200" lvl="1" indent="0">
              <a:buNone/>
            </a:pPr>
            <a:r>
              <a:rPr lang="en-US" altLang="ko-KR" dirty="0"/>
              <a:t>Note: options of the open issues are recorded in WF </a:t>
            </a:r>
            <a:r>
              <a:rPr lang="en-US" altLang="ko-KR" dirty="0" smtClean="0"/>
              <a:t>R4-2008451, these options will be further discussed in next RAN4 meeting. </a:t>
            </a:r>
            <a:endParaRPr lang="en-US" altLang="ko-KR" dirty="0"/>
          </a:p>
        </p:txBody>
      </p:sp>
    </p:spTree>
    <p:extLst>
      <p:ext uri="{BB962C8B-B14F-4D97-AF65-F5344CB8AC3E}">
        <p14:creationId xmlns:p14="http://schemas.microsoft.com/office/powerpoint/2010/main" val="34994260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5625" y="458967"/>
            <a:ext cx="9870463" cy="743110"/>
          </a:xfrm>
        </p:spPr>
        <p:txBody>
          <a:bodyPr/>
          <a:lstStyle/>
          <a:p>
            <a:pPr algn="ctr"/>
            <a:r>
              <a:rPr lang="en-US" dirty="0" smtClean="0"/>
              <a:t>WF1: NR V2X completion in RAN4 #95e</a:t>
            </a:r>
            <a:endParaRPr lang="en-US" dirty="0"/>
          </a:p>
        </p:txBody>
      </p:sp>
      <p:sp>
        <p:nvSpPr>
          <p:cNvPr id="3" name="내용 개체 틀 2"/>
          <p:cNvSpPr>
            <a:spLocks noGrp="1"/>
          </p:cNvSpPr>
          <p:nvPr>
            <p:ph idx="1"/>
          </p:nvPr>
        </p:nvSpPr>
        <p:spPr>
          <a:xfrm>
            <a:off x="756510" y="1339703"/>
            <a:ext cx="10706943" cy="5016492"/>
          </a:xfrm>
        </p:spPr>
        <p:txBody>
          <a:bodyPr>
            <a:normAutofit fontScale="77500" lnSpcReduction="20000"/>
          </a:bodyPr>
          <a:lstStyle/>
          <a:p>
            <a:pPr marL="459000" indent="-457200">
              <a:lnSpc>
                <a:spcPct val="100000"/>
              </a:lnSpc>
              <a:spcBef>
                <a:spcPts val="400"/>
              </a:spcBef>
              <a:spcAft>
                <a:spcPts val="400"/>
              </a:spcAft>
            </a:pPr>
            <a:r>
              <a:rPr lang="en-US" altLang="ko-KR" strike="sngStrike" dirty="0" smtClean="0"/>
              <a:t>For </a:t>
            </a:r>
            <a:r>
              <a:rPr lang="en-US" altLang="ko-KR" strike="sngStrike" dirty="0"/>
              <a:t>the remaining open </a:t>
            </a:r>
            <a:r>
              <a:rPr lang="en-US" altLang="ko-KR" strike="sngStrike" dirty="0" smtClean="0"/>
              <a:t>issues of NR V2X WI, RAN4 specify the RF requirements </a:t>
            </a:r>
            <a:r>
              <a:rPr lang="en-US" altLang="ko-KR" strike="sngStrike" dirty="0" smtClean="0">
                <a:solidFill>
                  <a:srgbClr val="FF0000"/>
                </a:solidFill>
              </a:rPr>
              <a:t>based on RAN4 consensus </a:t>
            </a:r>
            <a:r>
              <a:rPr lang="en-US" altLang="ko-KR" strike="sngStrike" dirty="0" smtClean="0"/>
              <a:t>majority view.</a:t>
            </a:r>
          </a:p>
          <a:p>
            <a:pPr marL="459000" indent="-457200">
              <a:lnSpc>
                <a:spcPct val="100000"/>
              </a:lnSpc>
              <a:spcBef>
                <a:spcPts val="400"/>
              </a:spcBef>
              <a:spcAft>
                <a:spcPts val="400"/>
              </a:spcAft>
            </a:pPr>
            <a:r>
              <a:rPr lang="en-US" altLang="ko-KR" dirty="0" smtClean="0"/>
              <a:t>The proposed solution will be captured in TS38.101-1 and TS38.101-3 to complete NR V2X WI.</a:t>
            </a:r>
          </a:p>
          <a:p>
            <a:pPr marL="916200" lvl="1" indent="-457200">
              <a:lnSpc>
                <a:spcPct val="100000"/>
              </a:lnSpc>
              <a:spcBef>
                <a:spcPts val="400"/>
              </a:spcBef>
              <a:spcAft>
                <a:spcPts val="400"/>
              </a:spcAft>
              <a:buFont typeface="Wingdings" panose="05000000000000000000" pitchFamily="2" charset="2"/>
              <a:buChar char="§"/>
            </a:pPr>
            <a:r>
              <a:rPr lang="en-US" altLang="ko-KR" dirty="0" smtClean="0"/>
              <a:t>Remove [ ], FFS, TBD and Editor note</a:t>
            </a:r>
          </a:p>
          <a:p>
            <a:pPr marL="916200" lvl="1" indent="-457200">
              <a:lnSpc>
                <a:spcPct val="100000"/>
              </a:lnSpc>
              <a:spcBef>
                <a:spcPts val="400"/>
              </a:spcBef>
              <a:spcAft>
                <a:spcPts val="400"/>
              </a:spcAft>
              <a:buFont typeface="Wingdings" panose="05000000000000000000" pitchFamily="2" charset="2"/>
              <a:buChar char="§"/>
            </a:pPr>
            <a:r>
              <a:rPr lang="en-US" altLang="ko-KR" dirty="0" smtClean="0"/>
              <a:t>For REFSENS requirements w/o [ ] in TS38.101-1</a:t>
            </a:r>
          </a:p>
          <a:p>
            <a:pPr marL="1373400" lvl="2" indent="-457200">
              <a:lnSpc>
                <a:spcPct val="100000"/>
              </a:lnSpc>
              <a:spcBef>
                <a:spcPts val="400"/>
              </a:spcBef>
              <a:spcAft>
                <a:spcPts val="400"/>
              </a:spcAft>
              <a:buFont typeface="Wingdings" panose="05000000000000000000" pitchFamily="2" charset="2"/>
              <a:buChar char="Ø"/>
            </a:pPr>
            <a:r>
              <a:rPr lang="en-US" altLang="ko-KR" dirty="0" smtClean="0"/>
              <a:t>Add NOTE3 to cover the revised target SNR/diversity gain and NF.</a:t>
            </a:r>
          </a:p>
          <a:p>
            <a:pPr marL="1830600" lvl="3" indent="-457200">
              <a:lnSpc>
                <a:spcPct val="100000"/>
              </a:lnSpc>
              <a:spcBef>
                <a:spcPts val="400"/>
              </a:spcBef>
              <a:spcAft>
                <a:spcPts val="400"/>
              </a:spcAft>
              <a:buFont typeface="Wingdings" panose="05000000000000000000" pitchFamily="2" charset="2"/>
              <a:buChar char="ü"/>
            </a:pPr>
            <a:r>
              <a:rPr lang="en-GB" altLang="ko-KR" dirty="0">
                <a:solidFill>
                  <a:srgbClr val="FF0000"/>
                </a:solidFill>
              </a:rPr>
              <a:t>NOTE 3: Additional ΔR</a:t>
            </a:r>
            <a:r>
              <a:rPr lang="en-GB" altLang="ko-KR" baseline="-25000" dirty="0">
                <a:solidFill>
                  <a:srgbClr val="FF0000"/>
                </a:solidFill>
              </a:rPr>
              <a:t>REFSENS</a:t>
            </a:r>
            <a:r>
              <a:rPr lang="en-GB" altLang="ko-KR" dirty="0">
                <a:solidFill>
                  <a:srgbClr val="FF0000"/>
                </a:solidFill>
              </a:rPr>
              <a:t> shall be added to the reference </a:t>
            </a:r>
            <a:r>
              <a:rPr lang="en-GB" altLang="ko-KR" dirty="0" smtClean="0">
                <a:solidFill>
                  <a:srgbClr val="FF0000"/>
                </a:solidFill>
              </a:rPr>
              <a:t>sensitivity </a:t>
            </a:r>
            <a:r>
              <a:rPr lang="en-GB" altLang="ko-KR" dirty="0" smtClean="0">
                <a:solidFill>
                  <a:srgbClr val="0000FF"/>
                </a:solidFill>
              </a:rPr>
              <a:t>when any target SNR/RB number/diversity gain/Noise Figure values are changed from those used to derive the REFSENS in the above table.</a:t>
            </a:r>
            <a:endParaRPr lang="en-US" altLang="ko-KR" dirty="0" smtClean="0">
              <a:solidFill>
                <a:srgbClr val="0000FF"/>
              </a:solidFill>
            </a:endParaRPr>
          </a:p>
          <a:p>
            <a:pPr marL="1373400" lvl="2" indent="-457200">
              <a:lnSpc>
                <a:spcPct val="100000"/>
              </a:lnSpc>
              <a:spcBef>
                <a:spcPts val="400"/>
              </a:spcBef>
              <a:spcAft>
                <a:spcPts val="400"/>
              </a:spcAft>
              <a:buFont typeface="Wingdings" panose="05000000000000000000" pitchFamily="2" charset="2"/>
              <a:buChar char="Ø"/>
            </a:pPr>
            <a:r>
              <a:rPr lang="en-US" altLang="ko-KR" dirty="0" smtClean="0"/>
              <a:t>Add NOTE1 to update number of RB size for REFSENS requirements.</a:t>
            </a:r>
          </a:p>
          <a:p>
            <a:pPr marL="1830600" lvl="3" indent="-457200">
              <a:lnSpc>
                <a:spcPct val="100000"/>
              </a:lnSpc>
              <a:spcBef>
                <a:spcPts val="400"/>
              </a:spcBef>
              <a:spcAft>
                <a:spcPts val="400"/>
              </a:spcAft>
              <a:buFont typeface="Wingdings" panose="05000000000000000000" pitchFamily="2" charset="2"/>
              <a:buChar char="ü"/>
            </a:pPr>
            <a:r>
              <a:rPr lang="en-GB" altLang="ko-KR" dirty="0">
                <a:solidFill>
                  <a:srgbClr val="FF0000"/>
                </a:solidFill>
              </a:rPr>
              <a:t>NOTE 1:    </a:t>
            </a:r>
            <a:r>
              <a:rPr lang="en-GB" altLang="ko-KR" dirty="0" smtClean="0">
                <a:solidFill>
                  <a:srgbClr val="0000FF"/>
                </a:solidFill>
              </a:rPr>
              <a:t>The sidelink allocated RB (L</a:t>
            </a:r>
            <a:r>
              <a:rPr lang="en-GB" altLang="ko-KR" sz="1300" dirty="0" smtClean="0">
                <a:solidFill>
                  <a:srgbClr val="0000FF"/>
                </a:solidFill>
              </a:rPr>
              <a:t>CRB</a:t>
            </a:r>
            <a:r>
              <a:rPr lang="en-GB" altLang="ko-KR" sz="1900" dirty="0" smtClean="0">
                <a:solidFill>
                  <a:srgbClr val="0000FF"/>
                </a:solidFill>
              </a:rPr>
              <a:t>)</a:t>
            </a:r>
            <a:r>
              <a:rPr lang="en-GB" altLang="ko-KR" dirty="0" smtClean="0">
                <a:solidFill>
                  <a:srgbClr val="0000FF"/>
                </a:solidFill>
              </a:rPr>
              <a:t> size </a:t>
            </a:r>
            <a:r>
              <a:rPr lang="en-GB" altLang="ko-KR" dirty="0" smtClean="0">
                <a:solidFill>
                  <a:srgbClr val="FF0000"/>
                </a:solidFill>
              </a:rPr>
              <a:t>could </a:t>
            </a:r>
            <a:r>
              <a:rPr lang="en-GB" altLang="ko-KR" dirty="0">
                <a:solidFill>
                  <a:srgbClr val="FF0000"/>
                </a:solidFill>
              </a:rPr>
              <a:t>be adjusted according to resource pool configuration in [7].</a:t>
            </a:r>
            <a:endParaRPr lang="en-US" altLang="ko-KR" dirty="0" smtClean="0">
              <a:solidFill>
                <a:srgbClr val="FF0000"/>
              </a:solidFill>
            </a:endParaRPr>
          </a:p>
          <a:p>
            <a:pPr marL="916200" lvl="1" indent="-457200">
              <a:lnSpc>
                <a:spcPct val="100000"/>
              </a:lnSpc>
              <a:spcBef>
                <a:spcPts val="400"/>
              </a:spcBef>
              <a:spcAft>
                <a:spcPts val="400"/>
              </a:spcAft>
              <a:buFont typeface="Wingdings" panose="05000000000000000000" pitchFamily="2" charset="2"/>
              <a:buChar char="§"/>
            </a:pPr>
            <a:r>
              <a:rPr lang="en-US" altLang="ko-KR" dirty="0" smtClean="0"/>
              <a:t>Reference measurement channel is FFS </a:t>
            </a:r>
            <a:r>
              <a:rPr lang="en-US" altLang="ko-KR" dirty="0" smtClean="0">
                <a:sym typeface="Wingdings" panose="05000000000000000000" pitchFamily="2" charset="2"/>
              </a:rPr>
              <a:t> </a:t>
            </a:r>
            <a:r>
              <a:rPr lang="en-US" altLang="ko-KR" dirty="0"/>
              <a:t>Reference measurement channel is </a:t>
            </a:r>
            <a:r>
              <a:rPr lang="en-US" altLang="ko-KR" dirty="0" smtClean="0"/>
              <a:t>A.8 </a:t>
            </a:r>
          </a:p>
          <a:p>
            <a:pPr marL="916200" lvl="1" indent="-457200">
              <a:lnSpc>
                <a:spcPct val="100000"/>
              </a:lnSpc>
              <a:spcBef>
                <a:spcPts val="400"/>
              </a:spcBef>
              <a:spcAft>
                <a:spcPts val="400"/>
              </a:spcAft>
              <a:buFont typeface="Wingdings" panose="05000000000000000000" pitchFamily="2" charset="2"/>
              <a:buChar char="§"/>
            </a:pPr>
            <a:r>
              <a:rPr lang="en-US" altLang="ko-KR" dirty="0">
                <a:solidFill>
                  <a:srgbClr val="FF0000"/>
                </a:solidFill>
              </a:rPr>
              <a:t>Time alignment error in 6.6E </a:t>
            </a:r>
            <a:r>
              <a:rPr lang="en-US" altLang="ko-KR" dirty="0">
                <a:solidFill>
                  <a:srgbClr val="FF0000"/>
                </a:solidFill>
                <a:sym typeface="Wingdings" panose="05000000000000000000" pitchFamily="2" charset="2"/>
              </a:rPr>
              <a:t> remove [] and revisit in next </a:t>
            </a:r>
            <a:r>
              <a:rPr lang="en-US" altLang="ko-KR" dirty="0" smtClean="0">
                <a:solidFill>
                  <a:srgbClr val="FF0000"/>
                </a:solidFill>
                <a:sym typeface="Wingdings" panose="05000000000000000000" pitchFamily="2" charset="2"/>
              </a:rPr>
              <a:t>meeting</a:t>
            </a:r>
            <a:r>
              <a:rPr lang="en-US" altLang="ko-KR" dirty="0" smtClean="0">
                <a:sym typeface="Wingdings" panose="05000000000000000000" pitchFamily="2" charset="2"/>
              </a:rPr>
              <a:t>.</a:t>
            </a:r>
            <a:endParaRPr lang="en-US" altLang="ko-KR" dirty="0" smtClean="0"/>
          </a:p>
          <a:p>
            <a:pPr marL="459000" indent="-457200">
              <a:lnSpc>
                <a:spcPct val="100000"/>
              </a:lnSpc>
              <a:spcBef>
                <a:spcPts val="400"/>
              </a:spcBef>
              <a:spcAft>
                <a:spcPts val="400"/>
              </a:spcAft>
            </a:pPr>
            <a:r>
              <a:rPr lang="en-US" altLang="zh-CN" dirty="0" smtClean="0"/>
              <a:t>All of listed open issues in the WF, RAN4 will revisit in next RAN4 meeting with technical discussion paper. </a:t>
            </a:r>
          </a:p>
          <a:p>
            <a:pPr marL="916200" lvl="1" indent="-457200">
              <a:lnSpc>
                <a:spcPct val="100000"/>
              </a:lnSpc>
              <a:spcBef>
                <a:spcPts val="400"/>
              </a:spcBef>
              <a:spcAft>
                <a:spcPts val="400"/>
              </a:spcAft>
            </a:pPr>
            <a:endParaRPr lang="en-US" altLang="ko-KR" dirty="0"/>
          </a:p>
          <a:p>
            <a:pPr marL="801900" lvl="1" indent="-342900">
              <a:lnSpc>
                <a:spcPct val="100000"/>
              </a:lnSpc>
              <a:spcBef>
                <a:spcPts val="400"/>
              </a:spcBef>
              <a:spcAft>
                <a:spcPts val="400"/>
              </a:spcAft>
              <a:buFont typeface="Wingdings" panose="05000000000000000000" pitchFamily="2" charset="2"/>
              <a:buChar char="§"/>
            </a:pPr>
            <a:endParaRPr lang="en-US" altLang="ko-KR" dirty="0"/>
          </a:p>
          <a:p>
            <a:pPr marL="459000" indent="-457200">
              <a:lnSpc>
                <a:spcPct val="100000"/>
              </a:lnSpc>
              <a:spcBef>
                <a:spcPts val="400"/>
              </a:spcBef>
              <a:spcAft>
                <a:spcPts val="400"/>
              </a:spcAft>
            </a:pPr>
            <a:endParaRPr lang="en-US" altLang="ko-KR" dirty="0" smtClean="0"/>
          </a:p>
        </p:txBody>
      </p:sp>
    </p:spTree>
    <p:extLst>
      <p:ext uri="{BB962C8B-B14F-4D97-AF65-F5344CB8AC3E}">
        <p14:creationId xmlns:p14="http://schemas.microsoft.com/office/powerpoint/2010/main" val="38414150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5625" y="458967"/>
            <a:ext cx="9870463" cy="743110"/>
          </a:xfrm>
        </p:spPr>
        <p:txBody>
          <a:bodyPr>
            <a:normAutofit fontScale="90000"/>
          </a:bodyPr>
          <a:lstStyle/>
          <a:p>
            <a:pPr algn="ctr"/>
            <a:r>
              <a:rPr lang="en-US" dirty="0" smtClean="0"/>
              <a:t>WF2-1: A-MPR for NR V2X UE in TS38.101-1</a:t>
            </a:r>
            <a:endParaRPr lang="en-US" dirty="0"/>
          </a:p>
        </p:txBody>
      </p:sp>
      <p:sp>
        <p:nvSpPr>
          <p:cNvPr id="3" name="내용 개체 틀 2"/>
          <p:cNvSpPr>
            <a:spLocks noGrp="1"/>
          </p:cNvSpPr>
          <p:nvPr>
            <p:ph idx="1"/>
          </p:nvPr>
        </p:nvSpPr>
        <p:spPr>
          <a:xfrm>
            <a:off x="756510" y="1575364"/>
            <a:ext cx="10706943" cy="4642601"/>
          </a:xfrm>
        </p:spPr>
        <p:txBody>
          <a:bodyPr/>
          <a:lstStyle/>
          <a:p>
            <a:pPr marL="459000" indent="-457200">
              <a:lnSpc>
                <a:spcPct val="100000"/>
              </a:lnSpc>
              <a:spcBef>
                <a:spcPts val="400"/>
              </a:spcBef>
              <a:spcAft>
                <a:spcPts val="400"/>
              </a:spcAft>
            </a:pPr>
            <a:r>
              <a:rPr lang="en-US" altLang="zh-CN" dirty="0" smtClean="0"/>
              <a:t>WF 2-1: A-MPR </a:t>
            </a:r>
            <a:r>
              <a:rPr lang="en-US" altLang="zh-CN" dirty="0"/>
              <a:t>for </a:t>
            </a:r>
            <a:r>
              <a:rPr lang="en-US" altLang="ko-KR" dirty="0"/>
              <a:t>PSSCH/PSCCH with NS_52</a:t>
            </a:r>
            <a:r>
              <a:rPr lang="en-US" altLang="zh-CN" dirty="0"/>
              <a:t> </a:t>
            </a:r>
            <a:endParaRPr lang="en-US" altLang="zh-CN" dirty="0" smtClean="0"/>
          </a:p>
          <a:p>
            <a:pPr marL="916200" lvl="1" indent="-457200">
              <a:lnSpc>
                <a:spcPct val="100000"/>
              </a:lnSpc>
              <a:spcBef>
                <a:spcPts val="400"/>
              </a:spcBef>
              <a:spcAft>
                <a:spcPts val="400"/>
              </a:spcAft>
            </a:pPr>
            <a:endParaRPr lang="en-US" altLang="ko-KR" dirty="0"/>
          </a:p>
          <a:p>
            <a:pPr marL="801900" lvl="1" indent="-342900">
              <a:lnSpc>
                <a:spcPct val="100000"/>
              </a:lnSpc>
              <a:spcBef>
                <a:spcPts val="400"/>
              </a:spcBef>
              <a:spcAft>
                <a:spcPts val="400"/>
              </a:spcAft>
              <a:buFont typeface="Wingdings" panose="05000000000000000000" pitchFamily="2" charset="2"/>
              <a:buChar char="§"/>
            </a:pPr>
            <a:endParaRPr lang="en-US" altLang="ko-KR" dirty="0"/>
          </a:p>
          <a:p>
            <a:pPr marL="459000" indent="-457200">
              <a:lnSpc>
                <a:spcPct val="100000"/>
              </a:lnSpc>
              <a:spcBef>
                <a:spcPts val="400"/>
              </a:spcBef>
              <a:spcAft>
                <a:spcPts val="400"/>
              </a:spcAft>
            </a:pPr>
            <a:endParaRPr lang="en-US" altLang="ko-KR" dirty="0" smtClean="0"/>
          </a:p>
        </p:txBody>
      </p:sp>
      <p:graphicFrame>
        <p:nvGraphicFramePr>
          <p:cNvPr id="9" name="표 8"/>
          <p:cNvGraphicFramePr>
            <a:graphicFrameLocks noGrp="1"/>
          </p:cNvGraphicFramePr>
          <p:nvPr>
            <p:extLst>
              <p:ext uri="{D42A27DB-BD31-4B8C-83A1-F6EECF244321}">
                <p14:modId xmlns:p14="http://schemas.microsoft.com/office/powerpoint/2010/main" val="2152198907"/>
              </p:ext>
            </p:extLst>
          </p:nvPr>
        </p:nvGraphicFramePr>
        <p:xfrm>
          <a:off x="1992320" y="2402183"/>
          <a:ext cx="7738711" cy="2781702"/>
        </p:xfrm>
        <a:graphic>
          <a:graphicData uri="http://schemas.openxmlformats.org/drawingml/2006/table">
            <a:tbl>
              <a:tblPr firstRow="1" firstCol="1" bandRow="1"/>
              <a:tblGrid>
                <a:gridCol w="1625998"/>
                <a:gridCol w="1331311"/>
                <a:gridCol w="1517326"/>
                <a:gridCol w="1632038"/>
                <a:gridCol w="1632038"/>
              </a:tblGrid>
              <a:tr h="347713">
                <a:tc rowSpan="2">
                  <a:txBody>
                    <a:bodyPr/>
                    <a:lstStyle/>
                    <a:p>
                      <a:pPr algn="ctr">
                        <a:spcAft>
                          <a:spcPts val="600"/>
                        </a:spcAft>
                      </a:pPr>
                      <a:r>
                        <a:rPr lang="en-GB" sz="1400" b="1" dirty="0">
                          <a:effectLst/>
                          <a:latin typeface="Arial" panose="020B0604020202020204" pitchFamily="34" charset="0"/>
                          <a:ea typeface="SimSun" panose="02010600030101010101" pitchFamily="2" charset="-122"/>
                          <a:cs typeface="Arial" panose="020B0604020202020204" pitchFamily="34" charset="0"/>
                        </a:rPr>
                        <a:t>Carrier frequency(MHz)</a:t>
                      </a:r>
                      <a:endParaRPr lang="ko-KR" sz="1400" dirty="0">
                        <a:effectLst/>
                        <a:latin typeface="Arial" panose="020B0604020202020204" pitchFamily="34" charset="0"/>
                        <a:ea typeface="맑은 고딕" panose="020B0503020000020004" pitchFamily="50" charset="-127"/>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600"/>
                        </a:spcAft>
                      </a:pPr>
                      <a:r>
                        <a:rPr lang="en-GB" sz="1400" b="1">
                          <a:effectLst/>
                          <a:latin typeface="Arial" panose="020B0604020202020204" pitchFamily="34" charset="0"/>
                          <a:ea typeface="SimSun" panose="02010600030101010101" pitchFamily="2" charset="-122"/>
                          <a:cs typeface="Arial" panose="020B0604020202020204" pitchFamily="34" charset="0"/>
                        </a:rPr>
                        <a:t>Modulation</a:t>
                      </a:r>
                      <a:endParaRPr lang="ko-KR" sz="1400">
                        <a:effectLst/>
                        <a:latin typeface="Arial" panose="020B0604020202020204" pitchFamily="34" charset="0"/>
                        <a:ea typeface="맑은 고딕" panose="020B0503020000020004" pitchFamily="50" charset="-127"/>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spcAft>
                          <a:spcPts val="600"/>
                        </a:spcAft>
                      </a:pPr>
                      <a:r>
                        <a:rPr lang="en-GB" sz="1400" b="1">
                          <a:effectLst/>
                          <a:latin typeface="Arial" panose="020B0604020202020204" pitchFamily="34" charset="0"/>
                          <a:ea typeface="SimSun" panose="02010600030101010101" pitchFamily="2" charset="-122"/>
                          <a:cs typeface="Arial" panose="020B0604020202020204" pitchFamily="34" charset="0"/>
                        </a:rPr>
                        <a:t>A-MPR(dB)</a:t>
                      </a:r>
                      <a:endParaRPr lang="ko-KR" sz="1400">
                        <a:effectLst/>
                        <a:latin typeface="Arial" panose="020B0604020202020204" pitchFamily="34" charset="0"/>
                        <a:ea typeface="맑은 고딕" panose="020B0503020000020004" pitchFamily="50" charset="-127"/>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r>
              <a:tr h="695424">
                <a:tc vMerge="1">
                  <a:txBody>
                    <a:bodyPr/>
                    <a:lstStyle/>
                    <a:p>
                      <a:pPr latinLnBrk="1"/>
                      <a:endParaRPr lang="ko-KR" altLang="en-US"/>
                    </a:p>
                  </a:txBody>
                  <a:tcPr/>
                </a:tc>
                <a:tc vMerge="1">
                  <a:txBody>
                    <a:bodyPr/>
                    <a:lstStyle/>
                    <a:p>
                      <a:pPr latinLnBrk="1"/>
                      <a:endParaRPr lang="ko-KR" altLang="en-US"/>
                    </a:p>
                  </a:txBody>
                  <a:tcPr/>
                </a:tc>
                <a:tc>
                  <a:txBody>
                    <a:bodyPr/>
                    <a:lstStyle/>
                    <a:p>
                      <a:pPr algn="ctr">
                        <a:spcAft>
                          <a:spcPts val="600"/>
                        </a:spcAft>
                      </a:pPr>
                      <a:r>
                        <a:rPr lang="en-GB" sz="1400" b="1" dirty="0" smtClean="0">
                          <a:effectLst/>
                          <a:latin typeface="Arial" panose="020B0604020202020204" pitchFamily="34" charset="0"/>
                          <a:ea typeface="SimSun" panose="02010600030101010101" pitchFamily="2" charset="-122"/>
                          <a:cs typeface="Arial" panose="020B0604020202020204" pitchFamily="34" charset="0"/>
                        </a:rPr>
                        <a:t>Region 1</a:t>
                      </a:r>
                      <a:endParaRPr lang="ko-KR" sz="1400">
                        <a:effectLst/>
                        <a:latin typeface="Arial" panose="020B0604020202020204" pitchFamily="34" charset="0"/>
                        <a:ea typeface="맑은 고딕" panose="020B0503020000020004" pitchFamily="50" charset="-127"/>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600"/>
                        </a:spcAft>
                      </a:pPr>
                      <a:r>
                        <a:rPr lang="en-GB" sz="1400" b="1" dirty="0" smtClean="0">
                          <a:effectLst/>
                          <a:latin typeface="Arial" panose="020B0604020202020204" pitchFamily="34" charset="0"/>
                          <a:ea typeface="SimSun" panose="02010600030101010101" pitchFamily="2" charset="-122"/>
                          <a:cs typeface="Arial" panose="020B0604020202020204" pitchFamily="34" charset="0"/>
                        </a:rPr>
                        <a:t>Region 2</a:t>
                      </a:r>
                      <a:endParaRPr lang="ko-KR" sz="1400">
                        <a:effectLst/>
                        <a:latin typeface="Arial" panose="020B0604020202020204" pitchFamily="34" charset="0"/>
                        <a:ea typeface="맑은 고딕" panose="020B0503020000020004" pitchFamily="50" charset="-127"/>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600"/>
                        </a:spcAft>
                      </a:pPr>
                      <a:r>
                        <a:rPr lang="en-GB" sz="1400" b="1" dirty="0" smtClean="0">
                          <a:effectLst/>
                          <a:latin typeface="Arial" panose="020B0604020202020204" pitchFamily="34" charset="0"/>
                          <a:ea typeface="SimSun" panose="02010600030101010101" pitchFamily="2" charset="-122"/>
                          <a:cs typeface="Arial" panose="020B0604020202020204" pitchFamily="34" charset="0"/>
                        </a:rPr>
                        <a:t>Region 3</a:t>
                      </a:r>
                      <a:endParaRPr lang="ko-KR" sz="1400">
                        <a:effectLst/>
                        <a:latin typeface="Arial" panose="020B0604020202020204" pitchFamily="34" charset="0"/>
                        <a:ea typeface="맑은 고딕" panose="020B0503020000020004" pitchFamily="50" charset="-127"/>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7713">
                <a:tc rowSpan="4">
                  <a:txBody>
                    <a:bodyPr/>
                    <a:lstStyle/>
                    <a:p>
                      <a:pPr algn="ctr">
                        <a:spcAft>
                          <a:spcPts val="600"/>
                        </a:spcAft>
                      </a:pPr>
                      <a:r>
                        <a:rPr lang="en-GB" sz="1400" dirty="0">
                          <a:effectLst/>
                          <a:latin typeface="Arial" panose="020B0604020202020204" pitchFamily="34" charset="0"/>
                          <a:ea typeface="SimSun" panose="02010600030101010101" pitchFamily="2" charset="-122"/>
                          <a:cs typeface="Arial" panose="020B0604020202020204" pitchFamily="34" charset="0"/>
                        </a:rPr>
                        <a:t>5885</a:t>
                      </a:r>
                      <a:endParaRPr lang="ko-KR" sz="1400">
                        <a:effectLst/>
                        <a:latin typeface="Arial" panose="020B0604020202020204" pitchFamily="34" charset="0"/>
                        <a:ea typeface="맑은 고딕" panose="020B0503020000020004" pitchFamily="50" charset="-127"/>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600"/>
                        </a:spcAft>
                      </a:pPr>
                      <a:r>
                        <a:rPr lang="en-GB" sz="1400">
                          <a:effectLst/>
                          <a:latin typeface="Arial" panose="020B0604020202020204" pitchFamily="34" charset="0"/>
                          <a:ea typeface="SimSun" panose="02010600030101010101" pitchFamily="2" charset="-122"/>
                          <a:cs typeface="Arial" panose="020B0604020202020204" pitchFamily="34" charset="0"/>
                        </a:rPr>
                        <a:t>QPSK</a:t>
                      </a:r>
                      <a:endParaRPr lang="ko-KR" sz="1400">
                        <a:effectLst/>
                        <a:latin typeface="Arial" panose="020B0604020202020204" pitchFamily="34" charset="0"/>
                        <a:ea typeface="맑은 고딕" panose="020B0503020000020004" pitchFamily="50" charset="-127"/>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ctr">
                        <a:spcAft>
                          <a:spcPts val="600"/>
                        </a:spcAft>
                      </a:pPr>
                      <a:r>
                        <a:rPr lang="en-GB" sz="1400" dirty="0">
                          <a:effectLst/>
                          <a:latin typeface="Arial" panose="020B0604020202020204" pitchFamily="34" charset="0"/>
                          <a:ea typeface="SimSun" panose="02010600030101010101" pitchFamily="2" charset="-122"/>
                          <a:cs typeface="Arial" panose="020B0604020202020204" pitchFamily="34" charset="0"/>
                        </a:rPr>
                        <a:t>≤ </a:t>
                      </a:r>
                      <a:r>
                        <a:rPr lang="en-GB" sz="1400" dirty="0" smtClean="0">
                          <a:effectLst/>
                          <a:latin typeface="Arial" panose="020B0604020202020204" pitchFamily="34" charset="0"/>
                          <a:ea typeface="SimSun" panose="02010600030101010101" pitchFamily="2" charset="-122"/>
                          <a:cs typeface="Arial" panose="020B0604020202020204" pitchFamily="34" charset="0"/>
                        </a:rPr>
                        <a:t>(10.0 </a:t>
                      </a:r>
                      <a:r>
                        <a:rPr lang="en-GB" sz="1400" dirty="0">
                          <a:effectLst/>
                          <a:latin typeface="Arial" panose="020B0604020202020204" pitchFamily="34" charset="0"/>
                          <a:ea typeface="SimSun" panose="02010600030101010101" pitchFamily="2" charset="-122"/>
                          <a:cs typeface="Arial" panose="020B0604020202020204" pitchFamily="34" charset="0"/>
                        </a:rPr>
                        <a:t>+ Δ</a:t>
                      </a:r>
                      <a:r>
                        <a:rPr lang="en-GB" sz="1400" baseline="30000" dirty="0">
                          <a:effectLst/>
                          <a:latin typeface="Arial" panose="020B0604020202020204" pitchFamily="34" charset="0"/>
                          <a:ea typeface="SimSun" panose="02010600030101010101" pitchFamily="2" charset="-122"/>
                          <a:cs typeface="Arial" panose="020B0604020202020204" pitchFamily="34" charset="0"/>
                        </a:rPr>
                        <a:t>Note1</a:t>
                      </a:r>
                      <a:r>
                        <a:rPr lang="en-GB" sz="1400" dirty="0">
                          <a:effectLst/>
                          <a:latin typeface="Arial" panose="020B0604020202020204" pitchFamily="34" charset="0"/>
                          <a:ea typeface="SimSun" panose="02010600030101010101" pitchFamily="2" charset="-122"/>
                          <a:cs typeface="Arial" panose="020B0604020202020204" pitchFamily="34" charset="0"/>
                        </a:rPr>
                        <a:t>)</a:t>
                      </a:r>
                      <a:endParaRPr lang="ko-KR" sz="1400">
                        <a:effectLst/>
                        <a:latin typeface="Arial" panose="020B0604020202020204" pitchFamily="34" charset="0"/>
                        <a:ea typeface="맑은 고딕" panose="020B0503020000020004" pitchFamily="50" charset="-127"/>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600"/>
                        </a:spcAft>
                      </a:pPr>
                      <a:r>
                        <a:rPr lang="en-GB" sz="1400" dirty="0" smtClean="0">
                          <a:effectLst/>
                          <a:latin typeface="Arial" panose="020B0604020202020204" pitchFamily="34" charset="0"/>
                          <a:ea typeface="SimSun" panose="02010600030101010101" pitchFamily="2" charset="-122"/>
                          <a:cs typeface="Arial" panose="020B0604020202020204" pitchFamily="34" charset="0"/>
                        </a:rPr>
                        <a:t>≤ 8.0</a:t>
                      </a:r>
                      <a:endParaRPr lang="ko-KR" sz="1400">
                        <a:effectLst/>
                        <a:latin typeface="Arial" panose="020B0604020202020204" pitchFamily="34" charset="0"/>
                        <a:ea typeface="맑은 고딕" panose="020B0503020000020004" pitchFamily="50" charset="-127"/>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600"/>
                        </a:spcAft>
                      </a:pPr>
                      <a:r>
                        <a:rPr lang="en-GB" sz="1400" dirty="0" smtClean="0">
                          <a:solidFill>
                            <a:schemeClr val="tx1"/>
                          </a:solidFill>
                          <a:effectLst/>
                          <a:latin typeface="Arial" panose="020B0604020202020204" pitchFamily="34" charset="0"/>
                          <a:ea typeface="SimSun" panose="02010600030101010101" pitchFamily="2" charset="-122"/>
                          <a:cs typeface="Arial" panose="020B0604020202020204" pitchFamily="34" charset="0"/>
                        </a:rPr>
                        <a:t>≤ 5.5</a:t>
                      </a:r>
                      <a:endParaRPr lang="ko-KR" sz="1400">
                        <a:solidFill>
                          <a:schemeClr val="tx1"/>
                        </a:solidFill>
                        <a:effectLst/>
                        <a:latin typeface="Arial" panose="020B0604020202020204" pitchFamily="34" charset="0"/>
                        <a:ea typeface="맑은 고딕" panose="020B0503020000020004" pitchFamily="50" charset="-127"/>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7713">
                <a:tc vMerge="1">
                  <a:txBody>
                    <a:bodyPr/>
                    <a:lstStyle/>
                    <a:p>
                      <a:pPr latinLnBrk="1"/>
                      <a:endParaRPr lang="ko-KR" altLang="en-US"/>
                    </a:p>
                  </a:txBody>
                  <a:tcPr/>
                </a:tc>
                <a:tc>
                  <a:txBody>
                    <a:bodyPr/>
                    <a:lstStyle/>
                    <a:p>
                      <a:pPr algn="ctr">
                        <a:spcAft>
                          <a:spcPts val="600"/>
                        </a:spcAft>
                      </a:pPr>
                      <a:r>
                        <a:rPr lang="en-GB" sz="1400">
                          <a:effectLst/>
                          <a:latin typeface="Arial" panose="020B0604020202020204" pitchFamily="34" charset="0"/>
                          <a:ea typeface="SimSun" panose="02010600030101010101" pitchFamily="2" charset="-122"/>
                          <a:cs typeface="Arial" panose="020B0604020202020204" pitchFamily="34" charset="0"/>
                        </a:rPr>
                        <a:t>16QAM</a:t>
                      </a:r>
                      <a:endParaRPr lang="ko-KR" sz="1400">
                        <a:effectLst/>
                        <a:latin typeface="Arial" panose="020B0604020202020204" pitchFamily="34" charset="0"/>
                        <a:ea typeface="맑은 고딕" panose="020B0503020000020004" pitchFamily="50" charset="-127"/>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latinLnBrk="1"/>
                      <a:endParaRPr lang="ko-KR" altLang="en-US"/>
                    </a:p>
                  </a:txBody>
                  <a:tcPr/>
                </a:tc>
                <a:tc>
                  <a:txBody>
                    <a:bodyPr/>
                    <a:lstStyle/>
                    <a:p>
                      <a:pPr algn="ctr">
                        <a:spcAft>
                          <a:spcPts val="600"/>
                        </a:spcAft>
                      </a:pPr>
                      <a:r>
                        <a:rPr lang="en-GB" sz="1400" dirty="0" smtClean="0">
                          <a:effectLst/>
                          <a:latin typeface="Arial" panose="020B0604020202020204" pitchFamily="34" charset="0"/>
                          <a:ea typeface="SimSun" panose="02010600030101010101" pitchFamily="2" charset="-122"/>
                          <a:cs typeface="Arial" panose="020B0604020202020204" pitchFamily="34" charset="0"/>
                        </a:rPr>
                        <a:t>≤ 8.0</a:t>
                      </a:r>
                      <a:endParaRPr lang="ko-KR" sz="1400">
                        <a:effectLst/>
                        <a:latin typeface="Arial" panose="020B0604020202020204" pitchFamily="34" charset="0"/>
                        <a:ea typeface="맑은 고딕" panose="020B0503020000020004" pitchFamily="50" charset="-127"/>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600"/>
                        </a:spcAft>
                      </a:pPr>
                      <a:r>
                        <a:rPr lang="en-GB" sz="1400" dirty="0" smtClean="0">
                          <a:solidFill>
                            <a:schemeClr val="tx1"/>
                          </a:solidFill>
                          <a:effectLst/>
                          <a:latin typeface="Arial" panose="020B0604020202020204" pitchFamily="34" charset="0"/>
                          <a:ea typeface="SimSun" panose="02010600030101010101" pitchFamily="2" charset="-122"/>
                          <a:cs typeface="Arial" panose="020B0604020202020204" pitchFamily="34" charset="0"/>
                        </a:rPr>
                        <a:t>≤ 5.5</a:t>
                      </a:r>
                      <a:endParaRPr lang="ko-KR" sz="1400">
                        <a:solidFill>
                          <a:schemeClr val="tx1"/>
                        </a:solidFill>
                        <a:effectLst/>
                        <a:latin typeface="Arial" panose="020B0604020202020204" pitchFamily="34" charset="0"/>
                        <a:ea typeface="맑은 고딕" panose="020B0503020000020004" pitchFamily="50" charset="-127"/>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7713">
                <a:tc vMerge="1">
                  <a:txBody>
                    <a:bodyPr/>
                    <a:lstStyle/>
                    <a:p>
                      <a:pPr latinLnBrk="1"/>
                      <a:endParaRPr lang="ko-KR" altLang="en-US"/>
                    </a:p>
                  </a:txBody>
                  <a:tcPr/>
                </a:tc>
                <a:tc>
                  <a:txBody>
                    <a:bodyPr/>
                    <a:lstStyle/>
                    <a:p>
                      <a:pPr algn="ctr">
                        <a:spcAft>
                          <a:spcPts val="600"/>
                        </a:spcAft>
                      </a:pPr>
                      <a:r>
                        <a:rPr lang="en-GB" sz="1400">
                          <a:effectLst/>
                          <a:latin typeface="Arial" panose="020B0604020202020204" pitchFamily="34" charset="0"/>
                          <a:ea typeface="SimSun" panose="02010600030101010101" pitchFamily="2" charset="-122"/>
                          <a:cs typeface="Arial" panose="020B0604020202020204" pitchFamily="34" charset="0"/>
                        </a:rPr>
                        <a:t>64QAM</a:t>
                      </a:r>
                      <a:endParaRPr lang="ko-KR" sz="1400">
                        <a:effectLst/>
                        <a:latin typeface="Arial" panose="020B0604020202020204" pitchFamily="34" charset="0"/>
                        <a:ea typeface="맑은 고딕" panose="020B0503020000020004" pitchFamily="50" charset="-127"/>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latinLnBrk="1"/>
                      <a:endParaRPr lang="ko-KR" altLang="en-US"/>
                    </a:p>
                  </a:txBody>
                  <a:tcPr/>
                </a:tc>
                <a:tc>
                  <a:txBody>
                    <a:bodyPr/>
                    <a:lstStyle/>
                    <a:p>
                      <a:pPr algn="ctr">
                        <a:spcAft>
                          <a:spcPts val="600"/>
                        </a:spcAft>
                      </a:pPr>
                      <a:r>
                        <a:rPr lang="en-GB" sz="1400" dirty="0" smtClean="0">
                          <a:effectLst/>
                          <a:latin typeface="Arial" panose="020B0604020202020204" pitchFamily="34" charset="0"/>
                          <a:ea typeface="SimSun" panose="02010600030101010101" pitchFamily="2" charset="-122"/>
                          <a:cs typeface="Arial" panose="020B0604020202020204" pitchFamily="34" charset="0"/>
                        </a:rPr>
                        <a:t>≤ 8.5</a:t>
                      </a:r>
                      <a:endParaRPr lang="ko-KR" sz="1400">
                        <a:effectLst/>
                        <a:latin typeface="Arial" panose="020B0604020202020204" pitchFamily="34" charset="0"/>
                        <a:ea typeface="맑은 고딕" panose="020B0503020000020004" pitchFamily="50" charset="-127"/>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600"/>
                        </a:spcAft>
                      </a:pPr>
                      <a:r>
                        <a:rPr lang="en-GB" sz="1400" dirty="0" smtClean="0">
                          <a:solidFill>
                            <a:schemeClr val="tx1"/>
                          </a:solidFill>
                          <a:effectLst/>
                          <a:latin typeface="Arial" panose="020B0604020202020204" pitchFamily="34" charset="0"/>
                          <a:ea typeface="SimSun" panose="02010600030101010101" pitchFamily="2" charset="-122"/>
                          <a:cs typeface="Arial" panose="020B0604020202020204" pitchFamily="34" charset="0"/>
                        </a:rPr>
                        <a:t>≤ 5.5</a:t>
                      </a:r>
                      <a:endParaRPr lang="ko-KR" sz="1400">
                        <a:solidFill>
                          <a:schemeClr val="tx1"/>
                        </a:solidFill>
                        <a:effectLst/>
                        <a:latin typeface="Arial" panose="020B0604020202020204" pitchFamily="34" charset="0"/>
                        <a:ea typeface="맑은 고딕" panose="020B0503020000020004" pitchFamily="50" charset="-127"/>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7713">
                <a:tc vMerge="1">
                  <a:txBody>
                    <a:bodyPr/>
                    <a:lstStyle/>
                    <a:p>
                      <a:pPr latinLnBrk="1"/>
                      <a:endParaRPr lang="ko-KR" altLang="en-US"/>
                    </a:p>
                  </a:txBody>
                  <a:tcPr/>
                </a:tc>
                <a:tc>
                  <a:txBody>
                    <a:bodyPr/>
                    <a:lstStyle/>
                    <a:p>
                      <a:pPr algn="ctr">
                        <a:spcAft>
                          <a:spcPts val="600"/>
                        </a:spcAft>
                      </a:pPr>
                      <a:r>
                        <a:rPr lang="en-GB" sz="1400">
                          <a:effectLst/>
                          <a:latin typeface="Arial" panose="020B0604020202020204" pitchFamily="34" charset="0"/>
                          <a:ea typeface="SimSun" panose="02010600030101010101" pitchFamily="2" charset="-122"/>
                          <a:cs typeface="Arial" panose="020B0604020202020204" pitchFamily="34" charset="0"/>
                        </a:rPr>
                        <a:t>256QAM</a:t>
                      </a:r>
                      <a:endParaRPr lang="ko-KR" sz="1400">
                        <a:effectLst/>
                        <a:latin typeface="Arial" panose="020B0604020202020204" pitchFamily="34" charset="0"/>
                        <a:ea typeface="맑은 고딕" panose="020B0503020000020004" pitchFamily="50" charset="-127"/>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latinLnBrk="1"/>
                      <a:endParaRPr lang="ko-KR" altLang="en-US"/>
                    </a:p>
                  </a:txBody>
                  <a:tcPr/>
                </a:tc>
                <a:tc>
                  <a:txBody>
                    <a:bodyPr/>
                    <a:lstStyle/>
                    <a:p>
                      <a:pPr algn="ctr">
                        <a:spcAft>
                          <a:spcPts val="600"/>
                        </a:spcAft>
                      </a:pPr>
                      <a:r>
                        <a:rPr lang="en-GB" sz="1400" dirty="0" smtClean="0">
                          <a:effectLst/>
                          <a:latin typeface="Arial" panose="020B0604020202020204" pitchFamily="34" charset="0"/>
                          <a:ea typeface="SimSun" panose="02010600030101010101" pitchFamily="2" charset="-122"/>
                          <a:cs typeface="Arial" panose="020B0604020202020204" pitchFamily="34" charset="0"/>
                        </a:rPr>
                        <a:t>≤ 8.5</a:t>
                      </a:r>
                      <a:endParaRPr lang="ko-KR" sz="1400">
                        <a:effectLst/>
                        <a:latin typeface="Arial" panose="020B0604020202020204" pitchFamily="34" charset="0"/>
                        <a:ea typeface="맑은 고딕" panose="020B0503020000020004" pitchFamily="50" charset="-127"/>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600"/>
                        </a:spcAft>
                      </a:pPr>
                      <a:r>
                        <a:rPr lang="en-GB" sz="1400" dirty="0" smtClean="0">
                          <a:effectLst/>
                          <a:latin typeface="Arial" panose="020B0604020202020204" pitchFamily="34" charset="0"/>
                          <a:ea typeface="SimSun" panose="02010600030101010101" pitchFamily="2" charset="-122"/>
                          <a:cs typeface="Arial" panose="020B0604020202020204" pitchFamily="34" charset="0"/>
                        </a:rPr>
                        <a:t>≤ 6.0</a:t>
                      </a:r>
                      <a:endParaRPr lang="ko-KR" sz="1400">
                        <a:effectLst/>
                        <a:latin typeface="Arial" panose="020B0604020202020204" pitchFamily="34" charset="0"/>
                        <a:ea typeface="맑은 고딕" panose="020B0503020000020004" pitchFamily="50" charset="-127"/>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7713">
                <a:tc gridSpan="5">
                  <a:txBody>
                    <a:bodyPr/>
                    <a:lstStyle/>
                    <a:p>
                      <a:pPr algn="just">
                        <a:spcAft>
                          <a:spcPts val="600"/>
                        </a:spcAft>
                      </a:pPr>
                      <a:r>
                        <a:rPr lang="en-GB" sz="1400" dirty="0">
                          <a:effectLst/>
                          <a:latin typeface="Arial" panose="020B0604020202020204" pitchFamily="34" charset="0"/>
                          <a:ea typeface="SimSun" panose="02010600030101010101" pitchFamily="2" charset="-122"/>
                          <a:cs typeface="Arial" panose="020B0604020202020204" pitchFamily="34" charset="0"/>
                        </a:rPr>
                        <a:t>Note1: Δ is 0, 3, and 5 for 60kHz, 30kHz, and 15kHz SCS, respectively. </a:t>
                      </a:r>
                      <a:endParaRPr lang="ko-KR" sz="1400" dirty="0">
                        <a:effectLst/>
                        <a:latin typeface="Arial" panose="020B0604020202020204" pitchFamily="34" charset="0"/>
                        <a:ea typeface="맑은 고딕" panose="020B0503020000020004" pitchFamily="50"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r>
            </a:tbl>
          </a:graphicData>
        </a:graphic>
      </p:graphicFrame>
    </p:spTree>
    <p:extLst>
      <p:ext uri="{BB962C8B-B14F-4D97-AF65-F5344CB8AC3E}">
        <p14:creationId xmlns:p14="http://schemas.microsoft.com/office/powerpoint/2010/main" val="25176958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5625" y="458967"/>
            <a:ext cx="9870463" cy="743110"/>
          </a:xfrm>
        </p:spPr>
        <p:txBody>
          <a:bodyPr>
            <a:normAutofit fontScale="90000"/>
          </a:bodyPr>
          <a:lstStyle/>
          <a:p>
            <a:pPr algn="ctr"/>
            <a:r>
              <a:rPr lang="en-US" dirty="0" smtClean="0"/>
              <a:t>WF2-2: </a:t>
            </a:r>
            <a:r>
              <a:rPr lang="en-US" altLang="ko-KR" dirty="0"/>
              <a:t>A-MPR for NR V2X </a:t>
            </a:r>
            <a:r>
              <a:rPr lang="en-US" altLang="ko-KR" dirty="0" smtClean="0"/>
              <a:t>UE </a:t>
            </a:r>
            <a:r>
              <a:rPr lang="en-US" altLang="ko-KR" dirty="0"/>
              <a:t>in TS38.101-1</a:t>
            </a:r>
            <a:endParaRPr lang="en-US" dirty="0"/>
          </a:p>
        </p:txBody>
      </p:sp>
      <p:sp>
        <p:nvSpPr>
          <p:cNvPr id="3" name="내용 개체 틀 2"/>
          <p:cNvSpPr>
            <a:spLocks noGrp="1"/>
          </p:cNvSpPr>
          <p:nvPr>
            <p:ph idx="1"/>
          </p:nvPr>
        </p:nvSpPr>
        <p:spPr>
          <a:xfrm>
            <a:off x="756510" y="1329068"/>
            <a:ext cx="10706943" cy="5124893"/>
          </a:xfrm>
        </p:spPr>
        <p:txBody>
          <a:bodyPr>
            <a:normAutofit/>
          </a:bodyPr>
          <a:lstStyle/>
          <a:p>
            <a:pPr marL="230400" lvl="1" indent="-457200">
              <a:lnSpc>
                <a:spcPct val="100000"/>
              </a:lnSpc>
              <a:spcBef>
                <a:spcPts val="400"/>
              </a:spcBef>
              <a:spcAft>
                <a:spcPts val="400"/>
              </a:spcAft>
            </a:pPr>
            <a:r>
              <a:rPr lang="en-US" altLang="ko-KR" sz="2800" dirty="0" smtClean="0"/>
              <a:t>WF 2-2-1: </a:t>
            </a:r>
            <a:r>
              <a:rPr lang="en-US" altLang="zh-CN" sz="2800" dirty="0" smtClean="0"/>
              <a:t>A-MPR</a:t>
            </a:r>
            <a:r>
              <a:rPr lang="en-US" altLang="ko-KR" sz="2800" dirty="0" smtClean="0"/>
              <a:t> </a:t>
            </a:r>
            <a:r>
              <a:rPr lang="en-US" altLang="ko-KR" sz="2800" dirty="0"/>
              <a:t>for simultaneous PSFCH </a:t>
            </a:r>
            <a:r>
              <a:rPr lang="en-US" altLang="ko-KR" sz="2800" dirty="0" smtClean="0"/>
              <a:t>with NS_33</a:t>
            </a:r>
          </a:p>
          <a:p>
            <a:pPr marL="687600" lvl="2" indent="-457200">
              <a:lnSpc>
                <a:spcPct val="100000"/>
              </a:lnSpc>
              <a:spcBef>
                <a:spcPts val="400"/>
              </a:spcBef>
              <a:spcAft>
                <a:spcPts val="400"/>
              </a:spcAft>
              <a:buFont typeface="Wingdings" panose="05000000000000000000" pitchFamily="2" charset="2"/>
              <a:buChar char="Ø"/>
            </a:pPr>
            <a:r>
              <a:rPr lang="en-US" altLang="ko-KR" dirty="0" smtClean="0"/>
              <a:t>Remove</a:t>
            </a:r>
            <a:r>
              <a:rPr lang="ko-KR" altLang="en-US" smtClean="0"/>
              <a:t> </a:t>
            </a:r>
            <a:r>
              <a:rPr lang="en-US" altLang="ko-KR" dirty="0" smtClean="0"/>
              <a:t>A-MPR Table in big CR and Need to study how to reduce the A-MPR difference between companies. </a:t>
            </a:r>
          </a:p>
          <a:p>
            <a:pPr marL="687600" lvl="2" indent="-457200">
              <a:lnSpc>
                <a:spcPct val="100000"/>
              </a:lnSpc>
              <a:spcBef>
                <a:spcPts val="400"/>
              </a:spcBef>
              <a:spcAft>
                <a:spcPts val="400"/>
              </a:spcAft>
              <a:buFont typeface="Wingdings" panose="05000000000000000000" pitchFamily="2" charset="2"/>
              <a:buChar char="Ø"/>
            </a:pPr>
            <a:r>
              <a:rPr lang="en-US" altLang="zh-CN" dirty="0" smtClean="0"/>
              <a:t>In next RAN4 meeting, RAN4 shall decide the A-MPR requirements for </a:t>
            </a:r>
            <a:r>
              <a:rPr lang="en-US" altLang="ko-KR" dirty="0"/>
              <a:t>simultaneous PSFCH with NS_33</a:t>
            </a:r>
            <a:endParaRPr lang="en-US" altLang="zh-CN" dirty="0" smtClean="0"/>
          </a:p>
          <a:p>
            <a:pPr marL="459000" lvl="1" indent="0">
              <a:lnSpc>
                <a:spcPct val="100000"/>
              </a:lnSpc>
              <a:spcBef>
                <a:spcPts val="400"/>
              </a:spcBef>
              <a:spcAft>
                <a:spcPts val="400"/>
              </a:spcAft>
              <a:buNone/>
            </a:pPr>
            <a:endParaRPr lang="en-US" altLang="ko-KR" sz="2000" dirty="0" smtClean="0"/>
          </a:p>
          <a:p>
            <a:pPr marL="459000" lvl="1" indent="0">
              <a:lnSpc>
                <a:spcPct val="100000"/>
              </a:lnSpc>
              <a:spcBef>
                <a:spcPts val="400"/>
              </a:spcBef>
              <a:spcAft>
                <a:spcPts val="400"/>
              </a:spcAft>
              <a:buNone/>
            </a:pPr>
            <a:endParaRPr lang="en-US" altLang="ko-KR" dirty="0" smtClean="0"/>
          </a:p>
          <a:p>
            <a:pPr marL="230400" lvl="1" indent="-457200">
              <a:lnSpc>
                <a:spcPct val="100000"/>
              </a:lnSpc>
              <a:spcBef>
                <a:spcPts val="400"/>
              </a:spcBef>
              <a:spcAft>
                <a:spcPts val="400"/>
              </a:spcAft>
            </a:pPr>
            <a:r>
              <a:rPr lang="en-US" altLang="ko-KR" sz="2800" dirty="0"/>
              <a:t>WF </a:t>
            </a:r>
            <a:r>
              <a:rPr lang="en-US" altLang="ko-KR" sz="2800" dirty="0" smtClean="0"/>
              <a:t>2-2-2: </a:t>
            </a:r>
            <a:r>
              <a:rPr lang="en-US" altLang="zh-CN" sz="2800" dirty="0"/>
              <a:t>A-MPR</a:t>
            </a:r>
            <a:r>
              <a:rPr lang="en-US" altLang="ko-KR" sz="2800" dirty="0"/>
              <a:t> for simultaneous PSFCH with NS_52</a:t>
            </a:r>
            <a:endParaRPr lang="en-US" altLang="zh-CN" sz="2800" dirty="0"/>
          </a:p>
          <a:p>
            <a:pPr marL="916200" lvl="1" indent="-457200">
              <a:lnSpc>
                <a:spcPct val="100000"/>
              </a:lnSpc>
              <a:spcBef>
                <a:spcPts val="400"/>
              </a:spcBef>
              <a:spcAft>
                <a:spcPts val="400"/>
              </a:spcAft>
            </a:pPr>
            <a:endParaRPr lang="en-US" altLang="zh-CN" dirty="0"/>
          </a:p>
          <a:p>
            <a:pPr marL="916200" lvl="1" indent="-457200">
              <a:lnSpc>
                <a:spcPct val="100000"/>
              </a:lnSpc>
              <a:spcBef>
                <a:spcPts val="400"/>
              </a:spcBef>
              <a:spcAft>
                <a:spcPts val="400"/>
              </a:spcAft>
            </a:pPr>
            <a:endParaRPr lang="en-US" altLang="zh-CN" dirty="0" smtClean="0"/>
          </a:p>
          <a:p>
            <a:pPr marL="916200" lvl="1" indent="-457200">
              <a:lnSpc>
                <a:spcPct val="100000"/>
              </a:lnSpc>
              <a:spcBef>
                <a:spcPts val="400"/>
              </a:spcBef>
              <a:spcAft>
                <a:spcPts val="400"/>
              </a:spcAft>
            </a:pPr>
            <a:endParaRPr lang="en-US" altLang="ko-KR" dirty="0"/>
          </a:p>
          <a:p>
            <a:pPr marL="801900" lvl="1" indent="-342900">
              <a:lnSpc>
                <a:spcPct val="100000"/>
              </a:lnSpc>
              <a:spcBef>
                <a:spcPts val="400"/>
              </a:spcBef>
              <a:spcAft>
                <a:spcPts val="400"/>
              </a:spcAft>
              <a:buFont typeface="Wingdings" panose="05000000000000000000" pitchFamily="2" charset="2"/>
              <a:buChar char="§"/>
            </a:pPr>
            <a:endParaRPr lang="en-US" altLang="ko-KR" dirty="0"/>
          </a:p>
          <a:p>
            <a:pPr marL="459000" indent="-457200">
              <a:lnSpc>
                <a:spcPct val="100000"/>
              </a:lnSpc>
              <a:spcBef>
                <a:spcPts val="400"/>
              </a:spcBef>
              <a:spcAft>
                <a:spcPts val="400"/>
              </a:spcAft>
            </a:pPr>
            <a:endParaRPr lang="en-US" altLang="ko-KR" dirty="0" smtClean="0"/>
          </a:p>
        </p:txBody>
      </p:sp>
      <p:graphicFrame>
        <p:nvGraphicFramePr>
          <p:cNvPr id="7" name="表格 5"/>
          <p:cNvGraphicFramePr>
            <a:graphicFrameLocks noGrp="1"/>
          </p:cNvGraphicFramePr>
          <p:nvPr>
            <p:extLst>
              <p:ext uri="{D42A27DB-BD31-4B8C-83A1-F6EECF244321}">
                <p14:modId xmlns:p14="http://schemas.microsoft.com/office/powerpoint/2010/main" val="1749071741"/>
              </p:ext>
            </p:extLst>
          </p:nvPr>
        </p:nvGraphicFramePr>
        <p:xfrm>
          <a:off x="2126559" y="4952372"/>
          <a:ext cx="7814884" cy="949960"/>
        </p:xfrm>
        <a:graphic>
          <a:graphicData uri="http://schemas.openxmlformats.org/drawingml/2006/table">
            <a:tbl>
              <a:tblPr firstRow="1" bandRow="1">
                <a:tableStyleId>{5940675A-B579-460E-94D1-54222C63F5DA}</a:tableStyleId>
              </a:tblPr>
              <a:tblGrid>
                <a:gridCol w="2646347">
                  <a:extLst>
                    <a:ext uri="{9D8B030D-6E8A-4147-A177-3AD203B41FA5}">
                      <a16:colId xmlns="" xmlns:a16="http://schemas.microsoft.com/office/drawing/2014/main" val="20000"/>
                    </a:ext>
                  </a:extLst>
                </a:gridCol>
                <a:gridCol w="2646347">
                  <a:extLst>
                    <a:ext uri="{9D8B030D-6E8A-4147-A177-3AD203B41FA5}">
                      <a16:colId xmlns="" xmlns:a16="http://schemas.microsoft.com/office/drawing/2014/main" val="20001"/>
                    </a:ext>
                  </a:extLst>
                </a:gridCol>
                <a:gridCol w="2522190">
                  <a:extLst>
                    <a:ext uri="{9D8B030D-6E8A-4147-A177-3AD203B41FA5}">
                      <a16:colId xmlns="" xmlns:a16="http://schemas.microsoft.com/office/drawing/2014/main" val="20002"/>
                    </a:ext>
                  </a:extLst>
                </a:gridCol>
              </a:tblGrid>
              <a:tr h="370840">
                <a:tc>
                  <a:txBody>
                    <a:bodyPr/>
                    <a:lstStyle/>
                    <a:p>
                      <a:pPr algn="ctr"/>
                      <a:r>
                        <a:rPr lang="en-US" altLang="zh-CN" sz="1600" dirty="0" smtClean="0"/>
                        <a:t>Channel Bandwidth</a:t>
                      </a:r>
                      <a:r>
                        <a:rPr lang="en-US" altLang="zh-CN" sz="1600" baseline="0" dirty="0" smtClean="0"/>
                        <a:t> </a:t>
                      </a:r>
                    </a:p>
                    <a:p>
                      <a:pPr algn="ctr"/>
                      <a:r>
                        <a:rPr lang="en-US" altLang="zh-CN" sz="1600" baseline="0" dirty="0" smtClean="0"/>
                        <a:t>(</a:t>
                      </a:r>
                      <a:r>
                        <a:rPr lang="en-US" altLang="zh-CN" sz="1600" dirty="0" smtClean="0"/>
                        <a:t>MHz)</a:t>
                      </a:r>
                      <a:endParaRPr lang="zh-CN" altLang="en-US" sz="1600" dirty="0"/>
                    </a:p>
                  </a:txBody>
                  <a:tcPr anchor="ctr"/>
                </a:tc>
                <a:tc>
                  <a:txBody>
                    <a:bodyPr/>
                    <a:lstStyle/>
                    <a:p>
                      <a:pPr algn="ctr"/>
                      <a:r>
                        <a:rPr lang="en-US" altLang="zh-CN" sz="1600" dirty="0" smtClean="0"/>
                        <a:t>Carrier Frequency </a:t>
                      </a:r>
                    </a:p>
                    <a:p>
                      <a:pPr algn="ctr"/>
                      <a:r>
                        <a:rPr lang="en-US" altLang="zh-CN" sz="1600" dirty="0" smtClean="0"/>
                        <a:t>(MHz)</a:t>
                      </a:r>
                      <a:endParaRPr lang="zh-CN" altLang="en-US" sz="1600" dirty="0">
                        <a:solidFill>
                          <a:schemeClr val="bg1"/>
                        </a:solidFill>
                      </a:endParaRPr>
                    </a:p>
                  </a:txBody>
                  <a:tcPr anchor="ctr"/>
                </a:tc>
                <a:tc>
                  <a:txBody>
                    <a:bodyPr/>
                    <a:lstStyle/>
                    <a:p>
                      <a:pPr algn="ctr"/>
                      <a:r>
                        <a:rPr lang="en-GB" altLang="zh-CN" sz="1600" u="sng" kern="1200" dirty="0" smtClean="0">
                          <a:effectLst/>
                        </a:rPr>
                        <a:t>A-MPR </a:t>
                      </a:r>
                    </a:p>
                    <a:p>
                      <a:pPr algn="ctr"/>
                      <a:r>
                        <a:rPr lang="en-GB" altLang="zh-CN" sz="1600" u="sng" kern="1200" dirty="0" smtClean="0">
                          <a:effectLst/>
                        </a:rPr>
                        <a:t>(dB)</a:t>
                      </a:r>
                      <a:endParaRPr lang="zh-CN" altLang="en-US" sz="1600" dirty="0"/>
                    </a:p>
                  </a:txBody>
                  <a:tcPr/>
                </a:tc>
                <a:extLst>
                  <a:ext uri="{0D108BD9-81ED-4DB2-BD59-A6C34878D82A}">
                    <a16:rowId xmlns="" xmlns:a16="http://schemas.microsoft.com/office/drawing/2014/main" val="10000"/>
                  </a:ext>
                </a:extLst>
              </a:tr>
              <a:tr h="370840">
                <a:tc>
                  <a:txBody>
                    <a:bodyPr/>
                    <a:lstStyle/>
                    <a:p>
                      <a:pPr algn="ctr"/>
                      <a:r>
                        <a:rPr lang="en-US" altLang="zh-CN" sz="1200" dirty="0" smtClean="0"/>
                        <a:t>40 MHz</a:t>
                      </a:r>
                      <a:endParaRPr lang="zh-CN" altLang="en-US" sz="1200" dirty="0"/>
                    </a:p>
                  </a:txBody>
                  <a:tcPr anchor="ctr"/>
                </a:tc>
                <a:tc>
                  <a:txBody>
                    <a:bodyPr/>
                    <a:lstStyle/>
                    <a:p>
                      <a:pPr algn="ctr"/>
                      <a:r>
                        <a:rPr lang="en-GB" altLang="zh-CN" sz="1200" u="sng" kern="1200" dirty="0" smtClean="0">
                          <a:effectLst/>
                        </a:rPr>
                        <a:t>5885</a:t>
                      </a:r>
                      <a:endParaRPr lang="zh-CN" altLang="en-US" sz="1200" dirty="0">
                        <a:solidFill>
                          <a:schemeClr val="tx1"/>
                        </a:solidFill>
                      </a:endParaRPr>
                    </a:p>
                  </a:txBody>
                  <a:tcPr anchor="ctr"/>
                </a:tc>
                <a:tc>
                  <a:txBody>
                    <a:bodyPr/>
                    <a:lstStyle/>
                    <a:p>
                      <a:pPr algn="ctr"/>
                      <a:r>
                        <a:rPr lang="en-GB" altLang="zh-CN" sz="1200" u="sng" kern="1200" dirty="0" smtClean="0">
                          <a:effectLst/>
                        </a:rPr>
                        <a:t>23.5</a:t>
                      </a:r>
                      <a:endParaRPr lang="zh-CN" altLang="en-US" sz="1200" dirty="0"/>
                    </a:p>
                  </a:txBody>
                  <a:tcPr anchor="ct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19030508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5625" y="395467"/>
            <a:ext cx="9870463" cy="743110"/>
          </a:xfrm>
        </p:spPr>
        <p:txBody>
          <a:bodyPr>
            <a:normAutofit fontScale="90000"/>
          </a:bodyPr>
          <a:lstStyle/>
          <a:p>
            <a:pPr algn="ctr"/>
            <a:r>
              <a:rPr lang="en-US" altLang="ko-KR" dirty="0" smtClean="0"/>
              <a:t>WF2-3: </a:t>
            </a:r>
            <a:r>
              <a:rPr lang="en-US" altLang="ko-KR" dirty="0"/>
              <a:t>A-MPR for NR V2X </a:t>
            </a:r>
            <a:r>
              <a:rPr lang="en-US" altLang="ko-KR" dirty="0" smtClean="0"/>
              <a:t>UE </a:t>
            </a:r>
            <a:r>
              <a:rPr lang="en-US" altLang="ko-KR" dirty="0"/>
              <a:t>in TS38.101-1</a:t>
            </a:r>
            <a:endParaRPr lang="en-US" dirty="0"/>
          </a:p>
        </p:txBody>
      </p:sp>
      <p:sp>
        <p:nvSpPr>
          <p:cNvPr id="4" name="Content Placeholder 3"/>
          <p:cNvSpPr>
            <a:spLocks noGrp="1"/>
          </p:cNvSpPr>
          <p:nvPr>
            <p:ph idx="1"/>
          </p:nvPr>
        </p:nvSpPr>
        <p:spPr>
          <a:xfrm>
            <a:off x="411480" y="1347734"/>
            <a:ext cx="11231880" cy="5106233"/>
          </a:xfrm>
        </p:spPr>
        <p:txBody>
          <a:bodyPr>
            <a:normAutofit/>
          </a:bodyPr>
          <a:lstStyle/>
          <a:p>
            <a:pPr marL="230400" lvl="1" indent="-457200">
              <a:lnSpc>
                <a:spcPct val="100000"/>
              </a:lnSpc>
              <a:spcBef>
                <a:spcPts val="400"/>
              </a:spcBef>
              <a:spcAft>
                <a:spcPts val="400"/>
              </a:spcAft>
            </a:pPr>
            <a:r>
              <a:rPr lang="en-US" altLang="ko-KR" sz="2800" dirty="0"/>
              <a:t>WF </a:t>
            </a:r>
            <a:r>
              <a:rPr lang="en-US" altLang="ko-KR" sz="2800" dirty="0" smtClean="0"/>
              <a:t>2-3: </a:t>
            </a:r>
            <a:r>
              <a:rPr lang="en-US" altLang="zh-CN" sz="2800" dirty="0"/>
              <a:t>A-MPR</a:t>
            </a:r>
            <a:r>
              <a:rPr lang="en-US" altLang="ko-KR" sz="2800" dirty="0"/>
              <a:t> for </a:t>
            </a:r>
            <a:r>
              <a:rPr lang="en-US" altLang="ko-KR" sz="2800" dirty="0" smtClean="0"/>
              <a:t>S-SSB transmission </a:t>
            </a:r>
            <a:r>
              <a:rPr lang="en-US" altLang="ko-KR" sz="2800" dirty="0"/>
              <a:t>with NS_33</a:t>
            </a:r>
          </a:p>
          <a:p>
            <a:pPr marL="687600" lvl="2" indent="-457200">
              <a:lnSpc>
                <a:spcPct val="100000"/>
              </a:lnSpc>
              <a:spcBef>
                <a:spcPts val="400"/>
              </a:spcBef>
              <a:spcAft>
                <a:spcPts val="400"/>
              </a:spcAft>
              <a:buFont typeface="Wingdings" panose="05000000000000000000" pitchFamily="2" charset="2"/>
              <a:buChar char="Ø"/>
            </a:pPr>
            <a:r>
              <a:rPr lang="en-US" altLang="ko-KR" dirty="0"/>
              <a:t>Remove</a:t>
            </a:r>
            <a:r>
              <a:rPr lang="ko-KR" altLang="en-US"/>
              <a:t> </a:t>
            </a:r>
            <a:r>
              <a:rPr lang="en-US" altLang="ko-KR" dirty="0"/>
              <a:t>A-MPR Table in big CR and Need to study how to </a:t>
            </a:r>
            <a:r>
              <a:rPr lang="en-US" altLang="ko-KR" dirty="0" smtClean="0"/>
              <a:t>specify the </a:t>
            </a:r>
            <a:r>
              <a:rPr lang="en-US" altLang="ko-KR" dirty="0"/>
              <a:t>A-MPR </a:t>
            </a:r>
            <a:r>
              <a:rPr lang="en-US" altLang="ko-KR" dirty="0" smtClean="0"/>
              <a:t>requirements.</a:t>
            </a:r>
          </a:p>
          <a:p>
            <a:pPr marL="1144800" lvl="3" indent="-457200">
              <a:lnSpc>
                <a:spcPct val="100000"/>
              </a:lnSpc>
              <a:spcBef>
                <a:spcPts val="400"/>
              </a:spcBef>
              <a:spcAft>
                <a:spcPts val="400"/>
              </a:spcAft>
              <a:buFont typeface="Wingdings" panose="05000000000000000000" pitchFamily="2" charset="2"/>
              <a:buChar char="§"/>
            </a:pPr>
            <a:r>
              <a:rPr lang="en-US" altLang="ko-KR" dirty="0" smtClean="0"/>
              <a:t>Single A-MPR Table recommend regardless of SCS parameters </a:t>
            </a:r>
          </a:p>
          <a:p>
            <a:pPr marL="1144800" lvl="3" indent="-457200">
              <a:lnSpc>
                <a:spcPct val="100000"/>
              </a:lnSpc>
              <a:spcBef>
                <a:spcPts val="400"/>
              </a:spcBef>
              <a:spcAft>
                <a:spcPts val="400"/>
              </a:spcAft>
              <a:buFont typeface="Wingdings" panose="05000000000000000000" pitchFamily="2" charset="2"/>
              <a:buChar char="§"/>
            </a:pPr>
            <a:endParaRPr lang="en-US" altLang="ko-KR" dirty="0"/>
          </a:p>
          <a:p>
            <a:pPr marL="687600" lvl="2" indent="-457200">
              <a:lnSpc>
                <a:spcPct val="100000"/>
              </a:lnSpc>
              <a:spcBef>
                <a:spcPts val="400"/>
              </a:spcBef>
              <a:spcAft>
                <a:spcPts val="400"/>
              </a:spcAft>
              <a:buFont typeface="Wingdings" panose="05000000000000000000" pitchFamily="2" charset="2"/>
              <a:buChar char="Ø"/>
            </a:pPr>
            <a:r>
              <a:rPr lang="en-US" altLang="zh-CN" dirty="0"/>
              <a:t>In next RAN4 meeting, RAN4 shall decide the A-MPR requirements for </a:t>
            </a:r>
            <a:r>
              <a:rPr lang="en-US" altLang="ko-KR" dirty="0"/>
              <a:t>S-SSB transmission with </a:t>
            </a:r>
            <a:r>
              <a:rPr lang="en-US" altLang="ko-KR" dirty="0" smtClean="0"/>
              <a:t>NS_33</a:t>
            </a:r>
            <a:endParaRPr lang="en-US" altLang="zh-CN" dirty="0"/>
          </a:p>
          <a:p>
            <a:pPr marL="365760" indent="-365760"/>
            <a:endParaRPr lang="en-US" altLang="zh-CN" dirty="0" smtClean="0"/>
          </a:p>
          <a:p>
            <a:pPr marL="365760" indent="-365760"/>
            <a:endParaRPr lang="en-US" altLang="zh-CN" dirty="0"/>
          </a:p>
          <a:p>
            <a:pPr marL="365760" indent="-365760"/>
            <a:endParaRPr lang="en-US" altLang="zh-CN" dirty="0" smtClean="0"/>
          </a:p>
          <a:p>
            <a:pPr marL="365760" indent="-365760"/>
            <a:endParaRPr lang="en-US" altLang="zh-CN" dirty="0"/>
          </a:p>
          <a:p>
            <a:pPr marL="365760" indent="-365760"/>
            <a:endParaRPr lang="en-US" altLang="zh-CN" dirty="0" smtClean="0"/>
          </a:p>
          <a:p>
            <a:pPr marL="365760" indent="-365760"/>
            <a:endParaRPr lang="en-US" altLang="zh-CN" dirty="0"/>
          </a:p>
          <a:p>
            <a:pPr marL="365760" indent="-365760"/>
            <a:endParaRPr lang="en-US" altLang="zh-CN" dirty="0" smtClean="0"/>
          </a:p>
        </p:txBody>
      </p:sp>
    </p:spTree>
    <p:extLst>
      <p:ext uri="{BB962C8B-B14F-4D97-AF65-F5344CB8AC3E}">
        <p14:creationId xmlns:p14="http://schemas.microsoft.com/office/powerpoint/2010/main" val="16989532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9073" y="365125"/>
            <a:ext cx="10827834" cy="1325563"/>
          </a:xfrm>
        </p:spPr>
        <p:txBody>
          <a:bodyPr>
            <a:normAutofit/>
          </a:bodyPr>
          <a:lstStyle/>
          <a:p>
            <a:r>
              <a:rPr lang="en-US" altLang="ko-KR" dirty="0" smtClean="0"/>
              <a:t>WF3</a:t>
            </a:r>
            <a:r>
              <a:rPr lang="en-US" altLang="ko-KR" dirty="0"/>
              <a:t>: Output power </a:t>
            </a:r>
            <a:r>
              <a:rPr lang="en-US" altLang="ko-KR" dirty="0" smtClean="0"/>
              <a:t>dynamics in TS38.101-3</a:t>
            </a:r>
            <a:endParaRPr lang="en-US" dirty="0"/>
          </a:p>
        </p:txBody>
      </p:sp>
      <p:sp>
        <p:nvSpPr>
          <p:cNvPr id="4" name="Rectangle 2"/>
          <p:cNvSpPr>
            <a:spLocks noChangeArrowheads="1"/>
          </p:cNvSpPr>
          <p:nvPr/>
        </p:nvSpPr>
        <p:spPr bwMode="auto">
          <a:xfrm>
            <a:off x="838200" y="196734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Content Placeholder 3"/>
          <p:cNvSpPr>
            <a:spLocks noGrp="1"/>
          </p:cNvSpPr>
          <p:nvPr>
            <p:ph idx="1"/>
          </p:nvPr>
        </p:nvSpPr>
        <p:spPr>
          <a:xfrm>
            <a:off x="411480" y="1436942"/>
            <a:ext cx="11231880" cy="5106233"/>
          </a:xfrm>
        </p:spPr>
        <p:txBody>
          <a:bodyPr>
            <a:normAutofit/>
          </a:bodyPr>
          <a:lstStyle/>
          <a:p>
            <a:pPr marL="230400" lvl="1" indent="-457200">
              <a:lnSpc>
                <a:spcPct val="100000"/>
              </a:lnSpc>
              <a:spcBef>
                <a:spcPts val="400"/>
              </a:spcBef>
              <a:spcAft>
                <a:spcPts val="400"/>
              </a:spcAft>
            </a:pPr>
            <a:r>
              <a:rPr lang="en-US" altLang="ko-KR" sz="2800" dirty="0"/>
              <a:t>WF </a:t>
            </a:r>
            <a:r>
              <a:rPr lang="en-US" altLang="ko-KR" sz="2800" dirty="0" smtClean="0"/>
              <a:t>3: Time mask for TDM operation between NR V2X and LTE V2X at n47 is FFS, not specified in the CR before consensus is reached</a:t>
            </a:r>
            <a:endParaRPr lang="en-US" altLang="zh-CN" dirty="0"/>
          </a:p>
          <a:p>
            <a:pPr marL="365760" indent="-365760"/>
            <a:endParaRPr lang="en-US" altLang="zh-CN" dirty="0" smtClean="0"/>
          </a:p>
          <a:p>
            <a:pPr marL="365760" indent="-365760"/>
            <a:endParaRPr lang="en-US" altLang="zh-CN" dirty="0"/>
          </a:p>
          <a:p>
            <a:pPr marL="365760" indent="-365760"/>
            <a:endParaRPr lang="en-US" altLang="zh-CN" dirty="0" smtClean="0"/>
          </a:p>
          <a:p>
            <a:pPr marL="365760" indent="-365760"/>
            <a:endParaRPr lang="en-US" altLang="zh-CN" dirty="0"/>
          </a:p>
          <a:p>
            <a:pPr marL="365760" indent="-365760"/>
            <a:endParaRPr lang="en-US" altLang="zh-CN" dirty="0" smtClean="0"/>
          </a:p>
          <a:p>
            <a:pPr marL="365760" indent="-365760"/>
            <a:endParaRPr lang="en-US" altLang="zh-CN" dirty="0"/>
          </a:p>
          <a:p>
            <a:pPr marL="365760" indent="-365760"/>
            <a:endParaRPr lang="en-US" altLang="zh-CN" dirty="0" smtClean="0"/>
          </a:p>
        </p:txBody>
      </p:sp>
    </p:spTree>
    <p:extLst>
      <p:ext uri="{BB962C8B-B14F-4D97-AF65-F5344CB8AC3E}">
        <p14:creationId xmlns:p14="http://schemas.microsoft.com/office/powerpoint/2010/main" val="18997113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5625" y="458967"/>
            <a:ext cx="9870463" cy="743110"/>
          </a:xfrm>
        </p:spPr>
        <p:txBody>
          <a:bodyPr>
            <a:normAutofit fontScale="90000"/>
          </a:bodyPr>
          <a:lstStyle/>
          <a:p>
            <a:pPr algn="ctr"/>
            <a:r>
              <a:rPr lang="en-US" dirty="0" smtClean="0"/>
              <a:t>WF4: </a:t>
            </a:r>
            <a:r>
              <a:rPr lang="en-US" altLang="ko-KR" dirty="0"/>
              <a:t>Delta Rib for </a:t>
            </a:r>
            <a:r>
              <a:rPr lang="en-US" altLang="ko-KR" dirty="0" smtClean="0"/>
              <a:t>V2X_20_n38 in TS38.101-3 </a:t>
            </a:r>
            <a:endParaRPr lang="en-US" dirty="0"/>
          </a:p>
        </p:txBody>
      </p:sp>
      <p:sp>
        <p:nvSpPr>
          <p:cNvPr id="4" name="Content Placeholder 3"/>
          <p:cNvSpPr>
            <a:spLocks noGrp="1"/>
          </p:cNvSpPr>
          <p:nvPr>
            <p:ph idx="1"/>
          </p:nvPr>
        </p:nvSpPr>
        <p:spPr>
          <a:xfrm>
            <a:off x="382772" y="1325365"/>
            <a:ext cx="11270512" cy="5376517"/>
          </a:xfrm>
        </p:spPr>
        <p:txBody>
          <a:bodyPr>
            <a:normAutofit fontScale="85000" lnSpcReduction="20000"/>
          </a:bodyPr>
          <a:lstStyle/>
          <a:p>
            <a:pPr marL="365760" indent="-365760">
              <a:lnSpc>
                <a:spcPct val="100000"/>
              </a:lnSpc>
              <a:spcBef>
                <a:spcPts val="400"/>
              </a:spcBef>
              <a:spcAft>
                <a:spcPts val="400"/>
              </a:spcAft>
            </a:pPr>
            <a:r>
              <a:rPr lang="en-US" altLang="zh-CN" sz="3100" dirty="0" smtClean="0"/>
              <a:t>RAN4 need to remove FFS in TS38.101-3. In WF (R4-2009170), candidate options are listed as follow</a:t>
            </a:r>
          </a:p>
          <a:p>
            <a:pPr lvl="1">
              <a:lnSpc>
                <a:spcPct val="120000"/>
              </a:lnSpc>
            </a:pPr>
            <a:r>
              <a:rPr lang="en-GB" altLang="zh-CN" dirty="0"/>
              <a:t>Option 1: Use the HTF to reduce the 3</a:t>
            </a:r>
            <a:r>
              <a:rPr lang="en-GB" altLang="zh-CN" baseline="30000" dirty="0"/>
              <a:t>rd</a:t>
            </a:r>
            <a:r>
              <a:rPr lang="en-GB" altLang="zh-CN" dirty="0"/>
              <a:t> harmonic impact into n38. </a:t>
            </a:r>
            <a:r>
              <a:rPr lang="en-GB" altLang="zh-CN" dirty="0" err="1"/>
              <a:t>ΔR</a:t>
            </a:r>
            <a:r>
              <a:rPr lang="en-GB" altLang="zh-CN" baseline="-25000" dirty="0" err="1"/>
              <a:t>IB,c</a:t>
            </a:r>
            <a:r>
              <a:rPr lang="en-GB" altLang="zh-CN" dirty="0"/>
              <a:t> is 0.2dB as use shared pain approach. </a:t>
            </a:r>
            <a:endParaRPr lang="zh-CN" altLang="zh-CN" dirty="0"/>
          </a:p>
          <a:p>
            <a:pPr lvl="1">
              <a:lnSpc>
                <a:spcPct val="120000"/>
              </a:lnSpc>
            </a:pPr>
            <a:r>
              <a:rPr lang="en-GB" altLang="zh-CN" dirty="0"/>
              <a:t>Option 2: Keep the </a:t>
            </a:r>
            <a:r>
              <a:rPr lang="en-GB" altLang="zh-CN" dirty="0" err="1"/>
              <a:t>ΔR</a:t>
            </a:r>
            <a:r>
              <a:rPr lang="en-GB" altLang="zh-CN" baseline="-25000" dirty="0" err="1"/>
              <a:t>IB,c</a:t>
            </a:r>
            <a:r>
              <a:rPr lang="en-GB" altLang="zh-CN" dirty="0"/>
              <a:t> is TBD in TR.</a:t>
            </a:r>
            <a:endParaRPr lang="zh-CN" altLang="zh-CN" dirty="0"/>
          </a:p>
          <a:p>
            <a:pPr lvl="1">
              <a:lnSpc>
                <a:spcPct val="120000"/>
              </a:lnSpc>
              <a:spcAft>
                <a:spcPts val="400"/>
              </a:spcAft>
            </a:pPr>
            <a:r>
              <a:rPr lang="en-GB" altLang="zh-CN" dirty="0"/>
              <a:t>Option 3: A note should be placed either saying “No requirements apply for the case that there is at least one individual RE within the uplink transmission bandwidth of the relative higher band and when the frequency range of relative higher band’s uplink channel bandwidth or uplink 1st adjacent channel bandwidth is fully or partially overlapped with the 3 times of the frequency range of the relative lower band’s downlink channel bandwidth. The reference sensitivity is only verified when this is not the case” or a MSD number should be put into the spec to account for sensitivity degradation when 3rd harmonic of B20 falls into the operating band of n38. A trap filter cannot reduce the 3rd harmonic sufficiently to give only 0.2 dB of REFSENS degradation if a 3rd order harmonic from B20 falls inside band n38.</a:t>
            </a:r>
            <a:endParaRPr lang="zh-CN" altLang="zh-CN" dirty="0"/>
          </a:p>
          <a:p>
            <a:pPr lvl="0"/>
            <a:r>
              <a:rPr lang="en-US" altLang="ko-KR" sz="3100" dirty="0" smtClean="0"/>
              <a:t>WF4: In TS38.101-3, RAN4 remove the delta Rib Table</a:t>
            </a:r>
            <a:r>
              <a:rPr lang="en-GB" altLang="zh-CN" sz="3100" dirty="0" smtClean="0"/>
              <a:t>. And MSD level will be specified in next RAN4 meeting.  </a:t>
            </a:r>
            <a:endParaRPr lang="en-US" altLang="ko-KR" sz="3100" dirty="0">
              <a:solidFill>
                <a:srgbClr val="FF0000"/>
              </a:solidFill>
            </a:endParaRPr>
          </a:p>
          <a:p>
            <a:pPr marL="365760" indent="-365760">
              <a:lnSpc>
                <a:spcPct val="100000"/>
              </a:lnSpc>
              <a:spcBef>
                <a:spcPts val="600"/>
              </a:spcBef>
              <a:spcAft>
                <a:spcPts val="600"/>
              </a:spcAft>
            </a:pPr>
            <a:endParaRPr lang="en-US" altLang="zh-CN" dirty="0" smtClean="0"/>
          </a:p>
          <a:p>
            <a:pPr marL="365760" indent="-365760"/>
            <a:endParaRPr lang="en-US" altLang="zh-CN" dirty="0"/>
          </a:p>
        </p:txBody>
      </p:sp>
    </p:spTree>
    <p:extLst>
      <p:ext uri="{BB962C8B-B14F-4D97-AF65-F5344CB8AC3E}">
        <p14:creationId xmlns:p14="http://schemas.microsoft.com/office/powerpoint/2010/main" val="22106364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29b35b928c485af2a9a6937f2baa004c">
  <xsd:schema xmlns:xsd="http://www.w3.org/2001/XMLSchema" xmlns:xs="http://www.w3.org/2001/XMLSchema" xmlns:p="http://schemas.microsoft.com/office/2006/metadata/properties" xmlns:ns3="cc9c437c-ae0c-4066-8d90-a0f7de786127" xmlns:ns4="ba37140e-f4c5-4a6c-a9b4-20a691ce6c8a" targetNamespace="http://schemas.microsoft.com/office/2006/metadata/properties" ma:root="true" ma:fieldsID="a764867d0b792f6ea12d91a489ea7e7c" ns3:_="" ns4:_="">
    <xsd:import namespace="cc9c437c-ae0c-4066-8d90-a0f7de786127"/>
    <xsd:import namespace="ba37140e-f4c5-4a6c-a9b4-20a691ce6c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B3268F8-267B-4DC1-832A-6C4C97839620}">
  <ds:schemaRefs>
    <ds:schemaRef ds:uri="http://schemas.microsoft.com/sharepoint/v3/contenttype/forms"/>
  </ds:schemaRefs>
</ds:datastoreItem>
</file>

<file path=customXml/itemProps2.xml><?xml version="1.0" encoding="utf-8"?>
<ds:datastoreItem xmlns:ds="http://schemas.openxmlformats.org/officeDocument/2006/customXml" ds:itemID="{B827FE3B-8884-4F9D-8189-510ECA3BDC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ba37140e-f4c5-4a6c-a9b4-20a691ce6c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3890521-FF2A-4C09-BE8E-6D0D576D3702}">
  <ds:schemaRefs>
    <ds:schemaRef ds:uri="http://purl.org/dc/dcmitype/"/>
    <ds:schemaRef ds:uri="http://purl.org/dc/elements/1.1/"/>
    <ds:schemaRef ds:uri="ba37140e-f4c5-4a6c-a9b4-20a691ce6c8a"/>
    <ds:schemaRef ds:uri="http://purl.org/dc/terms/"/>
    <ds:schemaRef ds:uri="http://schemas.microsoft.com/office/2006/metadata/properties"/>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 ds:uri="cc9c437c-ae0c-4066-8d90-a0f7de786127"/>
  </ds:schemaRefs>
</ds:datastoreItem>
</file>

<file path=docProps/app.xml><?xml version="1.0" encoding="utf-8"?>
<Properties xmlns="http://schemas.openxmlformats.org/officeDocument/2006/extended-properties" xmlns:vt="http://schemas.openxmlformats.org/officeDocument/2006/docPropsVTypes">
  <TotalTime>14902</TotalTime>
  <Words>1015</Words>
  <Application>Microsoft Office PowerPoint</Application>
  <PresentationFormat>와이드스크린</PresentationFormat>
  <Paragraphs>114</Paragraphs>
  <Slides>10</Slides>
  <Notes>2</Notes>
  <HiddenSlides>0</HiddenSlides>
  <MMClips>0</MMClips>
  <ScaleCrop>false</ScaleCrop>
  <HeadingPairs>
    <vt:vector size="6" baseType="variant">
      <vt:variant>
        <vt:lpstr>사용한 글꼴</vt:lpstr>
      </vt:variant>
      <vt:variant>
        <vt:i4>7</vt:i4>
      </vt:variant>
      <vt:variant>
        <vt:lpstr>테마</vt:lpstr>
      </vt:variant>
      <vt:variant>
        <vt:i4>1</vt:i4>
      </vt:variant>
      <vt:variant>
        <vt:lpstr>슬라이드 제목</vt:lpstr>
      </vt:variant>
      <vt:variant>
        <vt:i4>10</vt:i4>
      </vt:variant>
    </vt:vector>
  </HeadingPairs>
  <TitlesOfParts>
    <vt:vector size="18" baseType="lpstr">
      <vt:lpstr>SimSun</vt:lpstr>
      <vt:lpstr>SimSun</vt:lpstr>
      <vt:lpstr>맑은 고딕</vt:lpstr>
      <vt:lpstr>Arial</vt:lpstr>
      <vt:lpstr>Calibri</vt:lpstr>
      <vt:lpstr>Calibri Light</vt:lpstr>
      <vt:lpstr>Wingdings</vt:lpstr>
      <vt:lpstr>Office Theme</vt:lpstr>
      <vt:lpstr>WF on remaining issues for TS38.101-1 and TS38.101-3 for NR V2X</vt:lpstr>
      <vt:lpstr>Background in TS38.101-1</vt:lpstr>
      <vt:lpstr>Background in TS38.101-3</vt:lpstr>
      <vt:lpstr>WF1: NR V2X completion in RAN4 #95e</vt:lpstr>
      <vt:lpstr>WF2-1: A-MPR for NR V2X UE in TS38.101-1</vt:lpstr>
      <vt:lpstr>WF2-2: A-MPR for NR V2X UE in TS38.101-1</vt:lpstr>
      <vt:lpstr>WF2-3: A-MPR for NR V2X UE in TS38.101-1</vt:lpstr>
      <vt:lpstr>WF3: Output power dynamics in TS38.101-3</vt:lpstr>
      <vt:lpstr>WF4: Delta Rib for V2X_20_n38 in TS38.101-3 </vt:lpstr>
      <vt:lpstr>WF5: “General part in TS”</vt:lpstr>
    </vt:vector>
  </TitlesOfParts>
  <Company>Mediatek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flexible carrier BW for NR</dc:title>
  <dc:creator>Suhwan Lim</dc:creator>
  <cp:lastModifiedBy>Suhwan Lim</cp:lastModifiedBy>
  <cp:revision>346</cp:revision>
  <dcterms:created xsi:type="dcterms:W3CDTF">2017-01-18T06:26:21Z</dcterms:created>
  <dcterms:modified xsi:type="dcterms:W3CDTF">2020-06-17T14:00:11Z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0x010100EB28163D68FE8E4D9361964FDD814FC4</vt:lpwstr>
  </property>
  <property fmtid="{D5CDD505-2E9C-101B-9397-08002B2CF9AE}" pid="4" name="_2015_ms_pID_725343">
    <vt:lpwstr>(2)8WrdSW/LC68qyRvh22Kn7mZQxNEj8H55fMJ0QfOqQuWttASrV0EQAv2VJd1+dcxdJ1vNIQy4
0aN/Q6e+9wyJh3GKgmNnfWloFihAHhQCatwuNhn8arggIV+acNMN7ml4aR8OJIbtYCuiAlIp
wLKvkaKUf7+Sd9U/rQ0WeR8HIkrWkFG0zvt23I2nFW8QqIYctS5doynAyNdXyPmY5kCTKn8P
GBmBf8TX5D/b3tB3nh</vt:lpwstr>
  </property>
  <property fmtid="{D5CDD505-2E9C-101B-9397-08002B2CF9AE}" pid="5" name="_2015_ms_pID_7253431">
    <vt:lpwstr>tpQt0284hICX8HcInK6eE2fNj/Z3pCgH00bMwlSjXj2CCKXgmfsrsT
WGnlP0Vq4A5N5ClqEnj6w4lZbUqvteSL9niRLJY2luhomny9+56AcqjKrFpb7q+Pu1iwt7MS
gVrhYYyISaqc5woNOEKwqVkCx/U0+4nrj8+xe2GDdW1BC5M3U97f54DMKWYEfXW4dX4dvOWf
+UlgoZJ6X+dS/zlT</vt:lpwstr>
  </property>
</Properties>
</file>