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261" r:id="rId4"/>
    <p:sldId id="295" r:id="rId5"/>
    <p:sldId id="294" r:id="rId6"/>
    <p:sldId id="296" r:id="rId7"/>
    <p:sldId id="297"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40" autoAdjust="0"/>
    <p:restoredTop sz="94660"/>
  </p:normalViewPr>
  <p:slideViewPr>
    <p:cSldViewPr snapToGrid="0">
      <p:cViewPr varScale="1">
        <p:scale>
          <a:sx n="78" d="100"/>
          <a:sy n="78" d="100"/>
        </p:scale>
        <p:origin x="67" y="16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C03CF0-6E0B-4875-9977-F910DD15014E}"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BD4EB6-6904-4879-AF1A-C10C5D4B8440}"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28E66D73-965A-4B6D-8F80-CA2902517E87}"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ABD7DB9D-CA64-4337-888B-DE4E88925E59}"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21173AA-4700-4E79-A133-2D8603E19353}"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87B3317-B36A-4639-8F4F-08EA19B370E9}"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D244A09F-62FD-4A98-AEDF-61B9315FC934}"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BD3D38C7-460B-4252-8BCB-269CCB2B6AE6}"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ED5D08C0-CD51-457D-9341-C9A110DF8BF4}" type="datetime1">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A2C53409-7C7D-4879-986C-CD9056700DA3}" type="datetime1">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76706F-0BAB-4FCC-A6B6-9D2449C68EA3}" type="datetime1">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823E71DF-092E-4159-94B0-95A213FE7ECD}"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772C4AB6-92E0-41FB-BEEE-CAEB88C7F3AE}"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34118B-F49E-4F5A-A26D-E438A17C868D}" type="datetime1">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95D4C-8F8D-4A03-BC45-F746214387B6}"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65011" y="1950369"/>
            <a:ext cx="10385777" cy="1807912"/>
          </a:xfrm>
        </p:spPr>
        <p:txBody>
          <a:bodyPr>
            <a:normAutofit/>
          </a:bodyPr>
          <a:lstStyle/>
          <a:p>
            <a:r>
              <a:rPr lang="en-US" sz="3600" dirty="0"/>
              <a:t>WF on the measurement interval and observation time for frequency/time correction for 2.5kHz and 0.37kHz</a:t>
            </a:r>
            <a:endParaRPr lang="en-US" sz="3600" dirty="0"/>
          </a:p>
        </p:txBody>
      </p:sp>
      <p:sp>
        <p:nvSpPr>
          <p:cNvPr id="3" name="Subtitle 2"/>
          <p:cNvSpPr>
            <a:spLocks noGrp="1"/>
          </p:cNvSpPr>
          <p:nvPr>
            <p:ph type="subTitle" idx="1"/>
          </p:nvPr>
        </p:nvSpPr>
        <p:spPr>
          <a:xfrm>
            <a:off x="1523999" y="3884905"/>
            <a:ext cx="9144000" cy="1655762"/>
          </a:xfrm>
        </p:spPr>
        <p:txBody>
          <a:bodyPr/>
          <a:lstStyle/>
          <a:p>
            <a:r>
              <a:rPr lang="en-US" dirty="0"/>
              <a:t>ZTE, </a:t>
            </a:r>
            <a:endParaRPr lang="en-US" dirty="0"/>
          </a:p>
        </p:txBody>
      </p:sp>
      <p:sp>
        <p:nvSpPr>
          <p:cNvPr id="4" name="TextBox 3"/>
          <p:cNvSpPr txBox="1"/>
          <p:nvPr/>
        </p:nvSpPr>
        <p:spPr>
          <a:xfrm>
            <a:off x="8664166" y="474132"/>
            <a:ext cx="2624723" cy="368300"/>
          </a:xfrm>
          <a:prstGeom prst="rect">
            <a:avLst/>
          </a:prstGeom>
          <a:noFill/>
        </p:spPr>
        <p:txBody>
          <a:bodyPr wrap="square" rtlCol="0">
            <a:spAutoFit/>
          </a:bodyPr>
          <a:lstStyle/>
          <a:p>
            <a:pPr algn="r"/>
            <a:r>
              <a:rPr lang="en-US" b="1" dirty="0"/>
              <a:t>R4-2008869   </a:t>
            </a:r>
            <a:endParaRPr lang="en-US" b="1" dirty="0"/>
          </a:p>
        </p:txBody>
      </p:sp>
      <p:sp>
        <p:nvSpPr>
          <p:cNvPr id="5" name="TextBox 4"/>
          <p:cNvSpPr txBox="1"/>
          <p:nvPr/>
        </p:nvSpPr>
        <p:spPr>
          <a:xfrm>
            <a:off x="445770" y="288925"/>
            <a:ext cx="4480560" cy="645160"/>
          </a:xfrm>
          <a:prstGeom prst="rect">
            <a:avLst/>
          </a:prstGeom>
          <a:noFill/>
        </p:spPr>
        <p:txBody>
          <a:bodyPr wrap="square" rtlCol="0">
            <a:spAutoFit/>
          </a:bodyPr>
          <a:lstStyle/>
          <a:p>
            <a:r>
              <a:rPr lang="en-US" b="1" dirty="0"/>
              <a:t>3GPP TSG-RAN WG4 #95e</a:t>
            </a:r>
            <a:endParaRPr lang="en-US" b="1" dirty="0"/>
          </a:p>
          <a:p>
            <a:r>
              <a:rPr lang="en-US" b="1" dirty="0"/>
              <a:t>25th May. - 5th June. 2020</a:t>
            </a:r>
            <a:endParaRPr lang="en-US" dirty="0"/>
          </a:p>
        </p:txBody>
      </p:sp>
      <p:sp>
        <p:nvSpPr>
          <p:cNvPr id="6" name="Slide Number Placeholder 5"/>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6605"/>
            <a:ext cx="10515600" cy="648863"/>
          </a:xfrm>
        </p:spPr>
        <p:txBody>
          <a:bodyPr>
            <a:normAutofit fontScale="90000"/>
          </a:bodyPr>
          <a:lstStyle/>
          <a:p>
            <a:r>
              <a:rPr lang="en-US" dirty="0"/>
              <a:t>Background </a:t>
            </a:r>
            <a:endParaRPr lang="en-US" dirty="0"/>
          </a:p>
        </p:txBody>
      </p:sp>
      <p:sp>
        <p:nvSpPr>
          <p:cNvPr id="3" name="Content Placeholder 2"/>
          <p:cNvSpPr>
            <a:spLocks noGrp="1"/>
          </p:cNvSpPr>
          <p:nvPr>
            <p:ph idx="1"/>
          </p:nvPr>
        </p:nvSpPr>
        <p:spPr>
          <a:xfrm>
            <a:off x="838200" y="1006103"/>
            <a:ext cx="10515600" cy="5378765"/>
          </a:xfrm>
        </p:spPr>
        <p:txBody>
          <a:bodyPr>
            <a:normAutofit/>
          </a:bodyPr>
          <a:lstStyle/>
          <a:p>
            <a:pPr marL="180975" lvl="1" indent="-180975">
              <a:spcBef>
                <a:spcPts val="0"/>
              </a:spcBef>
            </a:pPr>
            <a:r>
              <a:rPr lang="en-US" altLang="en-GB" dirty="0">
                <a:solidFill>
                  <a:schemeClr val="tx1"/>
                </a:solidFill>
              </a:rPr>
              <a:t>In Rel-16 LTEbased 5G terrestrial broadcast, two numerologies 2.5KHz and 0.37KHz was introduced for mobility up to 250km/h and and rooftop reception, the basic diagram is shown as following:  </a:t>
            </a:r>
            <a:endParaRPr lang="en-US" altLang="en-GB" dirty="0">
              <a:solidFill>
                <a:schemeClr val="tx1"/>
              </a:solidFill>
            </a:endParaRPr>
          </a:p>
          <a:p>
            <a:pPr marL="180975" lvl="1" indent="-180975">
              <a:spcBef>
                <a:spcPts val="0"/>
              </a:spcBef>
            </a:pPr>
            <a:endParaRPr lang="en-US" altLang="en-GB" sz="2000" dirty="0">
              <a:solidFill>
                <a:srgbClr val="FF0000"/>
              </a:solidFill>
            </a:endParaRPr>
          </a:p>
          <a:p>
            <a:pPr marL="0" lvl="1" indent="0">
              <a:spcBef>
                <a:spcPts val="0"/>
              </a:spcBef>
              <a:buNone/>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endParaRPr lang="en-US" altLang="en-GB" sz="2000" dirty="0"/>
          </a:p>
          <a:p>
            <a:pPr marL="180975" lvl="1" indent="-180975">
              <a:spcBef>
                <a:spcPts val="0"/>
              </a:spcBef>
            </a:pPr>
            <a:r>
              <a:rPr lang="en-US" altLang="en-GB" sz="2000" dirty="0">
                <a:sym typeface="+mn-ea"/>
              </a:rPr>
              <a:t>Similar as Rel-14 FeMBMS, EVM related issues for new introduced numerologies 2.5khz and 0.37khz should be specified. In the existing R16 TS 36.104 spec and R16 TS 36.101 spec, there are no such kind of requirement defined yet, therefore we proposed to further discuss and resolve it. </a:t>
            </a:r>
            <a:endParaRPr lang="en-US" altLang="en-GB" sz="2000"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a:p>
        </p:txBody>
      </p:sp>
      <p:pic>
        <p:nvPicPr>
          <p:cNvPr id="5" name="图片 31"/>
          <p:cNvPicPr>
            <a:picLocks noChangeAspect="1"/>
          </p:cNvPicPr>
          <p:nvPr/>
        </p:nvPicPr>
        <p:blipFill>
          <a:blip r:embed="rId1"/>
          <a:stretch>
            <a:fillRect/>
          </a:stretch>
        </p:blipFill>
        <p:spPr>
          <a:xfrm>
            <a:off x="1151255" y="2090738"/>
            <a:ext cx="4047490" cy="2219325"/>
          </a:xfrm>
          <a:prstGeom prst="rect">
            <a:avLst/>
          </a:prstGeom>
          <a:noFill/>
          <a:ln w="9525">
            <a:noFill/>
          </a:ln>
        </p:spPr>
      </p:pic>
      <p:sp>
        <p:nvSpPr>
          <p:cNvPr id="6" name="文本框 5"/>
          <p:cNvSpPr txBox="1"/>
          <p:nvPr/>
        </p:nvSpPr>
        <p:spPr>
          <a:xfrm>
            <a:off x="1397000" y="4502150"/>
            <a:ext cx="3187700" cy="368300"/>
          </a:xfrm>
          <a:prstGeom prst="rect">
            <a:avLst/>
          </a:prstGeom>
          <a:noFill/>
        </p:spPr>
        <p:txBody>
          <a:bodyPr wrap="square" rtlCol="0">
            <a:spAutoFit/>
          </a:bodyPr>
          <a:lstStyle/>
          <a:p>
            <a:endParaRPr lang="zh-CN" altLang="en-US"/>
          </a:p>
        </p:txBody>
      </p:sp>
      <p:sp>
        <p:nvSpPr>
          <p:cNvPr id="7" name="文本框 6"/>
          <p:cNvSpPr txBox="1"/>
          <p:nvPr/>
        </p:nvSpPr>
        <p:spPr>
          <a:xfrm>
            <a:off x="373380" y="4486910"/>
            <a:ext cx="5556885" cy="337185"/>
          </a:xfrm>
          <a:prstGeom prst="rect">
            <a:avLst/>
          </a:prstGeom>
          <a:noFill/>
        </p:spPr>
        <p:txBody>
          <a:bodyPr wrap="square" rtlCol="0">
            <a:spAutoFit/>
          </a:bodyPr>
          <a:lstStyle/>
          <a:p>
            <a:r>
              <a:rPr lang="zh-CN" altLang="en-US" sz="1600"/>
              <a:t>Figure 1. SCS 2.5kHz with CP 100us for mobility up to 250km/h</a:t>
            </a:r>
            <a:endParaRPr lang="zh-CN" altLang="en-US" sz="1600"/>
          </a:p>
        </p:txBody>
      </p:sp>
      <p:pic>
        <p:nvPicPr>
          <p:cNvPr id="8" name="图片 32"/>
          <p:cNvPicPr>
            <a:picLocks noChangeAspect="1"/>
          </p:cNvPicPr>
          <p:nvPr/>
        </p:nvPicPr>
        <p:blipFill>
          <a:blip r:embed="rId2"/>
          <a:stretch>
            <a:fillRect/>
          </a:stretch>
        </p:blipFill>
        <p:spPr>
          <a:xfrm>
            <a:off x="6258560" y="2105978"/>
            <a:ext cx="5095240" cy="2238375"/>
          </a:xfrm>
          <a:prstGeom prst="rect">
            <a:avLst/>
          </a:prstGeom>
          <a:noFill/>
          <a:ln w="9525">
            <a:noFill/>
          </a:ln>
        </p:spPr>
      </p:pic>
      <p:sp>
        <p:nvSpPr>
          <p:cNvPr id="9" name="文本框 8"/>
          <p:cNvSpPr txBox="1"/>
          <p:nvPr/>
        </p:nvSpPr>
        <p:spPr>
          <a:xfrm>
            <a:off x="6475730" y="4460240"/>
            <a:ext cx="5108575" cy="337185"/>
          </a:xfrm>
          <a:prstGeom prst="rect">
            <a:avLst/>
          </a:prstGeom>
          <a:noFill/>
        </p:spPr>
        <p:txBody>
          <a:bodyPr wrap="square" rtlCol="0">
            <a:spAutoFit/>
          </a:bodyPr>
          <a:lstStyle/>
          <a:p>
            <a:r>
              <a:rPr lang="zh-CN" altLang="en-US" sz="1600"/>
              <a:t>Figure </a:t>
            </a:r>
            <a:r>
              <a:rPr lang="en-US" altLang="zh-CN" sz="1600"/>
              <a:t>2</a:t>
            </a:r>
            <a:r>
              <a:rPr lang="zh-CN" altLang="en-US" sz="1600"/>
              <a:t>. SCS </a:t>
            </a:r>
            <a:r>
              <a:rPr lang="en-US" altLang="zh-CN" sz="1600"/>
              <a:t>0.37</a:t>
            </a:r>
            <a:r>
              <a:rPr lang="zh-CN" altLang="en-US" sz="1600"/>
              <a:t>kHz with CP </a:t>
            </a:r>
            <a:r>
              <a:rPr lang="en-US" altLang="zh-CN" sz="1600"/>
              <a:t>3</a:t>
            </a:r>
            <a:r>
              <a:rPr lang="zh-CN" altLang="en-US" sz="1600"/>
              <a:t>00us for </a:t>
            </a:r>
            <a:r>
              <a:rPr lang="en-US" altLang="zh-CN" sz="1600"/>
              <a:t>rooftop reception</a:t>
            </a:r>
            <a:endParaRPr lang="en-US" altLang="zh-CN"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solidFill>
                  <a:srgbClr val="0070C0"/>
                </a:solidFill>
              </a:rPr>
              <a:t>Background</a:t>
            </a:r>
            <a:endParaRPr lang="sv-SE" dirty="0">
              <a:solidFill>
                <a:srgbClr val="0070C0"/>
              </a:solidFill>
            </a:endParaRPr>
          </a:p>
        </p:txBody>
      </p:sp>
      <p:sp>
        <p:nvSpPr>
          <p:cNvPr id="3" name="Content Placeholder 2"/>
          <p:cNvSpPr>
            <a:spLocks noGrp="1"/>
          </p:cNvSpPr>
          <p:nvPr>
            <p:ph idx="1"/>
          </p:nvPr>
        </p:nvSpPr>
        <p:spPr/>
        <p:txBody>
          <a:bodyPr/>
          <a:lstStyle/>
          <a:p>
            <a:r>
              <a:rPr lang="sv-SE" dirty="0">
                <a:solidFill>
                  <a:srgbClr val="0070C0"/>
                </a:solidFill>
              </a:rPr>
              <a:t>In 36.211, it states:</a:t>
            </a:r>
            <a:endParaRPr lang="sv-SE" dirty="0">
              <a:solidFill>
                <a:srgbClr val="0070C0"/>
              </a:solidFill>
            </a:endParaRPr>
          </a:p>
          <a:p>
            <a:r>
              <a:rPr lang="en-US" dirty="0">
                <a:solidFill>
                  <a:srgbClr val="0070C0"/>
                </a:solidFill>
              </a:rPr>
              <a:t>For subframes using </a:t>
            </a:r>
            <a:r>
              <a:rPr lang="en-US" dirty="0" err="1">
                <a:solidFill>
                  <a:srgbClr val="0070C0"/>
                </a:solidFill>
              </a:rPr>
              <a:t>Δf</a:t>
            </a:r>
            <a:r>
              <a:rPr lang="en-US" dirty="0">
                <a:solidFill>
                  <a:srgbClr val="0070C0"/>
                </a:solidFill>
              </a:rPr>
              <a:t>=2.5 kHz,  , or  , subframe   is defined as two slots,   and  , of length   each.</a:t>
            </a:r>
            <a:endParaRPr lang="en-US" dirty="0">
              <a:solidFill>
                <a:srgbClr val="0070C0"/>
              </a:solidFill>
            </a:endParaRPr>
          </a:p>
          <a:p>
            <a:r>
              <a:rPr lang="en-US" dirty="0">
                <a:solidFill>
                  <a:srgbClr val="0070C0"/>
                </a:solidFill>
              </a:rPr>
              <a:t>For subframes using  , subframe   is defined as one slot,  , of length  .</a:t>
            </a:r>
            <a:endParaRPr lang="en-US" dirty="0">
              <a:solidFill>
                <a:srgbClr val="0070C0"/>
              </a:solidFill>
            </a:endParaRPr>
          </a:p>
          <a:p>
            <a:r>
              <a:rPr lang="en-US" dirty="0">
                <a:solidFill>
                  <a:srgbClr val="0070C0"/>
                </a:solidFill>
              </a:rPr>
              <a:t>For transmissions using </a:t>
            </a:r>
            <a:r>
              <a:rPr lang="en-US" dirty="0" err="1">
                <a:solidFill>
                  <a:srgbClr val="0070C0"/>
                </a:solidFill>
              </a:rPr>
              <a:t>Δf</a:t>
            </a:r>
            <a:r>
              <a:rPr lang="en-US" dirty="0">
                <a:solidFill>
                  <a:srgbClr val="0070C0"/>
                </a:solidFill>
              </a:rPr>
              <a:t>=1⁄((82944T_"s"  ) )≈0.37 "kHz" , a slot has a length of 92160T_"s" =3" </a:t>
            </a:r>
            <a:r>
              <a:rPr lang="en-US" dirty="0" err="1">
                <a:solidFill>
                  <a:srgbClr val="0070C0"/>
                </a:solidFill>
              </a:rPr>
              <a:t>ms</a:t>
            </a:r>
            <a:r>
              <a:rPr lang="en-US" dirty="0">
                <a:solidFill>
                  <a:srgbClr val="0070C0"/>
                </a:solidFill>
              </a:rPr>
              <a:t>" . There are 13 slots, numbered in increasing order from 0 to 12, in a 40 </a:t>
            </a:r>
            <a:r>
              <a:rPr lang="en-US" dirty="0" err="1">
                <a:solidFill>
                  <a:srgbClr val="0070C0"/>
                </a:solidFill>
              </a:rPr>
              <a:t>ms</a:t>
            </a:r>
            <a:r>
              <a:rPr lang="en-US" dirty="0">
                <a:solidFill>
                  <a:srgbClr val="0070C0"/>
                </a:solidFill>
              </a:rPr>
              <a:t> period starting at </a:t>
            </a:r>
            <a:r>
              <a:rPr lang="en-US" dirty="0" err="1">
                <a:solidFill>
                  <a:srgbClr val="0070C0"/>
                </a:solidFill>
              </a:rPr>
              <a:t>n_"f</a:t>
            </a:r>
            <a:r>
              <a:rPr lang="en-US" dirty="0">
                <a:solidFill>
                  <a:srgbClr val="0070C0"/>
                </a:solidFill>
              </a:rPr>
              <a:t>"  " mod " 4=0 with slot 0 starting at 30720T_"s"  in the 40 </a:t>
            </a:r>
            <a:r>
              <a:rPr lang="en-US" dirty="0" err="1">
                <a:solidFill>
                  <a:srgbClr val="0070C0"/>
                </a:solidFill>
              </a:rPr>
              <a:t>ms</a:t>
            </a:r>
            <a:r>
              <a:rPr lang="en-US" dirty="0">
                <a:solidFill>
                  <a:srgbClr val="0070C0"/>
                </a:solidFill>
              </a:rPr>
              <a:t> period</a:t>
            </a:r>
            <a:endParaRPr lang="en-US" dirty="0">
              <a:solidFill>
                <a:srgbClr val="0070C0"/>
              </a:solidFill>
            </a:endParaRPr>
          </a:p>
          <a:p>
            <a:endParaRPr lang="sv-SE"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solidFill>
                  <a:srgbClr val="0070C0"/>
                </a:solidFill>
              </a:rPr>
              <a:t>WF</a:t>
            </a:r>
            <a:r>
              <a:rPr lang="sv-SE" dirty="0"/>
              <a:t> </a:t>
            </a:r>
            <a:endParaRPr lang="sv-SE" dirty="0"/>
          </a:p>
        </p:txBody>
      </p:sp>
      <p:sp>
        <p:nvSpPr>
          <p:cNvPr id="3" name="Content Placeholder 2"/>
          <p:cNvSpPr>
            <a:spLocks noGrp="1"/>
          </p:cNvSpPr>
          <p:nvPr>
            <p:ph idx="1"/>
          </p:nvPr>
        </p:nvSpPr>
        <p:spPr/>
        <p:txBody>
          <a:bodyPr/>
          <a:lstStyle/>
          <a:p>
            <a:r>
              <a:rPr lang="sv-SE" dirty="0">
                <a:solidFill>
                  <a:srgbClr val="0070C0"/>
                </a:solidFill>
              </a:rPr>
              <a:t>Basic unit of measurement scaling factor:</a:t>
            </a:r>
            <a:endParaRPr lang="sv-SE" dirty="0">
              <a:solidFill>
                <a:srgbClr val="0070C0"/>
              </a:solidFill>
            </a:endParaRPr>
          </a:p>
          <a:p>
            <a:pPr lvl="1"/>
            <a:r>
              <a:rPr lang="sv-SE" dirty="0">
                <a:solidFill>
                  <a:srgbClr val="0070C0"/>
                </a:solidFill>
              </a:rPr>
              <a:t>Option 1: 1 slot per 38.104 definition</a:t>
            </a:r>
            <a:endParaRPr lang="sv-SE" dirty="0">
              <a:solidFill>
                <a:srgbClr val="0070C0"/>
              </a:solidFill>
            </a:endParaRPr>
          </a:p>
          <a:p>
            <a:pPr lvl="2"/>
            <a:r>
              <a:rPr lang="sv-SE" dirty="0">
                <a:solidFill>
                  <a:srgbClr val="0070C0"/>
                </a:solidFill>
              </a:rPr>
              <a:t>2.5kHz SCS: 2 slots = 1ms </a:t>
            </a:r>
            <a:endParaRPr lang="sv-SE" dirty="0">
              <a:solidFill>
                <a:srgbClr val="0070C0"/>
              </a:solidFill>
            </a:endParaRPr>
          </a:p>
          <a:p>
            <a:pPr lvl="2"/>
            <a:r>
              <a:rPr lang="sv-SE" dirty="0">
                <a:solidFill>
                  <a:srgbClr val="0070C0"/>
                </a:solidFill>
              </a:rPr>
              <a:t>0.37 kHz SCS:  1 slot = 3ms</a:t>
            </a:r>
            <a:endParaRPr lang="sv-SE" dirty="0">
              <a:solidFill>
                <a:srgbClr val="0070C0"/>
              </a:solidFill>
            </a:endParaRPr>
          </a:p>
          <a:p>
            <a:pPr lvl="1"/>
            <a:r>
              <a:rPr lang="sv-SE" dirty="0">
                <a:solidFill>
                  <a:srgbClr val="0070C0"/>
                </a:solidFill>
              </a:rPr>
              <a:t>Option 2: other scaling factor</a:t>
            </a:r>
            <a:endParaRPr lang="sv-SE" dirty="0">
              <a:solidFill>
                <a:srgbClr val="0070C0"/>
              </a:solidFill>
            </a:endParaRPr>
          </a:p>
          <a:p>
            <a:pPr lvl="1"/>
            <a:endParaRPr lang="sv-SE" dirty="0">
              <a:solidFill>
                <a:srgbClr val="0070C0"/>
              </a:solidFill>
            </a:endParaRPr>
          </a:p>
          <a:p>
            <a:r>
              <a:rPr lang="sv-SE" dirty="0">
                <a:solidFill>
                  <a:srgbClr val="0070C0"/>
                </a:solidFill>
              </a:rPr>
              <a:t>Measurement interval:</a:t>
            </a:r>
            <a:endParaRPr lang="sv-SE" dirty="0">
              <a:solidFill>
                <a:srgbClr val="0070C0"/>
              </a:solidFill>
            </a:endParaRPr>
          </a:p>
          <a:p>
            <a:pPr lvl="1"/>
            <a:r>
              <a:rPr lang="sv-SE" dirty="0">
                <a:solidFill>
                  <a:srgbClr val="0070C0"/>
                </a:solidFill>
              </a:rPr>
              <a:t>Option 1: </a:t>
            </a:r>
            <a:endParaRPr lang="sv-SE" dirty="0">
              <a:solidFill>
                <a:srgbClr val="0070C0"/>
              </a:solidFill>
            </a:endParaRPr>
          </a:p>
          <a:p>
            <a:pPr lvl="2"/>
            <a:r>
              <a:rPr lang="sv-SE" dirty="0">
                <a:solidFill>
                  <a:srgbClr val="0070C0"/>
                </a:solidFill>
              </a:rPr>
              <a:t>2.5kHz SCS: 10ms</a:t>
            </a:r>
            <a:endParaRPr lang="sv-SE" dirty="0">
              <a:solidFill>
                <a:srgbClr val="0070C0"/>
              </a:solidFill>
            </a:endParaRPr>
          </a:p>
          <a:p>
            <a:pPr lvl="2"/>
            <a:r>
              <a:rPr lang="sv-SE" dirty="0">
                <a:solidFill>
                  <a:srgbClr val="0070C0"/>
                </a:solidFill>
              </a:rPr>
              <a:t>0.37 kHz SCS:  10ms</a:t>
            </a:r>
            <a:endParaRPr lang="sv-SE" dirty="0">
              <a:solidFill>
                <a:srgbClr val="0070C0"/>
              </a:solidFill>
            </a:endParaRPr>
          </a:p>
          <a:p>
            <a:pPr lvl="1"/>
            <a:r>
              <a:rPr lang="sv-SE" dirty="0">
                <a:solidFill>
                  <a:srgbClr val="0070C0"/>
                </a:solidFill>
              </a:rPr>
              <a:t>Option 2: other </a:t>
            </a:r>
            <a:endParaRPr lang="sv-SE" dirty="0">
              <a:solidFill>
                <a:srgbClr val="0070C0"/>
              </a:solidFill>
            </a:endParaRPr>
          </a:p>
          <a:p>
            <a:pPr lvl="1"/>
            <a:endParaRPr lang="sv-SE" dirty="0"/>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solidFill>
                  <a:srgbClr val="0070C0"/>
                </a:solidFill>
              </a:rPr>
              <a:t>WF </a:t>
            </a:r>
            <a:endParaRPr lang="sv-SE" dirty="0">
              <a:solidFill>
                <a:srgbClr val="0070C0"/>
              </a:solidFill>
            </a:endParaRPr>
          </a:p>
        </p:txBody>
      </p:sp>
      <p:sp>
        <p:nvSpPr>
          <p:cNvPr id="3" name="Content Placeholder 2"/>
          <p:cNvSpPr>
            <a:spLocks noGrp="1"/>
          </p:cNvSpPr>
          <p:nvPr>
            <p:ph idx="1"/>
          </p:nvPr>
        </p:nvSpPr>
        <p:spPr/>
        <p:txBody>
          <a:bodyPr/>
          <a:lstStyle/>
          <a:p>
            <a:r>
              <a:rPr lang="en-US" dirty="0">
                <a:solidFill>
                  <a:srgbClr val="0070C0"/>
                </a:solidFill>
              </a:rPr>
              <a:t>The observation period for determining the frequency/time offset </a:t>
            </a:r>
            <a:endParaRPr lang="en-US" dirty="0">
              <a:solidFill>
                <a:srgbClr val="0070C0"/>
              </a:solidFill>
            </a:endParaRPr>
          </a:p>
          <a:p>
            <a:pPr lvl="1"/>
            <a:r>
              <a:rPr lang="en-US" dirty="0">
                <a:solidFill>
                  <a:srgbClr val="0070C0"/>
                </a:solidFill>
              </a:rPr>
              <a:t>Option 1: 1 slot per 38.104 definition</a:t>
            </a:r>
            <a:endParaRPr lang="en-US" dirty="0">
              <a:solidFill>
                <a:srgbClr val="0070C0"/>
              </a:solidFill>
            </a:endParaRPr>
          </a:p>
          <a:p>
            <a:pPr lvl="2"/>
            <a:r>
              <a:rPr lang="en-US" dirty="0">
                <a:solidFill>
                  <a:srgbClr val="0070C0"/>
                </a:solidFill>
              </a:rPr>
              <a:t>2.5kHz SCS: 1 slots = 0.5ms </a:t>
            </a:r>
            <a:endParaRPr lang="en-US" dirty="0">
              <a:solidFill>
                <a:srgbClr val="0070C0"/>
              </a:solidFill>
            </a:endParaRPr>
          </a:p>
          <a:p>
            <a:pPr lvl="2"/>
            <a:r>
              <a:rPr lang="en-US" dirty="0">
                <a:solidFill>
                  <a:srgbClr val="0070C0"/>
                </a:solidFill>
              </a:rPr>
              <a:t>0.37 kHz SCS:  1 slot = 3ms</a:t>
            </a:r>
            <a:endParaRPr lang="en-US" dirty="0">
              <a:solidFill>
                <a:srgbClr val="0070C0"/>
              </a:solidFill>
            </a:endParaRPr>
          </a:p>
          <a:p>
            <a:pPr lvl="1"/>
            <a:r>
              <a:rPr lang="en-US" dirty="0">
                <a:solidFill>
                  <a:srgbClr val="0070C0"/>
                </a:solidFill>
              </a:rPr>
              <a:t>Option 2: scaling factor of 2</a:t>
            </a:r>
            <a:endParaRPr lang="en-US" dirty="0">
              <a:solidFill>
                <a:srgbClr val="0070C0"/>
              </a:solidFill>
            </a:endParaRPr>
          </a:p>
          <a:p>
            <a:pPr lvl="2"/>
            <a:r>
              <a:rPr lang="sv-SE" dirty="0">
                <a:solidFill>
                  <a:srgbClr val="0070C0"/>
                </a:solidFill>
              </a:rPr>
              <a:t>2.5kHz SCS: 2 slots = 1ms </a:t>
            </a:r>
            <a:endParaRPr lang="sv-SE" dirty="0">
              <a:solidFill>
                <a:srgbClr val="0070C0"/>
              </a:solidFill>
            </a:endParaRPr>
          </a:p>
          <a:p>
            <a:pPr lvl="2"/>
            <a:r>
              <a:rPr lang="sv-SE" dirty="0">
                <a:solidFill>
                  <a:srgbClr val="0070C0"/>
                </a:solidFill>
              </a:rPr>
              <a:t>0.37 kHz SCS:  2slot = 6ms</a:t>
            </a:r>
            <a:endParaRPr lang="sv-SE" dirty="0">
              <a:solidFill>
                <a:srgbClr val="0070C0"/>
              </a:solidFill>
            </a:endParaRPr>
          </a:p>
          <a:p>
            <a:pPr lvl="1"/>
            <a:r>
              <a:rPr lang="sv-SE" dirty="0">
                <a:solidFill>
                  <a:srgbClr val="0070C0"/>
                </a:solidFill>
              </a:rPr>
              <a:t>Option 3: other</a:t>
            </a:r>
            <a:endParaRPr lang="sv-SE" dirty="0">
              <a:solidFill>
                <a:srgbClr val="0070C0"/>
              </a:solidFill>
            </a:endParaRPr>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z="2800" dirty="0"/>
              <a:t>WF</a:t>
            </a:r>
            <a:endParaRPr lang="en-US" sz="2800" b="1" dirty="0"/>
          </a:p>
        </p:txBody>
      </p:sp>
      <p:sp>
        <p:nvSpPr>
          <p:cNvPr id="3" name="Content Placeholder 2"/>
          <p:cNvSpPr>
            <a:spLocks noGrp="1"/>
          </p:cNvSpPr>
          <p:nvPr>
            <p:ph idx="1"/>
          </p:nvPr>
        </p:nvSpPr>
        <p:spPr>
          <a:xfrm>
            <a:off x="838200" y="1463675"/>
            <a:ext cx="10515600" cy="4351338"/>
          </a:xfrm>
        </p:spPr>
        <p:txBody>
          <a:bodyPr>
            <a:normAutofit/>
          </a:bodyPr>
          <a:lstStyle/>
          <a:p>
            <a:pPr marL="0" indent="0">
              <a:buNone/>
            </a:pPr>
            <a:r>
              <a:rPr lang="en-US" b="1" dirty="0">
                <a:solidFill>
                  <a:srgbClr val="0070C0"/>
                </a:solidFill>
              </a:rPr>
              <a:t>EVM window ratio and FFT size </a:t>
            </a:r>
            <a:endParaRPr lang="en-US" b="1" dirty="0">
              <a:solidFill>
                <a:srgbClr val="0070C0"/>
              </a:solidFill>
            </a:endParaRPr>
          </a:p>
          <a:p>
            <a:pPr marL="0" indent="0">
              <a:buNone/>
            </a:pPr>
            <a:r>
              <a:rPr lang="en-US" altLang="sv-SE" b="1" dirty="0">
                <a:solidFill>
                  <a:srgbClr val="0070C0"/>
                </a:solidFill>
              </a:rPr>
              <a:t>for 2.5KHz and 0.37KHz SCS:</a:t>
            </a:r>
            <a:endParaRPr lang="en-US" altLang="sv-SE" dirty="0">
              <a:solidFill>
                <a:srgbClr val="0070C0"/>
              </a:solidFill>
            </a:endParaRPr>
          </a:p>
          <a:p>
            <a:pPr lvl="1">
              <a:buFont typeface="Arial" panose="020B0604020202020204" pitchFamily="34" charset="0"/>
              <a:buChar char="‒"/>
            </a:pPr>
            <a:r>
              <a:rPr lang="en-US" altLang="sv-SE" sz="2000" dirty="0">
                <a:solidFill>
                  <a:srgbClr val="0070C0"/>
                </a:solidFill>
              </a:rPr>
              <a:t>EVM window ratio should reuse the value of 15KHz with normal CP;</a:t>
            </a:r>
            <a:endParaRPr lang="en-US" altLang="sv-SE" sz="2000" dirty="0">
              <a:solidFill>
                <a:srgbClr val="0070C0"/>
              </a:solidFill>
            </a:endParaRPr>
          </a:p>
          <a:p>
            <a:pPr lvl="1">
              <a:buFont typeface="Arial" panose="020B0604020202020204" pitchFamily="34" charset="0"/>
              <a:buChar char="‒"/>
            </a:pPr>
            <a:r>
              <a:rPr lang="en-US" altLang="sv-SE" sz="2000" dirty="0">
                <a:solidFill>
                  <a:srgbClr val="0070C0"/>
                </a:solidFill>
              </a:rPr>
              <a:t>FFT size </a:t>
            </a:r>
            <a:r>
              <a:rPr lang="en-US" altLang="sv-SE" sz="2000" strike="sngStrike" dirty="0">
                <a:solidFill>
                  <a:srgbClr val="0070C0"/>
                </a:solidFill>
              </a:rPr>
              <a:t>should only have factors of 2 and/or 3 </a:t>
            </a:r>
            <a:r>
              <a:rPr lang="en-US" altLang="sv-SE" sz="2000" dirty="0">
                <a:solidFill>
                  <a:srgbClr val="0070C0"/>
                </a:solidFill>
              </a:rPr>
              <a:t>basd on RAN1 agreement to limit UE complexity.</a:t>
            </a:r>
            <a:endParaRPr lang="en-US" altLang="sv-SE" sz="2000" dirty="0">
              <a:solidFill>
                <a:srgbClr val="0070C0"/>
              </a:solidFill>
            </a:endParaRPr>
          </a:p>
          <a:p>
            <a:pPr>
              <a:buFont typeface="Arial" panose="020B0604020202020204" pitchFamily="34" charset="0"/>
              <a:buChar char="‒"/>
            </a:pPr>
            <a:endParaRPr lang="en-US" altLang="sv-SE" sz="2400" dirty="0"/>
          </a:p>
          <a:p>
            <a:pPr>
              <a:buFont typeface="Arial" panose="020B0604020202020204" pitchFamily="34" charset="0"/>
              <a:buChar char="‒"/>
            </a:pPr>
            <a:endParaRPr lang="en-US" altLang="sv-SE" b="1" dirty="0">
              <a:sym typeface="+mn-ea"/>
            </a:endParaRPr>
          </a:p>
          <a:p>
            <a:pPr>
              <a:buFont typeface="Arial" panose="020B0604020202020204" pitchFamily="34" charset="0"/>
              <a:buChar char="‒"/>
            </a:pPr>
            <a:endParaRPr lang="en-US" altLang="sv-SE" b="1" dirty="0">
              <a:sym typeface="+mn-ea"/>
            </a:endParaRPr>
          </a:p>
          <a:p>
            <a:pPr>
              <a:buFont typeface="Arial" panose="020B0604020202020204" pitchFamily="34" charset="0"/>
              <a:buChar char="‒"/>
            </a:pPr>
            <a:endParaRPr lang="en-US" altLang="sv-SE" b="1" dirty="0">
              <a:sym typeface="+mn-ea"/>
            </a:endParaRPr>
          </a:p>
          <a:p>
            <a:pPr>
              <a:buFont typeface="Arial" panose="020B0604020202020204" pitchFamily="34" charset="0"/>
              <a:buChar char="‒"/>
            </a:pPr>
            <a:endParaRPr lang="en-US" altLang="sv-SE" b="1" dirty="0">
              <a:sym typeface="+mn-ea"/>
            </a:endParaRPr>
          </a:p>
          <a:p>
            <a:pPr>
              <a:buFont typeface="Arial" panose="020B0604020202020204" pitchFamily="34" charset="0"/>
              <a:buChar char="‒"/>
            </a:pPr>
            <a:endParaRPr lang="en-US" altLang="sv-SE" b="1" dirty="0">
              <a:sym typeface="+mn-ea"/>
            </a:endParaRPr>
          </a:p>
          <a:p>
            <a:pPr marL="0" indent="0">
              <a:buFont typeface="Arial" panose="020B0604020202020204" pitchFamily="34" charset="0"/>
              <a:buNone/>
            </a:pPr>
            <a:endParaRPr lang="sv-SE" dirty="0"/>
          </a:p>
          <a:p>
            <a:pPr marL="3200400" lvl="7" indent="0">
              <a:buNone/>
            </a:pPr>
            <a:endParaRPr lang="sv-SE" dirty="0"/>
          </a:p>
          <a:p>
            <a:pPr marL="3200400" lvl="7" indent="0">
              <a:buNone/>
            </a:pPr>
            <a:endParaRPr lang="sv-SE" dirty="0"/>
          </a:p>
          <a:p>
            <a:pPr marL="3200400" lvl="7" indent="0">
              <a:buNone/>
            </a:pPr>
            <a:endParaRPr lang="en-US" b="1" strike="sngStrike"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6605"/>
            <a:ext cx="10515600" cy="648863"/>
          </a:xfrm>
        </p:spPr>
        <p:txBody>
          <a:bodyPr>
            <a:normAutofit fontScale="90000"/>
          </a:bodyPr>
          <a:lstStyle/>
          <a:p>
            <a:r>
              <a:rPr lang="en-US" dirty="0"/>
              <a:t>References:</a:t>
            </a:r>
            <a:endParaRPr lang="en-US" dirty="0"/>
          </a:p>
        </p:txBody>
      </p:sp>
      <p:sp>
        <p:nvSpPr>
          <p:cNvPr id="3" name="Content Placeholder 2"/>
          <p:cNvSpPr>
            <a:spLocks noGrp="1"/>
          </p:cNvSpPr>
          <p:nvPr>
            <p:ph idx="1"/>
          </p:nvPr>
        </p:nvSpPr>
        <p:spPr>
          <a:xfrm>
            <a:off x="838200" y="1122630"/>
            <a:ext cx="10515600" cy="5378765"/>
          </a:xfrm>
        </p:spPr>
        <p:txBody>
          <a:bodyPr>
            <a:normAutofit/>
          </a:bodyPr>
          <a:lstStyle/>
          <a:p>
            <a:pPr marL="457200" lvl="1" indent="0">
              <a:buNone/>
            </a:pPr>
            <a:r>
              <a:rPr lang="en-US" sz="1800" dirty="0">
                <a:solidFill>
                  <a:schemeClr val="tx1"/>
                </a:solidFill>
                <a:sym typeface="+mn-ea"/>
              </a:rPr>
              <a:t>[1]</a:t>
            </a:r>
            <a:r>
              <a:rPr lang="en-US" altLang="en-US" sz="1800">
                <a:solidFill>
                  <a:schemeClr val="tx1"/>
                </a:solidFill>
                <a:latin typeface="Arial" panose="020B0604020202020204" pitchFamily="34" charset="0"/>
                <a:sym typeface="+mn-ea"/>
              </a:rPr>
              <a:t>R4-2007396,Impacts on BS RF requirement of new introduced numerology, ZTE Corporation </a:t>
            </a:r>
            <a:r>
              <a:rPr lang="en-US" sz="1800" dirty="0">
                <a:solidFill>
                  <a:schemeClr val="tx1"/>
                </a:solidFill>
                <a:latin typeface="Arial" panose="020B0604020202020204" pitchFamily="34" charset="0"/>
                <a:cs typeface="Arial" panose="020B0604020202020204" pitchFamily="34" charset="0"/>
                <a:sym typeface="+mn-ea"/>
              </a:rPr>
              <a:t>[2]</a:t>
            </a:r>
            <a:r>
              <a:rPr lang="en-US" sz="1800" dirty="0">
                <a:latin typeface="Arial" panose="020B0604020202020204" pitchFamily="34" charset="0"/>
                <a:cs typeface="Arial" panose="020B0604020202020204" pitchFamily="34" charset="0"/>
                <a:sym typeface="+mn-ea"/>
              </a:rPr>
              <a:t>R4-2007397,CR to 36.104: Introduction of LTE based 5G terrestrial broadcast numerologies</a:t>
            </a:r>
            <a:endParaRPr lang="en-US" sz="1800" dirty="0">
              <a:latin typeface="Arial" panose="020B0604020202020204" pitchFamily="34" charset="0"/>
              <a:cs typeface="Arial" panose="020B0604020202020204" pitchFamily="34" charset="0"/>
              <a:sym typeface="+mn-ea"/>
            </a:endParaRPr>
          </a:p>
          <a:p>
            <a:pPr marL="457200" lvl="1" indent="0">
              <a:buNone/>
            </a:pPr>
            <a:r>
              <a:rPr lang="en-US" sz="1800" dirty="0">
                <a:latin typeface="Arial" panose="020B0604020202020204" pitchFamily="34" charset="0"/>
                <a:cs typeface="Arial" panose="020B0604020202020204" pitchFamily="34" charset="0"/>
              </a:rPr>
              <a:t>[3]R4-2007398,CR to 36.101: Introduction of LTE based 5G terrestrial broadcast numerologies</a:t>
            </a:r>
            <a:endParaRPr lang="en-US" sz="1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5A895D4C-8F8D-4A03-BC45-F746214387B6}" type="slidenum">
              <a:rPr lang="en-US" smtClean="0"/>
            </a:fld>
            <a:endParaRPr lang="en-US" dirty="0"/>
          </a:p>
        </p:txBody>
      </p:sp>
      <p:sp>
        <p:nvSpPr>
          <p:cNvPr id="6" name="Content Placeholder 2"/>
          <p:cNvSpPr>
            <a:spLocks noGrp="1"/>
          </p:cNvSpPr>
          <p:nvPr/>
        </p:nvSpPr>
        <p:spPr>
          <a:xfrm>
            <a:off x="838200" y="-1405305"/>
            <a:ext cx="10515600" cy="53787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ltLang="en-GB"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2261</Words>
  <Application>WPS 演示</Application>
  <PresentationFormat>Widescreen</PresentationFormat>
  <Paragraphs>97</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Calibri Light</vt:lpstr>
      <vt:lpstr>Calibri</vt:lpstr>
      <vt:lpstr>微软雅黑</vt:lpstr>
      <vt:lpstr>Arial Unicode MS</vt:lpstr>
      <vt:lpstr>等线</vt:lpstr>
      <vt:lpstr>Office Theme</vt:lpstr>
      <vt:lpstr>WF on the measurement interval and observation time for frequency/time correction for 2.5kHz and 0.37kHz</vt:lpstr>
      <vt:lpstr>Background </vt:lpstr>
      <vt:lpstr>Background</vt:lpstr>
      <vt:lpstr>WF </vt:lpstr>
      <vt:lpstr>WF </vt:lpstr>
      <vt:lpstr>WF</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PC3 fallback</dc:title>
  <dc:creator>Gene Fong</dc:creator>
  <cp:lastModifiedBy>xuefei1</cp:lastModifiedBy>
  <cp:revision>89</cp:revision>
  <dcterms:created xsi:type="dcterms:W3CDTF">2018-08-21T06:09:00Z</dcterms:created>
  <dcterms:modified xsi:type="dcterms:W3CDTF">2020-06-04T00:29:37Z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0x01010057487C7AB0FA344C95D548FCA1A0E6B1</vt:lpwstr>
  </property>
  <property fmtid="{D5CDD505-2E9C-101B-9397-08002B2CF9AE}" pid="3" name="KSOProductBuildVer">
    <vt:lpwstr>2052-10.8.2.6613</vt:lpwstr>
  </property>
</Properties>
</file>