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93" r:id="rId3"/>
    <p:sldId id="320" r:id="rId4"/>
    <p:sldId id="322" r:id="rId5"/>
    <p:sldId id="294" r:id="rId6"/>
    <p:sldId id="319" r:id="rId7"/>
    <p:sldId id="323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6" autoAdjust="0"/>
    <p:restoredTop sz="82742" autoAdjust="0"/>
  </p:normalViewPr>
  <p:slideViewPr>
    <p:cSldViewPr>
      <p:cViewPr varScale="1">
        <p:scale>
          <a:sx n="67" d="100"/>
          <a:sy n="67" d="100"/>
        </p:scale>
        <p:origin x="1572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B47D3-8ACC-44E9-979D-8E36B884D312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F525-3F2D-49C6-8B27-14BCBC800687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6A2F5-CECF-410D-9880-9F7628A57DC9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67660-075F-4952-BEE8-F6D153887F2E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A6F61-1876-4DB1-81B4-9FA00B2EF242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733D4-31C0-42DC-9845-31F1D23C6883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9A49E-8772-4446-98A0-F402CADB5DF5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09152-E479-4783-988A-A8B5A5DAF001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AC1F8-2BA0-4AAA-A422-A966B00B76F5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6092-D2D4-40AF-A54D-6870FAE0E848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F41F7-C66C-43AE-9576-2D5E14DAB5DB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ADC7C-F3DC-4D6B-AE6F-0054F6ED209E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Way forward on CA CQI reporting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China Telecom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1645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#95e	</a:t>
            </a:r>
          </a:p>
          <a:p>
            <a:r>
              <a:rPr lang="en-GB" altLang="zh-CN" b="1" dirty="0"/>
              <a:t>Electronic Meeting, 25 May - 5 June, 2020</a:t>
            </a:r>
          </a:p>
          <a:p>
            <a:r>
              <a:rPr lang="en-US" b="1" dirty="0"/>
              <a:t>Agenda item: 6.18.1.5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R4-200</a:t>
            </a:r>
            <a:r>
              <a:rPr lang="en-US" altLang="zh-CN" b="1"/>
              <a:t>8849</a:t>
            </a:r>
            <a:r>
              <a:rPr lang="en-US" altLang="ja-JP" b="1"/>
              <a:t>  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F88AD-D1E2-44FD-978F-A7DB9C475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altLang="zh-CN" sz="3200" dirty="0"/>
              <a:t>Background: WF in previous meeting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4261A-F6F2-4424-8536-456E25167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sz="2000" dirty="0"/>
              <a:t>RAN4 #94e-Bis</a:t>
            </a:r>
          </a:p>
          <a:p>
            <a:pPr lvl="1"/>
            <a:r>
              <a:rPr lang="sv-SE" sz="2000" dirty="0"/>
              <a:t> WF: R4-2005548</a:t>
            </a:r>
          </a:p>
        </p:txBody>
      </p:sp>
    </p:spTree>
    <p:extLst>
      <p:ext uri="{BB962C8B-B14F-4D97-AF65-F5344CB8AC3E}">
        <p14:creationId xmlns:p14="http://schemas.microsoft.com/office/powerpoint/2010/main" val="3769008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48605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Test Parameters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27758"/>
            <a:ext cx="8229600" cy="5328592"/>
          </a:xfrm>
        </p:spPr>
        <p:txBody>
          <a:bodyPr>
            <a:noAutofit/>
          </a:bodyPr>
          <a:lstStyle/>
          <a:p>
            <a:r>
              <a:rPr lang="en-US" altLang="zh-CN" sz="1800" dirty="0"/>
              <a:t>Duplex mode and SCS combinations</a:t>
            </a:r>
          </a:p>
          <a:p>
            <a:pPr lvl="1"/>
            <a:r>
              <a:rPr lang="en-US" sz="1800" dirty="0"/>
              <a:t>For the performance requirements: 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sz="1800" kern="0" dirty="0">
                <a:solidFill>
                  <a:prstClr val="black"/>
                </a:solidFill>
              </a:rPr>
              <a:t>Option 1: Reuse the combinations from PDSCH normal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sz="1800" kern="0" dirty="0">
                <a:solidFill>
                  <a:prstClr val="black"/>
                </a:solidFill>
              </a:rPr>
              <a:t>Option 2: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sz="1800" dirty="0"/>
              <a:t>FR1: FDD + FDD with 15 kHz SCS and TDD + TDD with 30 kHz SCS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sz="1800" dirty="0"/>
              <a:t>FR2: TDD + TDD with 120 kHz SCS</a:t>
            </a:r>
          </a:p>
          <a:p>
            <a:pPr lvl="1"/>
            <a:r>
              <a:rPr lang="en-US" sz="1800" dirty="0"/>
              <a:t>Applicability rule if option 1 for the performance requirements is agreed: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sz="1800" kern="0" dirty="0">
                <a:solidFill>
                  <a:prstClr val="black"/>
                </a:solidFill>
              </a:rPr>
              <a:t>Option 1: Test 2 of the 3 cases below, and FFS on the detailed applicability rule: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altLang="zh-CN" sz="1800" dirty="0"/>
              <a:t>Test #1: FDD 15 kHz + FDD 15 kHz</a:t>
            </a:r>
            <a:endParaRPr lang="zh-CN" altLang="zh-CN" sz="1800" dirty="0"/>
          </a:p>
          <a:p>
            <a:pPr lvl="3">
              <a:buFont typeface="Wingdings" panose="05000000000000000000" pitchFamily="2" charset="2"/>
              <a:buChar char="ü"/>
            </a:pPr>
            <a:r>
              <a:rPr lang="en-US" altLang="zh-CN" sz="1800" dirty="0"/>
              <a:t>Test #2: FDD 15 kHz + TDD 30 kHz, in case UE supports different SCS on different carriers for FDD-TDD CA, otherwise FDD 15 kHz + TDD 15 kHz</a:t>
            </a:r>
            <a:endParaRPr lang="zh-CN" altLang="zh-CN" sz="1800" dirty="0"/>
          </a:p>
          <a:p>
            <a:pPr lvl="3">
              <a:buFont typeface="Wingdings" panose="05000000000000000000" pitchFamily="2" charset="2"/>
              <a:buChar char="ü"/>
            </a:pPr>
            <a:r>
              <a:rPr lang="en-US" altLang="zh-CN" sz="1800" dirty="0"/>
              <a:t>Test #3: TDD 30 kHz + TDD 30 kHz, in case UE supports it, otherwise TDD 15 kHz + TDD 30 kHz</a:t>
            </a:r>
            <a:endParaRPr kumimoji="0" lang="en-US" sz="1800" kern="0" dirty="0">
              <a:solidFill>
                <a:prstClr val="black"/>
              </a:solidFill>
            </a:endParaRPr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altLang="zh-CN" sz="1800" kern="0" dirty="0">
                <a:solidFill>
                  <a:prstClr val="black"/>
                </a:solidFill>
              </a:rPr>
              <a:t>Other options are </a:t>
            </a:r>
            <a:r>
              <a:rPr kumimoji="0" lang="en-US" altLang="zh-CN" sz="1800" kern="0">
                <a:solidFill>
                  <a:prstClr val="black"/>
                </a:solidFill>
              </a:rPr>
              <a:t>not precluded</a:t>
            </a:r>
            <a:endParaRPr kumimoji="0" lang="en-US" sz="1800" kern="0" dirty="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4116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7F2C13-30ED-4B3A-B3B3-774647C7F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Test Parameters cont’d</a:t>
            </a:r>
            <a:endParaRPr lang="zh-CN" altLang="en-US" sz="32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3EA40E-5C5A-4173-B93F-D4314B3F48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rmAutofit fontScale="92500"/>
          </a:bodyPr>
          <a:lstStyle/>
          <a:p>
            <a:pPr marL="342900" lvl="2" indent="-342900"/>
            <a:r>
              <a:rPr lang="en-GB" altLang="zh-CN" sz="2200" dirty="0"/>
              <a:t>Channel bandwidth and test applicability rule</a:t>
            </a:r>
            <a:endParaRPr lang="en-US" altLang="zh-CN" sz="2200" dirty="0"/>
          </a:p>
          <a:p>
            <a:pPr lvl="1" fontAlgn="base">
              <a:spcAft>
                <a:spcPct val="0"/>
              </a:spcAft>
            </a:pPr>
            <a:r>
              <a:rPr lang="en-GB" altLang="zh-CN" sz="2200" dirty="0"/>
              <a:t>Decide in the next meeting on whether it is feasible to define CA CQI performance requirements in a bandwidth agnostic way.</a:t>
            </a:r>
            <a:endParaRPr lang="en-US" altLang="zh-CN" sz="2200" dirty="0"/>
          </a:p>
          <a:p>
            <a:pPr lvl="1"/>
            <a:r>
              <a:rPr lang="en-US" altLang="zh-CN" sz="2200" dirty="0"/>
              <a:t>For the applicability rule: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altLang="zh-CN" sz="2200" kern="0" dirty="0">
                <a:solidFill>
                  <a:prstClr val="black"/>
                </a:solidFill>
              </a:rPr>
              <a:t>Option 1: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altLang="zh-CN" sz="2200" dirty="0"/>
              <a:t>For each agreed duplex mode and SCS combination for testing:</a:t>
            </a:r>
          </a:p>
          <a:p>
            <a:pPr marL="1771650" lvl="4" indent="0">
              <a:buNone/>
            </a:pPr>
            <a:r>
              <a:rPr lang="en-US" altLang="zh-CN" sz="2200" dirty="0"/>
              <a:t>»    CA capability where the tests apply: Test any of one of the supported CA capabilities with largest aggregated CA bandwidth combination</a:t>
            </a:r>
          </a:p>
          <a:p>
            <a:pPr marL="1771650" lvl="4" indent="0">
              <a:buNone/>
            </a:pPr>
            <a:r>
              <a:rPr lang="en-US" altLang="zh-CN" sz="2200" dirty="0"/>
              <a:t>»    CA configuration from the selected CA capability where the tests apply: Test any one of the supported CA configurations with largest aggregated CA bandwidth combination</a:t>
            </a:r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658A0F3-0A39-49EC-B7CD-A5F12E3B0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8128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Test Parameters cont’d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0320"/>
            <a:ext cx="8229600" cy="5328592"/>
          </a:xfrm>
          <a:noFill/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/>
              <a:t>TDD pattern for 120kHz SCS</a:t>
            </a:r>
          </a:p>
          <a:p>
            <a:pPr lvl="1" fontAlgn="base">
              <a:spcAft>
                <a:spcPct val="0"/>
              </a:spcAft>
            </a:pPr>
            <a:r>
              <a:rPr lang="en-US" altLang="zh-CN" sz="2000" dirty="0"/>
              <a:t>Option 1: 3D1S1U with S=10:2:2</a:t>
            </a:r>
          </a:p>
          <a:p>
            <a:pPr lvl="1" fontAlgn="base">
              <a:spcAft>
                <a:spcPct val="0"/>
              </a:spcAft>
            </a:pPr>
            <a:r>
              <a:rPr lang="en-US" altLang="zh-CN" sz="2000" dirty="0"/>
              <a:t>Option 2: 2D1S1U with S=11:3:0</a:t>
            </a:r>
          </a:p>
          <a:p>
            <a:pPr marL="342900" lvl="2" indent="-342900"/>
            <a:r>
              <a:rPr lang="en-US" altLang="zh-CN" sz="2000" dirty="0"/>
              <a:t>CSI reporting periodicity for 120kHz SCS</a:t>
            </a:r>
            <a:endParaRPr lang="zh-CN" altLang="zh-CN" sz="2000" dirty="0"/>
          </a:p>
          <a:p>
            <a:pPr lvl="1" fontAlgn="base">
              <a:spcAft>
                <a:spcPct val="0"/>
              </a:spcAft>
            </a:pPr>
            <a:r>
              <a:rPr lang="en-US" altLang="zh-CN" sz="2000" dirty="0"/>
              <a:t>Depend on the agreement on TDD pattern for 120kHz SCS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altLang="zh-CN" sz="2000" kern="0" dirty="0"/>
              <a:t>If TDD pattern of 3D1S1U is agreed, use 10 slots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altLang="zh-CN" sz="2000" kern="0" dirty="0"/>
              <a:t>If TDD pattern of 2D1S1U is agreed, use 8 slots</a:t>
            </a:r>
          </a:p>
          <a:p>
            <a:r>
              <a:rPr lang="en-US" altLang="zh-CN" sz="2000" dirty="0"/>
              <a:t>Antenna configuration for CA CQI test </a:t>
            </a:r>
          </a:p>
          <a:p>
            <a:pPr lvl="1"/>
            <a:r>
              <a:rPr lang="en-US" altLang="zh-CN" sz="2000" dirty="0"/>
              <a:t>1T2R and 1T4R</a:t>
            </a:r>
          </a:p>
          <a:p>
            <a:r>
              <a:rPr lang="en-US" altLang="zh-CN" sz="2000" dirty="0"/>
              <a:t>Signal power density for 2Rx and 4Rx requirements</a:t>
            </a:r>
          </a:p>
          <a:p>
            <a:pPr lvl="1"/>
            <a:r>
              <a:rPr lang="en-US" altLang="zh-CN" sz="2000" dirty="0"/>
              <a:t>Option 1: For 4Rx requirements, reduce the signal power density by 3dB compared to that for 2Rx</a:t>
            </a:r>
          </a:p>
          <a:p>
            <a:pPr lvl="1"/>
            <a:r>
              <a:rPr lang="en-US" altLang="zh-CN" sz="2000" dirty="0"/>
              <a:t>Use Option 1 as baseline, and it can be confirmed in the next RAN4 meeting if no technical concern will be observed.</a:t>
            </a:r>
          </a:p>
          <a:p>
            <a:pPr marL="914400" lvl="2" indent="0" eaLnBrk="0" fontAlgn="base" hangingPunct="0">
              <a:spcAft>
                <a:spcPct val="0"/>
              </a:spcAft>
              <a:buNone/>
            </a:pPr>
            <a:endParaRPr kumimoji="0" lang="en-US" altLang="zh-CN" sz="2000" kern="0" dirty="0">
              <a:solidFill>
                <a:srgbClr val="00B05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926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355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Test Metric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525963"/>
          </a:xfrm>
        </p:spPr>
        <p:txBody>
          <a:bodyPr>
            <a:noAutofit/>
          </a:bodyPr>
          <a:lstStyle/>
          <a:p>
            <a:r>
              <a:rPr lang="en-US" altLang="zh-CN" sz="1800" dirty="0"/>
              <a:t>General principle</a:t>
            </a:r>
          </a:p>
          <a:p>
            <a:pPr lvl="1"/>
            <a:r>
              <a:rPr lang="en-US" altLang="zh-CN" sz="1800" dirty="0"/>
              <a:t>Following the methodology used in LTE, the difference between the wideband CQI indices of </a:t>
            </a:r>
            <a:r>
              <a:rPr lang="en-US" altLang="zh-CN" sz="1800" dirty="0" err="1"/>
              <a:t>Pcell</a:t>
            </a:r>
            <a:r>
              <a:rPr lang="en-US" altLang="zh-CN" sz="1800" dirty="0"/>
              <a:t> and the first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 as well as the difference between the wideband CQI indices of the first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 and the other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(s) (if any) shall be not smaller than a threshold, for more than 90% of the time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SNR configuration for 2DL CA CQI test</a:t>
            </a:r>
          </a:p>
          <a:p>
            <a:pPr lvl="1"/>
            <a:r>
              <a:rPr lang="en-US" altLang="zh-CN" sz="1800" dirty="0"/>
              <a:t>Option 1: </a:t>
            </a:r>
            <a:r>
              <a:rPr lang="en-US" altLang="zh-CN" sz="1800" dirty="0" err="1"/>
              <a:t>SNR</a:t>
            </a:r>
            <a:r>
              <a:rPr lang="en-US" altLang="zh-CN" sz="1800" baseline="-25000" dirty="0" err="1"/>
              <a:t>Pcell</a:t>
            </a:r>
            <a:r>
              <a:rPr lang="en-US" altLang="zh-CN" sz="1800" dirty="0"/>
              <a:t> = 10dB and </a:t>
            </a:r>
            <a:r>
              <a:rPr lang="en-US" altLang="zh-CN" sz="1800" dirty="0" err="1"/>
              <a:t>SNR</a:t>
            </a:r>
            <a:r>
              <a:rPr lang="en-US" altLang="zh-CN" sz="1800" baseline="-25000" dirty="0" err="1"/>
              <a:t>Scell</a:t>
            </a:r>
            <a:r>
              <a:rPr lang="en-US" altLang="zh-CN" sz="1800" dirty="0"/>
              <a:t> = 4dB  </a:t>
            </a:r>
          </a:p>
          <a:p>
            <a:pPr lvl="1"/>
            <a:r>
              <a:rPr lang="en-US" altLang="zh-CN" sz="1800" dirty="0"/>
              <a:t>Other options are not precluded</a:t>
            </a:r>
          </a:p>
          <a:p>
            <a:pPr lvl="1"/>
            <a:r>
              <a:rPr lang="en-US" altLang="zh-CN" sz="1800" dirty="0"/>
              <a:t>Make decision in the next meeting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SNR configuration for 3 or more DL CA CQI test</a:t>
            </a:r>
          </a:p>
          <a:p>
            <a:pPr lvl="1"/>
            <a:r>
              <a:rPr lang="en-US" altLang="zh-CN" sz="1800" dirty="0"/>
              <a:t>Option 1: </a:t>
            </a:r>
            <a:r>
              <a:rPr lang="en-US" altLang="zh-CN" sz="1800" dirty="0" err="1"/>
              <a:t>SNR</a:t>
            </a:r>
            <a:r>
              <a:rPr lang="en-US" altLang="zh-CN" sz="1800" baseline="-25000" dirty="0" err="1"/>
              <a:t>Pcell</a:t>
            </a:r>
            <a:r>
              <a:rPr lang="en-US" altLang="zh-CN" sz="1800" dirty="0"/>
              <a:t> = 12dB, SNR</a:t>
            </a:r>
            <a:r>
              <a:rPr lang="en-US" altLang="zh-CN" sz="1800" baseline="-25000" dirty="0"/>
              <a:t>Scell1</a:t>
            </a:r>
            <a:r>
              <a:rPr lang="en-US" altLang="zh-CN" sz="1800" dirty="0"/>
              <a:t> = 6dB, SNR</a:t>
            </a:r>
            <a:r>
              <a:rPr lang="en-US" altLang="zh-CN" sz="1800" baseline="-25000" dirty="0"/>
              <a:t>Scell2, 3,… </a:t>
            </a:r>
            <a:r>
              <a:rPr lang="en-US" altLang="zh-CN" sz="1800" dirty="0"/>
              <a:t>= 0dB</a:t>
            </a:r>
          </a:p>
          <a:p>
            <a:pPr lvl="1"/>
            <a:r>
              <a:rPr lang="en-US" altLang="zh-CN" sz="1800" dirty="0"/>
              <a:t>Other options are not precluded</a:t>
            </a:r>
          </a:p>
          <a:p>
            <a:pPr lvl="1"/>
            <a:r>
              <a:rPr lang="en-US" altLang="zh-CN" sz="1800" dirty="0"/>
              <a:t>Make decision in the next meeting</a:t>
            </a:r>
          </a:p>
          <a:p>
            <a:pPr marL="342900" lvl="2" indent="-342900"/>
            <a:r>
              <a:rPr lang="en-US" altLang="zh-CN" sz="1800" dirty="0"/>
              <a:t>Delta CQI threshold for CA CQI test</a:t>
            </a:r>
          </a:p>
          <a:p>
            <a:pPr lvl="1"/>
            <a:r>
              <a:rPr lang="en-US" altLang="zh-CN" sz="1800" dirty="0"/>
              <a:t>Option 1: </a:t>
            </a:r>
            <a:r>
              <a:rPr lang="en-US" altLang="zh-CN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thr</a:t>
            </a:r>
            <a:r>
              <a:rPr lang="en-US" altLang="zh-CN" sz="1800" dirty="0"/>
              <a:t> = 2 for 2 or more DL CA </a:t>
            </a:r>
          </a:p>
          <a:p>
            <a:pPr lvl="1"/>
            <a:r>
              <a:rPr lang="en-US" altLang="zh-CN" sz="1800" dirty="0"/>
              <a:t>Other options are not precluded</a:t>
            </a:r>
          </a:p>
          <a:p>
            <a:pPr lvl="1"/>
            <a:r>
              <a:rPr lang="en-US" altLang="zh-CN" sz="1800" dirty="0"/>
              <a:t>Make decision in the next meeting</a:t>
            </a:r>
            <a:endParaRPr lang="en-US" altLang="zh-CN" sz="20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0169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Agreed test parameters in previous meeting</a:t>
            </a:r>
            <a:endParaRPr lang="zh-CN" altLang="en-US" sz="3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7</a:t>
            </a:fld>
            <a:endParaRPr kumimoji="1" lang="ja-JP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F15DD615-A324-44AA-BD6F-A56A1BC877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203105"/>
              </p:ext>
            </p:extLst>
          </p:nvPr>
        </p:nvGraphicFramePr>
        <p:xfrm>
          <a:off x="1356891" y="1556792"/>
          <a:ext cx="6430218" cy="26642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69778">
                  <a:extLst>
                    <a:ext uri="{9D8B030D-6E8A-4147-A177-3AD203B41FA5}">
                      <a16:colId xmlns:a16="http://schemas.microsoft.com/office/drawing/2014/main" val="3463889698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1756780429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1752396937"/>
                    </a:ext>
                  </a:extLst>
                </a:gridCol>
              </a:tblGrid>
              <a:tr h="2413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</a:rPr>
                        <a:t>Parameter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</a:rPr>
                        <a:t>Unit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</a:rPr>
                        <a:t>Value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3480011"/>
                  </a:ext>
                </a:extLst>
              </a:tr>
              <a:tr h="41200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Propagation condition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>
                          <a:effectLst/>
                        </a:rPr>
                        <a:t>AWGN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704383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TDD pattern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400" u="none" strike="noStrike" dirty="0">
                          <a:effectLst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For 30kHZ SCS: 7D1S2U with S=6:4:4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068522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>
                          <a:effectLst/>
                        </a:rPr>
                        <a:t>CSI reporting type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Periodic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7167697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>
                          <a:effectLst/>
                        </a:rPr>
                        <a:t>CSI reporting periodicity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kumimoji="1"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slots for 15kHz SCS</a:t>
                      </a:r>
                    </a:p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kumimoji="1"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 slots for 30kHz SCS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9202699"/>
                  </a:ext>
                </a:extLst>
              </a:tr>
              <a:tr h="57083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>
                          <a:effectLst/>
                        </a:rPr>
                        <a:t>CQI Table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dirty="0">
                          <a:effectLst/>
                        </a:rPr>
                        <a:t>For FR1: CQI Table 2                       </a:t>
                      </a:r>
                    </a:p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kumimoji="1"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FR2: CQI Table 1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6838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93868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14623</TotalTime>
  <Words>652</Words>
  <Application>Microsoft Office PowerPoint</Application>
  <PresentationFormat>全屏显示(4:3)</PresentationFormat>
  <Paragraphs>86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Times New Roman</vt:lpstr>
      <vt:lpstr>Wingdings</vt:lpstr>
      <vt:lpstr>Office テーマ</vt:lpstr>
      <vt:lpstr>Way forward on CA CQI reporting requirements</vt:lpstr>
      <vt:lpstr>Background: WF in previous meeting</vt:lpstr>
      <vt:lpstr>Test Parameters</vt:lpstr>
      <vt:lpstr>Test Parameters cont’d</vt:lpstr>
      <vt:lpstr>Test Parameters cont’d</vt:lpstr>
      <vt:lpstr>Test Metric</vt:lpstr>
      <vt:lpstr>Agreed test parameters in previous meeting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wujingzhou@chinatelecom.cn</dc:creator>
  <cp:keywords>CTPClassification=CTP_PUBLIC:VisualMarkings=, CTPClassification=CTP_NT</cp:keywords>
  <cp:lastModifiedBy>China Telecom</cp:lastModifiedBy>
  <cp:revision>630</cp:revision>
  <dcterms:created xsi:type="dcterms:W3CDTF">2017-01-18T16:32:26Z</dcterms:created>
  <dcterms:modified xsi:type="dcterms:W3CDTF">2020-06-04T00:57:07Z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</Properties>
</file>