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77" r:id="rId5"/>
    <p:sldId id="278" r:id="rId6"/>
    <p:sldId id="279" r:id="rId7"/>
    <p:sldId id="272" r:id="rId8"/>
    <p:sldId id="273" r:id="rId9"/>
    <p:sldId id="276" r:id="rId10"/>
    <p:sldId id="280" r:id="rId11"/>
    <p:sldId id="281" r:id="rId12"/>
    <p:sldId id="275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106" y="-1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B169DE0-EEF3-4F1D-A9BA-BB99D1F5EF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2E9B3E60-95F6-4A5A-88A5-25943FCF40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838E414-AE3A-426C-B071-3128B92D1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06F1C6F-9859-495D-A903-D4DE3E3FD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031DC80-A256-4474-A2C4-1063BD3CA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329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9A9D462-8A39-4B0A-8A06-C0FBBBE0F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3C03E8AB-B035-4A3F-9A8E-7352D71F29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7D69BE4-1459-48F9-9696-339035C47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DD24FF5-7FED-4E5C-8DA6-0C2A609C6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D747542-0890-4C97-80B8-73D022941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853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8DDCDB03-0935-43A3-AC24-3AE98F4EA1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D2E0FDE-C10D-4F04-8A07-F1A39D7F76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949AC06-68ED-41F3-916D-85BA70C3E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87CFB85-9D52-457A-BDCD-0089C1F58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B6247F2-C601-4653-B32A-64892144F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155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C709E6B-F7ED-4608-97AA-688600C77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1C1BB27D-302E-4E61-8038-AB521AD87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5BD9E58-ABAF-4663-B387-069EF73A6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8D4C95D-7FF8-4235-8362-E5A3F04F8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AA07319-A801-4F55-B8A9-71EE60B8D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203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17DDCC1-78C9-4873-8A9A-8EDDEFFB2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9D53AD1-69CD-46AA-BDB5-64AAD86085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F360303-EA38-4A49-B332-3F1D0095A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0DDFFAB-BC4A-450A-B4AF-A53A3AFC6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69A8669-F08F-4643-8C64-A9F476E06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003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E1E1A55-8C93-46D9-A137-897E85D2E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F5185E9-9815-4F4F-BFEF-E0221822D0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24B49085-CF11-48F4-840E-5F03BFC73D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482D9C1-B9F5-4ED6-9485-4362C3667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E8EACFBF-AB0C-41A1-8448-237F3C181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5D6EEC92-AC70-4825-8CF5-F8AA3ED2B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871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040330D-1886-4DB5-AAF5-3F899CDA5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B145CC8-5510-485A-8C5C-3207B2772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0602FF32-4399-4489-9EFA-13E737D1FA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11519A1F-50C4-4925-BF21-974E8F8B83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2FD46FFE-3C94-4922-8196-145026910C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CFA14C6E-4ADD-4F16-B192-AA692A39F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2708883C-3E91-411D-9E46-280530D7C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403F68CA-A0F3-45C4-BC57-8B3B286E8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023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8945016-79FC-4632-BFC3-58D5C7763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0E8E048-56BA-46DC-89CF-F239FF074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C5E2A731-C273-42D4-8B00-88CEA4428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CAD0AB47-C179-4C27-8140-BA9C4DB3E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723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D3DF67E6-FBF4-4F22-BE47-B60AB0A7C7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771D596-7B7C-4885-9FE7-D5D0358B9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3617291-FC3D-4043-9926-931CD3C3C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199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4543EAC-7F83-40A9-8248-1D62EE67B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19F8A04-8E37-434C-96AB-68E5343E4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8D99166-F284-41EF-86F4-EE36FABFAF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E47441C-D718-4909-B841-AD358B3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70805174-EDD0-42CB-9EFD-36104965C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521835E-9CB2-4487-B40A-2B670F66D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673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BBC7ED1-8FE4-446D-987E-3B5A22220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33DF4D8D-7771-41E0-8BA0-65A3E2207F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F947B59C-C469-4A14-B9AC-69B1F29D21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D31BD86-2006-4A45-ADDA-92B2385B5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C557880-4D3D-4230-8696-6609C92EF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8367E1F-2EB8-4941-9D4E-10ED119AD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269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45D6895-C7B6-4A8C-A66F-0A0DC326D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56FF378-E031-4E36-A398-E62B6B12E4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41FB970-02C9-4612-B1AA-E0E58690A2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39C50-7B2B-4854-B702-C1FC72CC8B2C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B734809-DF6B-41D0-A6F4-87A1C3A308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F7BD30F-04D5-4158-8DA1-7D5F16933A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9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6B2E0ED-F5C1-432B-AFF8-F2712D0CDE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753600" cy="2387600"/>
          </a:xfrm>
        </p:spPr>
        <p:txBody>
          <a:bodyPr>
            <a:normAutofit/>
          </a:bodyPr>
          <a:lstStyle/>
          <a:p>
            <a:pPr algn="l"/>
            <a:r>
              <a:rPr lang="en-GB" b="1" dirty="0"/>
              <a:t>WF on intra-band UL contiguous CA MPR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08596B54-A4FA-417C-BAA9-9B213FEE6A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Skyworks, </a:t>
            </a:r>
            <a:r>
              <a:rPr lang="en-US" altLang="zh-CN" dirty="0"/>
              <a:t>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Qualcomm</a:t>
            </a:r>
            <a:endParaRPr lang="zh-CN" altLang="en-US" dirty="0"/>
          </a:p>
        </p:txBody>
      </p:sp>
      <p:sp>
        <p:nvSpPr>
          <p:cNvPr id="4" name="副标题 2">
            <a:extLst>
              <a:ext uri="{FF2B5EF4-FFF2-40B4-BE49-F238E27FC236}">
                <a16:creationId xmlns="" xmlns:a16="http://schemas.microsoft.com/office/drawing/2014/main" id="{E90F7165-48C4-4B29-B290-2278E9D3EB52}"/>
              </a:ext>
            </a:extLst>
          </p:cNvPr>
          <p:cNvSpPr txBox="1">
            <a:spLocks/>
          </p:cNvSpPr>
          <p:nvPr/>
        </p:nvSpPr>
        <p:spPr>
          <a:xfrm>
            <a:off x="235132" y="140381"/>
            <a:ext cx="11617234" cy="1174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dirty="0"/>
              <a:t>3GPP TSG-RAN WG4 Meeting #94-bis-e					   </a:t>
            </a:r>
            <a:r>
              <a:rPr lang="en-GB" altLang="zh-CN" dirty="0" smtClean="0"/>
              <a:t>R4-200</a:t>
            </a:r>
            <a:r>
              <a:rPr lang="en-CA" altLang="zh-CN" dirty="0" smtClean="0"/>
              <a:t>5658</a:t>
            </a:r>
            <a:endParaRPr lang="zh-CN" altLang="zh-CN" dirty="0"/>
          </a:p>
          <a:p>
            <a:pPr algn="l"/>
            <a:r>
              <a:rPr lang="en-GB" altLang="zh-CN" dirty="0"/>
              <a:t>Electronic Meeting, Apr.20</a:t>
            </a:r>
            <a:r>
              <a:rPr lang="en-GB" altLang="zh-CN" baseline="30000" dirty="0"/>
              <a:t>th</a:t>
            </a:r>
            <a:r>
              <a:rPr lang="en-GB" altLang="zh-CN" dirty="0"/>
              <a:t> – Apr.30</a:t>
            </a:r>
            <a:r>
              <a:rPr lang="en-GB" altLang="zh-CN" baseline="30000" dirty="0"/>
              <a:t>th</a:t>
            </a:r>
            <a:r>
              <a:rPr lang="en-GB" altLang="zh-CN" dirty="0"/>
              <a:t> 2020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6891491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339BC67-9652-432F-ACE2-257E092E7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</a:t>
            </a:r>
            <a:r>
              <a:rPr lang="en-US" altLang="zh-CN" dirty="0" smtClean="0"/>
              <a:t>on MPR table template and MPR value – contiguous allocations</a:t>
            </a:r>
            <a:endParaRPr lang="zh-CN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506305"/>
              </p:ext>
            </p:extLst>
          </p:nvPr>
        </p:nvGraphicFramePr>
        <p:xfrm>
          <a:off x="2879320" y="1768518"/>
          <a:ext cx="6104031" cy="317715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10724"/>
                <a:gridCol w="1010724"/>
                <a:gridCol w="1010724"/>
                <a:gridCol w="855068"/>
                <a:gridCol w="1147156"/>
                <a:gridCol w="1069635"/>
              </a:tblGrid>
              <a:tr h="170180">
                <a:tc rowSpan="2" gridSpan="2"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Modulation</a:t>
                      </a:r>
                      <a:endParaRPr lang="en-US" sz="1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MPR for bandwidth class B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MPR for bandwidth class C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18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inner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outer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inner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Outer(1)</a:t>
                      </a:r>
                      <a:endParaRPr lang="en-US" sz="1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</a:tr>
              <a:tr h="170180">
                <a:tc rowSpan="5"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DFT-s-OFDM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Pi/2 BPSK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</a:tr>
              <a:tr h="1701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QPSK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[</a:t>
                      </a:r>
                      <a:r>
                        <a:rPr lang="en-GB" sz="1400" dirty="0" smtClean="0">
                          <a:effectLst/>
                        </a:rPr>
                        <a:t>0-1.5]dB</a:t>
                      </a:r>
                      <a:endParaRPr lang="en-US" sz="1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[</a:t>
                      </a:r>
                      <a:r>
                        <a:rPr lang="en-GB" sz="1400" dirty="0" smtClean="0">
                          <a:effectLst/>
                        </a:rPr>
                        <a:t>2-4]dB</a:t>
                      </a:r>
                      <a:endParaRPr lang="en-US" sz="1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[0-2.5]dB</a:t>
                      </a:r>
                      <a:endParaRPr lang="en-US" sz="1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[8]dB</a:t>
                      </a:r>
                      <a:endParaRPr lang="en-US" sz="1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</a:tr>
              <a:tr h="1701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16QAM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</a:tr>
              <a:tr h="1701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64QAM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</a:tr>
              <a:tr h="1701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256QAM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</a:tr>
              <a:tr h="170180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CP-OFDM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QPSK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[</a:t>
                      </a:r>
                      <a:r>
                        <a:rPr lang="en-GB" sz="1400" dirty="0" smtClean="0">
                          <a:effectLst/>
                        </a:rPr>
                        <a:t>1.5-3]dB</a:t>
                      </a:r>
                      <a:endParaRPr lang="en-US" sz="1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[3~5]dB</a:t>
                      </a:r>
                      <a:endParaRPr lang="en-US" sz="1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[1.5-4]dB</a:t>
                      </a:r>
                      <a:endParaRPr lang="en-US" sz="1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[8]dB</a:t>
                      </a:r>
                      <a:endParaRPr lang="en-US" sz="1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</a:tr>
              <a:tr h="1701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16QAM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</a:tr>
              <a:tr h="1701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64QAM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</a:tr>
              <a:tr h="1701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256QAM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TBD</a:t>
                      </a:r>
                      <a:endParaRPr lang="en-US" sz="1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</a:tr>
            </a:tbl>
          </a:graphicData>
        </a:graphic>
      </p:graphicFrame>
      <p:sp>
        <p:nvSpPr>
          <p:cNvPr id="6" name="内容占位符 2">
            <a:extLst>
              <a:ext uri="{FF2B5EF4-FFF2-40B4-BE49-F238E27FC236}">
                <a16:creationId xmlns:a16="http://schemas.microsoft.com/office/drawing/2014/main" xmlns="" id="{0F996DE4-3415-4D3F-825A-E91432C19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162203"/>
            <a:ext cx="10515600" cy="1014759"/>
          </a:xfrm>
        </p:spPr>
        <p:txBody>
          <a:bodyPr>
            <a:normAutofit fontScale="85000" lnSpcReduction="20000"/>
          </a:bodyPr>
          <a:lstStyle/>
          <a:p>
            <a:r>
              <a:rPr lang="en-CA" altLang="zh-CN" dirty="0" smtClean="0"/>
              <a:t>In cases where MPR are equivalent MPR table may be merged</a:t>
            </a:r>
          </a:p>
          <a:p>
            <a:r>
              <a:rPr lang="en-CA" altLang="zh-CN" dirty="0" smtClean="0"/>
              <a:t>(1) this is the worst case value and </a:t>
            </a:r>
            <a:r>
              <a:rPr lang="en-CA" altLang="zh-CN" dirty="0" smtClean="0">
                <a:solidFill>
                  <a:srgbClr val="C00000"/>
                </a:solidFill>
              </a:rPr>
              <a:t>whether</a:t>
            </a:r>
            <a:r>
              <a:rPr lang="en-CA" altLang="zh-CN" dirty="0" smtClean="0"/>
              <a:t> some lower value may be proposed conditioned on allocation ratio or allocated BW in MHz </a:t>
            </a:r>
            <a:r>
              <a:rPr lang="en-CA" altLang="zh-CN" dirty="0" smtClean="0">
                <a:solidFill>
                  <a:srgbClr val="C00000"/>
                </a:solidFill>
              </a:rPr>
              <a:t>FFS</a:t>
            </a:r>
            <a:endParaRPr lang="en-CA" altLang="zh-CN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6725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339BC67-9652-432F-ACE2-257E092E7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</a:t>
            </a:r>
            <a:r>
              <a:rPr lang="en-US" altLang="zh-CN" dirty="0" smtClean="0"/>
              <a:t>on MPR table template and MPR value– non-contiguous allocations</a:t>
            </a:r>
            <a:endParaRPr lang="zh-CN" altLang="en-US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xmlns="" id="{0F996DE4-3415-4D3F-825A-E91432C19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162203"/>
            <a:ext cx="10515600" cy="1014759"/>
          </a:xfrm>
        </p:spPr>
        <p:txBody>
          <a:bodyPr>
            <a:normAutofit/>
          </a:bodyPr>
          <a:lstStyle/>
          <a:p>
            <a:r>
              <a:rPr lang="en-CA" altLang="zh-CN" dirty="0" smtClean="0"/>
              <a:t>In cases where MPR are equivalent MPR table may be merged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338814"/>
              </p:ext>
            </p:extLst>
          </p:nvPr>
        </p:nvGraphicFramePr>
        <p:xfrm>
          <a:off x="2892483" y="1670859"/>
          <a:ext cx="7007591" cy="33289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35710"/>
                <a:gridCol w="981710"/>
                <a:gridCol w="603691"/>
                <a:gridCol w="771588"/>
                <a:gridCol w="973629"/>
                <a:gridCol w="737333"/>
                <a:gridCol w="851965"/>
                <a:gridCol w="851965"/>
              </a:tblGrid>
              <a:tr h="307570">
                <a:tc rowSpan="2" gridSpan="2"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Modulation</a:t>
                      </a:r>
                      <a:endParaRPr lang="en-US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MPR for bandwidth class B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MPR for bandwidth class C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526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inner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Outer1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Outer2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inner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Outer1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Outer2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</a:tr>
              <a:tr h="175260">
                <a:tc rowSpan="5"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DFT-s-OFDM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Pi/2 BPSK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</a:tr>
              <a:tr h="1752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[3]dB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[6]dB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[13]dB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[4]dB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[6]dB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[14]dB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</a:tr>
              <a:tr h="1752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16QAM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</a:tr>
              <a:tr h="1752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64QAM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</a:tr>
              <a:tr h="1752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256QAM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</a:tr>
              <a:tr h="175260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CP-OFDM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[4]dB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[7]dB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[13]dB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[4]dB</a:t>
                      </a:r>
                      <a:endParaRPr lang="en-US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[7]dB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[14]dB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</a:tr>
              <a:tr h="1752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16QAM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</a:tr>
              <a:tr h="1752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64QAM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</a:tr>
              <a:tr h="1752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256QAM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TBD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TBD</a:t>
                      </a:r>
                      <a:endParaRPr lang="en-US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71454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CD2BDB4-329D-4EBE-A050-02944F468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7D857E7-ACDD-4F25-A413-359A2ACE41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4826" y="178406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[1]	</a:t>
            </a:r>
            <a:r>
              <a:rPr lang="en-US" altLang="zh-CN" dirty="0" smtClean="0"/>
              <a:t>R4-2005657, </a:t>
            </a:r>
            <a:r>
              <a:rPr lang="en-US" altLang="zh-CN" dirty="0"/>
              <a:t>“WF on intra-band UL </a:t>
            </a:r>
            <a:r>
              <a:rPr lang="en-US" altLang="zh-CN" dirty="0" smtClean="0"/>
              <a:t>contiguous </a:t>
            </a:r>
            <a:r>
              <a:rPr lang="en-US" altLang="zh-CN" dirty="0"/>
              <a:t>CA general requirements”, </a:t>
            </a:r>
            <a:r>
              <a:rPr lang="en-US" altLang="zh-CN" dirty="0" smtClean="0"/>
              <a:t>Huawei, […]</a:t>
            </a:r>
          </a:p>
          <a:p>
            <a:pPr marL="0" indent="0">
              <a:buNone/>
            </a:pPr>
            <a:r>
              <a:rPr lang="en-US" altLang="zh-CN" dirty="0" smtClean="0"/>
              <a:t>[</a:t>
            </a:r>
            <a:r>
              <a:rPr lang="en-US" altLang="zh-CN" dirty="0"/>
              <a:t>2]	R4-2005100, “Email discussion summary for RAN4#94be_#14_NR_RF_FR1_Part_1”, </a:t>
            </a:r>
            <a:r>
              <a:rPr lang="en-US" altLang="zh-CN" dirty="0" smtClean="0"/>
              <a:t>Huawei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0546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CD2BDB4-329D-4EBE-A050-02944F468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based on [1] and scope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7D857E7-ACDD-4F25-A413-359A2ACE41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515291"/>
            <a:ext cx="10796451" cy="4661672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UL contiguous CA requested configurations are both B (100MHz) and C class (200MHz)</a:t>
            </a:r>
          </a:p>
          <a:p>
            <a:r>
              <a:rPr lang="en-US" altLang="zh-CN" dirty="0" smtClean="0"/>
              <a:t>1PA/1LO</a:t>
            </a:r>
            <a:r>
              <a:rPr lang="en-CA" altLang="zh-CN" dirty="0" smtClean="0"/>
              <a:t> architecture is assumed up to 200MHz aggregated bandwidth</a:t>
            </a:r>
          </a:p>
          <a:p>
            <a:r>
              <a:rPr lang="en-CA" altLang="zh-CN" dirty="0" smtClean="0"/>
              <a:t>2LO/2PA architecture is not precluded to circumvent BW limitations at the PA, TRX or BB generator level</a:t>
            </a:r>
          </a:p>
          <a:p>
            <a:r>
              <a:rPr lang="en-CA" altLang="zh-CN" dirty="0" smtClean="0"/>
              <a:t>In case of 2PA/2LO needed, 2PA architecture should be signaled and UL MIMO is not supported</a:t>
            </a:r>
          </a:p>
          <a:p>
            <a:r>
              <a:rPr lang="en-CA" altLang="zh-CN" dirty="0" smtClean="0"/>
              <a:t> Scope: Defining assumptions for MPR evaluation</a:t>
            </a:r>
          </a:p>
        </p:txBody>
      </p:sp>
    </p:spTree>
    <p:extLst>
      <p:ext uri="{BB962C8B-B14F-4D97-AF65-F5344CB8AC3E}">
        <p14:creationId xmlns:p14="http://schemas.microsoft.com/office/powerpoint/2010/main" val="913277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D74E539-9D99-40F1-A171-EA03C3E94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on waveforms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1F756EB-DFC7-4A25-9208-F82D7A8BDC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4604"/>
            <a:ext cx="10515600" cy="4672359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There </a:t>
            </a:r>
            <a:r>
              <a:rPr lang="en-GB" altLang="zh-CN" dirty="0"/>
              <a:t>is up to 2dB difference in PAPR for </a:t>
            </a:r>
            <a:r>
              <a:rPr lang="en-GB" altLang="zh-CN" dirty="0" smtClean="0"/>
              <a:t>DFT-s-OFDM </a:t>
            </a:r>
            <a:r>
              <a:rPr lang="en-GB" altLang="zh-CN" dirty="0"/>
              <a:t>and CP-OFDM between correlated and user data only uncorrelated case</a:t>
            </a:r>
            <a:endParaRPr lang="en-CA" altLang="zh-CN" dirty="0"/>
          </a:p>
          <a:p>
            <a:r>
              <a:rPr lang="en-GB" altLang="zh-CN" dirty="0" smtClean="0"/>
              <a:t>It is essential to use different data input for each CC to avoid correlated peaks in each CCs especially when LCRB is the same in each CC. </a:t>
            </a:r>
          </a:p>
          <a:p>
            <a:r>
              <a:rPr lang="en-CA" altLang="zh-CN" dirty="0" smtClean="0"/>
              <a:t>If single or separate waveform generator are used it is enough to use different PRBS sequences (PN9 and PN23 for example) per CC. Cell ID is the same for each CC</a:t>
            </a:r>
          </a:p>
          <a:p>
            <a:r>
              <a:rPr lang="en-CA" altLang="zh-CN" dirty="0" smtClean="0"/>
              <a:t>Lower correlation can further be obtained by using different DMRS patterns for each CC (RB shift) and may be considered</a:t>
            </a:r>
            <a:endParaRPr lang="en-GB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190987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000" strike="sngStrike" dirty="0" smtClean="0"/>
              <a:t>Background</a:t>
            </a:r>
            <a:r>
              <a:rPr lang="en-CA" sz="4000" dirty="0" smtClean="0"/>
              <a:t> </a:t>
            </a:r>
            <a:r>
              <a:rPr lang="en-CA" sz="4000" dirty="0" smtClean="0"/>
              <a:t>on contiguous inner/outer </a:t>
            </a:r>
            <a:r>
              <a:rPr lang="en-CA" sz="4000" strike="sngStrike" dirty="0" smtClean="0"/>
              <a:t>from</a:t>
            </a:r>
            <a:r>
              <a:rPr lang="en-CA" sz="4000" dirty="0" smtClean="0"/>
              <a:t> </a:t>
            </a:r>
            <a:r>
              <a:rPr lang="en-CA" sz="4000" strike="sngStrike" dirty="0" smtClean="0"/>
              <a:t>[2]</a:t>
            </a:r>
            <a:endParaRPr lang="en-US" sz="4000" strike="sngStrik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hangingPunct="0"/>
            <a:r>
              <a:rPr lang="en-GB" b="1" dirty="0" smtClean="0"/>
              <a:t>For </a:t>
            </a:r>
            <a:r>
              <a:rPr lang="en-GB" b="1" dirty="0"/>
              <a:t>Aggregated channel bandwidth≤</a:t>
            </a:r>
            <a:r>
              <a:rPr lang="en-GB" b="1" dirty="0" smtClean="0"/>
              <a:t>200Mhz (class B and Class C)</a:t>
            </a:r>
            <a:endParaRPr lang="en-US" dirty="0"/>
          </a:p>
          <a:p>
            <a:pPr hangingPunct="0"/>
            <a:r>
              <a:rPr lang="en-US" dirty="0"/>
              <a:t>For </a:t>
            </a:r>
            <a:r>
              <a:rPr lang="en-US" dirty="0" err="1"/>
              <a:t>RB</a:t>
            </a:r>
            <a:r>
              <a:rPr lang="en-US" baseline="-25000" dirty="0" err="1"/>
              <a:t>Start,Low</a:t>
            </a:r>
            <a:r>
              <a:rPr lang="en-US" dirty="0"/>
              <a:t> = max(1, floor(</a:t>
            </a:r>
            <a:r>
              <a:rPr lang="en-US" dirty="0" err="1"/>
              <a:t>N</a:t>
            </a:r>
            <a:r>
              <a:rPr lang="en-US" baseline="-25000" dirty="0" err="1"/>
              <a:t>RB_alloc</a:t>
            </a:r>
            <a:r>
              <a:rPr lang="en-US" baseline="-25000" dirty="0"/>
              <a:t> </a:t>
            </a:r>
            <a:r>
              <a:rPr lang="en-US" dirty="0"/>
              <a:t>/2)), where </a:t>
            </a:r>
            <a:r>
              <a:rPr lang="en-US" dirty="0" err="1"/>
              <a:t>N</a:t>
            </a:r>
            <a:r>
              <a:rPr lang="en-US" baseline="-25000" dirty="0" err="1"/>
              <a:t>RB_alloc</a:t>
            </a:r>
            <a:r>
              <a:rPr lang="en-US" dirty="0"/>
              <a:t>=L</a:t>
            </a:r>
            <a:r>
              <a:rPr lang="en-US" baseline="-25000" dirty="0"/>
              <a:t>CRB1</a:t>
            </a:r>
            <a:r>
              <a:rPr lang="en-US" dirty="0"/>
              <a:t>*2^µ</a:t>
            </a:r>
            <a:r>
              <a:rPr lang="en-US" baseline="-25000" dirty="0"/>
              <a:t>1</a:t>
            </a:r>
            <a:r>
              <a:rPr lang="en-US" dirty="0"/>
              <a:t>+L</a:t>
            </a:r>
            <a:r>
              <a:rPr lang="en-US" baseline="-25000" dirty="0"/>
              <a:t>CRB2</a:t>
            </a:r>
            <a:r>
              <a:rPr lang="en-US" dirty="0"/>
              <a:t>*2^µ</a:t>
            </a:r>
            <a:r>
              <a:rPr lang="en-US" baseline="-25000" dirty="0"/>
              <a:t>2</a:t>
            </a:r>
            <a:endParaRPr lang="en-US" dirty="0"/>
          </a:p>
          <a:p>
            <a:pPr hangingPunct="0"/>
            <a:r>
              <a:rPr lang="en-US" dirty="0"/>
              <a:t>Inner RB allocation is defined as </a:t>
            </a:r>
            <a:r>
              <a:rPr lang="en-US" dirty="0" err="1"/>
              <a:t>RB</a:t>
            </a:r>
            <a:r>
              <a:rPr lang="en-US" baseline="-25000" dirty="0" err="1"/>
              <a:t>Start,Low</a:t>
            </a:r>
            <a:r>
              <a:rPr lang="en-US" dirty="0"/>
              <a:t>  ≤  </a:t>
            </a:r>
            <a:r>
              <a:rPr lang="en-US" dirty="0" err="1"/>
              <a:t>RB</a:t>
            </a:r>
            <a:r>
              <a:rPr lang="en-US" baseline="-25000" dirty="0" err="1"/>
              <a:t>Start</a:t>
            </a:r>
            <a:r>
              <a:rPr lang="en-US" baseline="-25000" dirty="0"/>
              <a:t> </a:t>
            </a:r>
            <a:r>
              <a:rPr lang="en-US" dirty="0"/>
              <a:t> ≤  </a:t>
            </a:r>
            <a:r>
              <a:rPr lang="en-US" dirty="0" err="1"/>
              <a:t>RB</a:t>
            </a:r>
            <a:r>
              <a:rPr lang="en-US" baseline="-25000" dirty="0" err="1"/>
              <a:t>Start,High</a:t>
            </a:r>
            <a:r>
              <a:rPr lang="en-US" dirty="0"/>
              <a:t>, </a:t>
            </a:r>
            <a:r>
              <a:rPr lang="en-US" dirty="0" err="1"/>
              <a:t>N</a:t>
            </a:r>
            <a:r>
              <a:rPr lang="en-US" baseline="-25000" dirty="0" err="1"/>
              <a:t>RB_alloc</a:t>
            </a:r>
            <a:r>
              <a:rPr lang="en-US" dirty="0" err="1"/>
              <a:t>≤ceil</a:t>
            </a:r>
            <a:r>
              <a:rPr lang="en-US" dirty="0"/>
              <a:t>[(1/2N</a:t>
            </a:r>
            <a:r>
              <a:rPr lang="en-US" baseline="-25000" dirty="0"/>
              <a:t>RB,agg</a:t>
            </a:r>
            <a:r>
              <a:rPr lang="en-US" dirty="0"/>
              <a:t>) ]</a:t>
            </a:r>
          </a:p>
          <a:p>
            <a:pPr hangingPunct="0"/>
            <a:r>
              <a:rPr lang="en-US" dirty="0" err="1"/>
              <a:t>RB</a:t>
            </a:r>
            <a:r>
              <a:rPr lang="en-US" baseline="-25000" dirty="0" err="1"/>
              <a:t>Start,High</a:t>
            </a:r>
            <a:r>
              <a:rPr lang="en-US" dirty="0"/>
              <a:t> = </a:t>
            </a:r>
            <a:r>
              <a:rPr lang="en-US" dirty="0" err="1"/>
              <a:t>N</a:t>
            </a:r>
            <a:r>
              <a:rPr lang="en-US" baseline="-25000" dirty="0" err="1"/>
              <a:t>RB,agg</a:t>
            </a:r>
            <a:r>
              <a:rPr lang="en-US" dirty="0"/>
              <a:t> – </a:t>
            </a:r>
            <a:r>
              <a:rPr lang="en-US" dirty="0" err="1"/>
              <a:t>RB</a:t>
            </a:r>
            <a:r>
              <a:rPr lang="en-US" baseline="-25000" dirty="0" err="1"/>
              <a:t>Start,Low</a:t>
            </a:r>
            <a:r>
              <a:rPr lang="en-US" dirty="0"/>
              <a:t> – </a:t>
            </a:r>
            <a:r>
              <a:rPr lang="en-US" dirty="0" err="1"/>
              <a:t>N</a:t>
            </a:r>
            <a:r>
              <a:rPr lang="en-US" baseline="-25000" dirty="0" err="1"/>
              <a:t>RB,alloc</a:t>
            </a:r>
            <a:r>
              <a:rPr lang="en-US" dirty="0"/>
              <a:t>, where </a:t>
            </a:r>
            <a:r>
              <a:rPr lang="en-US" dirty="0" err="1"/>
              <a:t>N</a:t>
            </a:r>
            <a:r>
              <a:rPr lang="en-US" baseline="-25000" dirty="0" err="1"/>
              <a:t>RB,agg</a:t>
            </a:r>
            <a:r>
              <a:rPr lang="en-US" dirty="0"/>
              <a:t>=N</a:t>
            </a:r>
            <a:r>
              <a:rPr lang="en-US" baseline="-25000" dirty="0"/>
              <a:t>RB1</a:t>
            </a:r>
            <a:r>
              <a:rPr lang="en-US" dirty="0"/>
              <a:t>*2^µ</a:t>
            </a:r>
            <a:r>
              <a:rPr lang="en-US" baseline="-25000" dirty="0"/>
              <a:t>1</a:t>
            </a:r>
            <a:r>
              <a:rPr lang="en-US" dirty="0"/>
              <a:t>+ N</a:t>
            </a:r>
            <a:r>
              <a:rPr lang="en-US" baseline="-25000" dirty="0"/>
              <a:t>RB2</a:t>
            </a:r>
            <a:r>
              <a:rPr lang="en-US" dirty="0"/>
              <a:t>*2^µ</a:t>
            </a:r>
            <a:r>
              <a:rPr lang="en-US" baseline="-25000" dirty="0"/>
              <a:t>2</a:t>
            </a:r>
            <a:endParaRPr lang="en-US" dirty="0"/>
          </a:p>
          <a:p>
            <a:pPr hangingPunct="0"/>
            <a:r>
              <a:rPr lang="en-US" dirty="0" err="1"/>
              <a:t>RB</a:t>
            </a:r>
            <a:r>
              <a:rPr lang="en-US" baseline="-25000" dirty="0" err="1"/>
              <a:t>Start</a:t>
            </a:r>
            <a:r>
              <a:rPr lang="en-GB" dirty="0"/>
              <a:t> = </a:t>
            </a:r>
            <a:r>
              <a:rPr lang="en-US" dirty="0"/>
              <a:t>RB</a:t>
            </a:r>
            <a:r>
              <a:rPr lang="en-US" baseline="-25000" dirty="0"/>
              <a:t>Start1 </a:t>
            </a:r>
            <a:r>
              <a:rPr lang="en-GB" dirty="0"/>
              <a:t>∙ 2^</a:t>
            </a:r>
            <a:r>
              <a:rPr lang="en-US" dirty="0"/>
              <a:t>µ</a:t>
            </a:r>
            <a:r>
              <a:rPr lang="en-US" baseline="-25000" dirty="0"/>
              <a:t>1</a:t>
            </a:r>
            <a:r>
              <a:rPr lang="en-GB" dirty="0"/>
              <a:t>, if L</a:t>
            </a:r>
            <a:r>
              <a:rPr lang="en-GB" baseline="-25000" dirty="0"/>
              <a:t>CRB1</a:t>
            </a:r>
            <a:r>
              <a:rPr lang="en-GB" dirty="0"/>
              <a:t> &gt; 0</a:t>
            </a:r>
            <a:endParaRPr lang="en-US" dirty="0"/>
          </a:p>
          <a:p>
            <a:pPr hangingPunct="0"/>
            <a:r>
              <a:rPr lang="en-US" dirty="0" err="1"/>
              <a:t>RB</a:t>
            </a:r>
            <a:r>
              <a:rPr lang="en-US" baseline="-25000" dirty="0" err="1"/>
              <a:t>Start</a:t>
            </a:r>
            <a:r>
              <a:rPr lang="en-GB" dirty="0"/>
              <a:t> = </a:t>
            </a:r>
            <a:r>
              <a:rPr lang="en-US" dirty="0"/>
              <a:t>N</a:t>
            </a:r>
            <a:r>
              <a:rPr lang="en-US" baseline="-25000" dirty="0"/>
              <a:t>RB1</a:t>
            </a:r>
            <a:r>
              <a:rPr lang="en-US" dirty="0"/>
              <a:t> </a:t>
            </a:r>
            <a:r>
              <a:rPr lang="en-GB" dirty="0"/>
              <a:t>∙ </a:t>
            </a:r>
            <a:r>
              <a:rPr lang="en-US" dirty="0"/>
              <a:t>2^µ</a:t>
            </a:r>
            <a:r>
              <a:rPr lang="en-US" baseline="-25000" dirty="0"/>
              <a:t>1</a:t>
            </a:r>
            <a:r>
              <a:rPr lang="en-US" dirty="0"/>
              <a:t> + RB</a:t>
            </a:r>
            <a:r>
              <a:rPr lang="en-US" baseline="-25000" dirty="0"/>
              <a:t>Start2</a:t>
            </a:r>
            <a:r>
              <a:rPr lang="en-GB" dirty="0"/>
              <a:t>∙2^</a:t>
            </a:r>
            <a:r>
              <a:rPr lang="en-US" dirty="0"/>
              <a:t>µ</a:t>
            </a:r>
            <a:r>
              <a:rPr lang="en-US" baseline="-25000" dirty="0"/>
              <a:t>2</a:t>
            </a:r>
            <a:r>
              <a:rPr lang="en-GB" dirty="0"/>
              <a:t>, if L</a:t>
            </a:r>
            <a:r>
              <a:rPr lang="en-GB" baseline="-25000" dirty="0"/>
              <a:t>CRB1</a:t>
            </a:r>
            <a:r>
              <a:rPr lang="en-GB" dirty="0"/>
              <a:t> = 0</a:t>
            </a:r>
            <a:endParaRPr lang="en-US" dirty="0"/>
          </a:p>
          <a:p>
            <a:r>
              <a:rPr lang="en-GB" dirty="0"/>
              <a:t>Other RB allocations are outer RB allocation.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1761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000" strike="sngStrike" dirty="0" smtClean="0"/>
              <a:t>Background</a:t>
            </a:r>
            <a:r>
              <a:rPr lang="en-CA" sz="4000" dirty="0" smtClean="0"/>
              <a:t> </a:t>
            </a:r>
            <a:r>
              <a:rPr lang="en-CA" sz="4000" dirty="0" smtClean="0"/>
              <a:t>on </a:t>
            </a:r>
            <a:r>
              <a:rPr lang="en-CA" sz="4000" dirty="0" smtClean="0"/>
              <a:t>non-contiguous inner </a:t>
            </a:r>
            <a:r>
              <a:rPr lang="en-CA" sz="4000" strike="sngStrike" dirty="0" smtClean="0"/>
              <a:t>from</a:t>
            </a:r>
            <a:r>
              <a:rPr lang="en-CA" sz="4000" dirty="0" smtClean="0"/>
              <a:t> </a:t>
            </a:r>
            <a:r>
              <a:rPr lang="en-CA" sz="4000" strike="sngStrike" dirty="0" smtClean="0"/>
              <a:t>[2]</a:t>
            </a:r>
            <a:endParaRPr lang="en-US" sz="4000" strike="sngStrik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hangingPunct="0"/>
            <a:r>
              <a:rPr lang="en-GB" dirty="0" smtClean="0"/>
              <a:t>Inner allocations </a:t>
            </a:r>
            <a:r>
              <a:rPr lang="en-GB" dirty="0"/>
              <a:t>are for (IM3 </a:t>
            </a:r>
            <a:r>
              <a:rPr lang="en-GB" dirty="0" smtClean="0"/>
              <a:t>fall within BW_CA region</a:t>
            </a:r>
            <a:r>
              <a:rPr lang="en-GB" dirty="0"/>
              <a:t>):</a:t>
            </a:r>
          </a:p>
          <a:p>
            <a:pPr hangingPunct="0"/>
            <a:r>
              <a:rPr lang="en-GB" dirty="0" smtClean="0"/>
              <a:t>For </a:t>
            </a:r>
            <a:r>
              <a:rPr lang="en-GB" dirty="0" err="1"/>
              <a:t>RB</a:t>
            </a:r>
            <a:r>
              <a:rPr lang="en-GB" baseline="-25000" dirty="0" err="1"/>
              <a:t>Start,Low</a:t>
            </a:r>
            <a:r>
              <a:rPr lang="en-GB" dirty="0"/>
              <a:t> = max(1, floor(</a:t>
            </a:r>
            <a:r>
              <a:rPr lang="en-US" i="1" dirty="0" err="1"/>
              <a:t>N</a:t>
            </a:r>
            <a:r>
              <a:rPr lang="en-US" i="1" baseline="-25000" dirty="0" err="1"/>
              <a:t>RB_alloc</a:t>
            </a:r>
            <a:r>
              <a:rPr lang="en-GB" dirty="0"/>
              <a:t>)), </a:t>
            </a:r>
            <a:endParaRPr lang="en-US" dirty="0"/>
          </a:p>
          <a:p>
            <a:pPr hangingPunct="0"/>
            <a:r>
              <a:rPr lang="en-GB" dirty="0"/>
              <a:t>where </a:t>
            </a:r>
            <a:r>
              <a:rPr lang="en-US" dirty="0" err="1"/>
              <a:t>N</a:t>
            </a:r>
            <a:r>
              <a:rPr lang="en-US" baseline="-25000" dirty="0" err="1"/>
              <a:t>RB_alloc</a:t>
            </a:r>
            <a:r>
              <a:rPr lang="en-GB" dirty="0"/>
              <a:t> = </a:t>
            </a:r>
            <a:r>
              <a:rPr lang="en-US" dirty="0"/>
              <a:t>L</a:t>
            </a:r>
            <a:r>
              <a:rPr lang="en-US" baseline="-25000" dirty="0"/>
              <a:t>CRB2</a:t>
            </a:r>
            <a:r>
              <a:rPr lang="en-US" dirty="0"/>
              <a:t> </a:t>
            </a:r>
            <a:r>
              <a:rPr lang="en-GB" dirty="0"/>
              <a:t>∙ </a:t>
            </a:r>
            <a:r>
              <a:rPr lang="en-US" dirty="0"/>
              <a:t>2^µ</a:t>
            </a:r>
            <a:r>
              <a:rPr lang="en-US" baseline="-25000" dirty="0"/>
              <a:t>2</a:t>
            </a:r>
            <a:r>
              <a:rPr lang="en-GB" dirty="0"/>
              <a:t>, if </a:t>
            </a:r>
            <a:r>
              <a:rPr lang="en-US" dirty="0"/>
              <a:t>L</a:t>
            </a:r>
            <a:r>
              <a:rPr lang="en-US" baseline="-25000" dirty="0"/>
              <a:t>CRB1</a:t>
            </a:r>
            <a:r>
              <a:rPr lang="en-GB" dirty="0"/>
              <a:t>=0</a:t>
            </a:r>
            <a:endParaRPr lang="en-US" dirty="0"/>
          </a:p>
          <a:p>
            <a:pPr hangingPunct="0"/>
            <a:r>
              <a:rPr lang="en-GB" dirty="0" err="1"/>
              <a:t>N</a:t>
            </a:r>
            <a:r>
              <a:rPr lang="en-GB" baseline="-25000" dirty="0" err="1"/>
              <a:t>RB_alloc</a:t>
            </a:r>
            <a:r>
              <a:rPr lang="en-GB" dirty="0"/>
              <a:t> = </a:t>
            </a:r>
            <a:r>
              <a:rPr lang="en-US" dirty="0"/>
              <a:t>L</a:t>
            </a:r>
            <a:r>
              <a:rPr lang="en-US" baseline="-25000" dirty="0"/>
              <a:t>CRB1</a:t>
            </a:r>
            <a:r>
              <a:rPr lang="en-US" dirty="0"/>
              <a:t> </a:t>
            </a:r>
            <a:r>
              <a:rPr lang="en-GB" dirty="0"/>
              <a:t>∙ </a:t>
            </a:r>
            <a:r>
              <a:rPr lang="en-US" dirty="0"/>
              <a:t>2^µ</a:t>
            </a:r>
            <a:r>
              <a:rPr lang="en-US" baseline="-25000" dirty="0"/>
              <a:t>1</a:t>
            </a:r>
            <a:r>
              <a:rPr lang="en-GB" dirty="0"/>
              <a:t>, if </a:t>
            </a:r>
            <a:r>
              <a:rPr lang="en-US" dirty="0"/>
              <a:t>L</a:t>
            </a:r>
            <a:r>
              <a:rPr lang="en-US" baseline="-25000" dirty="0"/>
              <a:t>CRB2</a:t>
            </a:r>
            <a:r>
              <a:rPr lang="en-GB" dirty="0"/>
              <a:t>=0</a:t>
            </a:r>
            <a:endParaRPr lang="en-US" dirty="0"/>
          </a:p>
          <a:p>
            <a:pPr hangingPunct="0"/>
            <a:r>
              <a:rPr lang="en-GB" dirty="0" err="1"/>
              <a:t>N</a:t>
            </a:r>
            <a:r>
              <a:rPr lang="en-GB" baseline="-25000" dirty="0" err="1"/>
              <a:t>RB_alloc</a:t>
            </a:r>
            <a:r>
              <a:rPr lang="en-GB" dirty="0"/>
              <a:t> = (N</a:t>
            </a:r>
            <a:r>
              <a:rPr lang="en-GB" baseline="-25000" dirty="0"/>
              <a:t>RB1</a:t>
            </a:r>
            <a:r>
              <a:rPr lang="en-GB" dirty="0"/>
              <a:t>- </a:t>
            </a:r>
            <a:r>
              <a:rPr lang="en-US" dirty="0"/>
              <a:t>RB</a:t>
            </a:r>
            <a:r>
              <a:rPr lang="en-US" baseline="-25000" dirty="0"/>
              <a:t>Start1</a:t>
            </a:r>
            <a:r>
              <a:rPr lang="en-GB" dirty="0"/>
              <a:t>) ∙ </a:t>
            </a:r>
            <a:r>
              <a:rPr lang="en-US" dirty="0"/>
              <a:t>2^µ</a:t>
            </a:r>
            <a:r>
              <a:rPr lang="en-US" baseline="-25000" dirty="0"/>
              <a:t>1</a:t>
            </a:r>
            <a:r>
              <a:rPr lang="en-US" dirty="0"/>
              <a:t> + (RB</a:t>
            </a:r>
            <a:r>
              <a:rPr lang="en-US" baseline="-25000" dirty="0"/>
              <a:t>Start2</a:t>
            </a:r>
            <a:r>
              <a:rPr lang="en-US" dirty="0"/>
              <a:t>+ L</a:t>
            </a:r>
            <a:r>
              <a:rPr lang="en-US" baseline="-25000" dirty="0"/>
              <a:t>CRB2</a:t>
            </a:r>
            <a:r>
              <a:rPr lang="en-GB" dirty="0"/>
              <a:t>) ∙ </a:t>
            </a:r>
            <a:r>
              <a:rPr lang="en-US" dirty="0"/>
              <a:t>2^µ</a:t>
            </a:r>
            <a:r>
              <a:rPr lang="en-US" baseline="-25000" dirty="0"/>
              <a:t>2</a:t>
            </a:r>
            <a:r>
              <a:rPr lang="en-US" dirty="0"/>
              <a:t>+BW</a:t>
            </a:r>
            <a:r>
              <a:rPr lang="en-US" baseline="-25000" dirty="0"/>
              <a:t>gap</a:t>
            </a:r>
            <a:r>
              <a:rPr lang="en-US" dirty="0"/>
              <a:t>/0.18MHz</a:t>
            </a:r>
            <a:r>
              <a:rPr lang="en-GB" dirty="0"/>
              <a:t>, otherwise</a:t>
            </a:r>
            <a:endParaRPr lang="en-US" dirty="0"/>
          </a:p>
          <a:p>
            <a:pPr hangingPunct="0"/>
            <a:r>
              <a:rPr lang="en-GB" dirty="0"/>
              <a:t>Inner RB allocation is defined as </a:t>
            </a:r>
            <a:r>
              <a:rPr lang="en-GB" dirty="0" err="1"/>
              <a:t>RB</a:t>
            </a:r>
            <a:r>
              <a:rPr lang="en-GB" baseline="-25000" dirty="0" err="1"/>
              <a:t>Start,Low</a:t>
            </a:r>
            <a:r>
              <a:rPr lang="en-GB" baseline="-25000" dirty="0"/>
              <a:t>  </a:t>
            </a:r>
            <a:r>
              <a:rPr lang="en-GB" dirty="0"/>
              <a:t>≤  </a:t>
            </a:r>
            <a:r>
              <a:rPr lang="en-GB" dirty="0" err="1"/>
              <a:t>RB</a:t>
            </a:r>
            <a:r>
              <a:rPr lang="en-GB" baseline="-25000" dirty="0" err="1"/>
              <a:t>Start</a:t>
            </a:r>
            <a:r>
              <a:rPr lang="en-GB" baseline="-25000" dirty="0"/>
              <a:t>  </a:t>
            </a:r>
            <a:r>
              <a:rPr lang="en-GB" dirty="0"/>
              <a:t>≤  </a:t>
            </a:r>
            <a:r>
              <a:rPr lang="en-GB" dirty="0" err="1"/>
              <a:t>RB</a:t>
            </a:r>
            <a:r>
              <a:rPr lang="en-GB" baseline="-25000" dirty="0" err="1"/>
              <a:t>Start,High</a:t>
            </a:r>
            <a:r>
              <a:rPr lang="en-GB" dirty="0"/>
              <a:t>, </a:t>
            </a:r>
            <a:r>
              <a:rPr lang="en-GB" dirty="0" err="1"/>
              <a:t>N</a:t>
            </a:r>
            <a:r>
              <a:rPr lang="en-GB" baseline="-25000" dirty="0" err="1"/>
              <a:t>RB_alloc</a:t>
            </a:r>
            <a:r>
              <a:rPr lang="en-US" dirty="0"/>
              <a:t>≤</a:t>
            </a:r>
            <a:r>
              <a:rPr lang="en-GB" dirty="0"/>
              <a:t>Floor[(1/3N</a:t>
            </a:r>
            <a:r>
              <a:rPr lang="en-GB" baseline="-25000" dirty="0"/>
              <a:t>RB,agg</a:t>
            </a:r>
            <a:r>
              <a:rPr lang="en-GB" dirty="0"/>
              <a:t>) ]</a:t>
            </a:r>
            <a:endParaRPr lang="en-US" dirty="0"/>
          </a:p>
          <a:p>
            <a:pPr hangingPunct="0"/>
            <a:r>
              <a:rPr lang="en-GB" dirty="0" err="1"/>
              <a:t>RB</a:t>
            </a:r>
            <a:r>
              <a:rPr lang="en-GB" baseline="-25000" dirty="0" err="1"/>
              <a:t>Start,High</a:t>
            </a:r>
            <a:r>
              <a:rPr lang="en-GB" dirty="0"/>
              <a:t> = </a:t>
            </a:r>
            <a:r>
              <a:rPr lang="en-GB" dirty="0" err="1"/>
              <a:t>N</a:t>
            </a:r>
            <a:r>
              <a:rPr lang="en-GB" baseline="-25000" dirty="0" err="1"/>
              <a:t>RB,agg</a:t>
            </a:r>
            <a:r>
              <a:rPr lang="en-GB" dirty="0"/>
              <a:t> – </a:t>
            </a:r>
            <a:r>
              <a:rPr lang="en-GB" dirty="0" err="1"/>
              <a:t>RB</a:t>
            </a:r>
            <a:r>
              <a:rPr lang="en-GB" baseline="-25000" dirty="0" err="1"/>
              <a:t>Start,Low</a:t>
            </a:r>
            <a:r>
              <a:rPr lang="en-GB" dirty="0"/>
              <a:t> – </a:t>
            </a:r>
            <a:r>
              <a:rPr lang="en-GB" dirty="0" err="1"/>
              <a:t>N</a:t>
            </a:r>
            <a:r>
              <a:rPr lang="en-GB" baseline="-25000" dirty="0" err="1"/>
              <a:t>RB,alloc</a:t>
            </a:r>
            <a:r>
              <a:rPr lang="en-GB" dirty="0"/>
              <a:t>, where </a:t>
            </a:r>
            <a:r>
              <a:rPr lang="en-GB" dirty="0" err="1"/>
              <a:t>N</a:t>
            </a:r>
            <a:r>
              <a:rPr lang="en-GB" baseline="-25000" dirty="0" err="1"/>
              <a:t>RB,agg</a:t>
            </a:r>
            <a:r>
              <a:rPr lang="en-GB" dirty="0"/>
              <a:t>=N</a:t>
            </a:r>
            <a:r>
              <a:rPr lang="en-GB" baseline="-25000" dirty="0"/>
              <a:t>RB1</a:t>
            </a:r>
            <a:r>
              <a:rPr lang="en-US" i="1" dirty="0"/>
              <a:t>*2^µ</a:t>
            </a:r>
            <a:r>
              <a:rPr lang="en-US" i="1" baseline="-25000" dirty="0"/>
              <a:t>1</a:t>
            </a:r>
            <a:r>
              <a:rPr lang="en-US" i="1" dirty="0"/>
              <a:t>+</a:t>
            </a:r>
            <a:r>
              <a:rPr lang="en-GB" dirty="0"/>
              <a:t> N</a:t>
            </a:r>
            <a:r>
              <a:rPr lang="en-GB" baseline="-25000" dirty="0"/>
              <a:t>RB2</a:t>
            </a:r>
            <a:r>
              <a:rPr lang="en-US" i="1" dirty="0"/>
              <a:t>*2^µ</a:t>
            </a:r>
            <a:r>
              <a:rPr lang="en-US" i="1" baseline="-25000" dirty="0"/>
              <a:t>2</a:t>
            </a:r>
            <a:r>
              <a:rPr lang="en-US" dirty="0"/>
              <a:t>+(BW</a:t>
            </a:r>
            <a:r>
              <a:rPr lang="en-US" baseline="-25000" dirty="0"/>
              <a:t>gap</a:t>
            </a:r>
            <a:r>
              <a:rPr lang="en-US" dirty="0"/>
              <a:t>+2*BW</a:t>
            </a:r>
            <a:r>
              <a:rPr lang="en-US" baseline="-25000" dirty="0"/>
              <a:t>GB</a:t>
            </a:r>
            <a:r>
              <a:rPr lang="en-US" dirty="0"/>
              <a:t>) /0.18MHz</a:t>
            </a:r>
          </a:p>
          <a:p>
            <a:pPr hangingPunct="0"/>
            <a:r>
              <a:rPr lang="en-US" dirty="0" err="1"/>
              <a:t>RB</a:t>
            </a:r>
            <a:r>
              <a:rPr lang="en-US" baseline="-25000" dirty="0" err="1"/>
              <a:t>Start</a:t>
            </a:r>
            <a:r>
              <a:rPr lang="en-GB" dirty="0"/>
              <a:t> = </a:t>
            </a:r>
            <a:r>
              <a:rPr lang="en-US" dirty="0"/>
              <a:t>RB</a:t>
            </a:r>
            <a:r>
              <a:rPr lang="en-US" baseline="-25000" dirty="0"/>
              <a:t>Start1 </a:t>
            </a:r>
            <a:r>
              <a:rPr lang="en-GB" dirty="0"/>
              <a:t>∙ 2^</a:t>
            </a:r>
            <a:r>
              <a:rPr lang="en-US" i="1" dirty="0"/>
              <a:t>µ</a:t>
            </a:r>
            <a:r>
              <a:rPr lang="en-US" i="1" baseline="-25000" dirty="0"/>
              <a:t>1</a:t>
            </a:r>
            <a:r>
              <a:rPr lang="en-GB" dirty="0"/>
              <a:t>, if L</a:t>
            </a:r>
            <a:r>
              <a:rPr lang="en-GB" baseline="-25000" dirty="0"/>
              <a:t>CRB1</a:t>
            </a:r>
            <a:r>
              <a:rPr lang="en-GB" dirty="0"/>
              <a:t> &gt; 0</a:t>
            </a:r>
            <a:endParaRPr lang="en-US" dirty="0"/>
          </a:p>
          <a:p>
            <a:pPr hangingPunct="0"/>
            <a:r>
              <a:rPr lang="en-US" dirty="0"/>
              <a:t>Where </a:t>
            </a:r>
            <a:r>
              <a:rPr lang="en-US" dirty="0" err="1"/>
              <a:t>BW</a:t>
            </a:r>
            <a:r>
              <a:rPr lang="en-US" baseline="-25000" dirty="0" err="1"/>
              <a:t>gap</a:t>
            </a:r>
            <a:r>
              <a:rPr lang="en-US" dirty="0"/>
              <a:t>=Nominal channel space-(N</a:t>
            </a:r>
            <a:r>
              <a:rPr lang="en-US" baseline="-25000" dirty="0"/>
              <a:t>RB1</a:t>
            </a:r>
            <a:r>
              <a:rPr lang="en-US" dirty="0"/>
              <a:t>*12*SCS</a:t>
            </a:r>
            <a:r>
              <a:rPr lang="en-US" baseline="-25000" dirty="0"/>
              <a:t>1</a:t>
            </a:r>
            <a:r>
              <a:rPr lang="en-US" dirty="0"/>
              <a:t>/2+ N</a:t>
            </a:r>
            <a:r>
              <a:rPr lang="en-US" baseline="-25000" dirty="0"/>
              <a:t>RB2</a:t>
            </a:r>
            <a:r>
              <a:rPr lang="en-US" dirty="0"/>
              <a:t>*12*SCS</a:t>
            </a:r>
            <a:r>
              <a:rPr lang="en-US" baseline="-25000" dirty="0"/>
              <a:t>2</a:t>
            </a:r>
            <a:r>
              <a:rPr lang="en-US" dirty="0"/>
              <a:t>/2+(SCS</a:t>
            </a:r>
            <a:r>
              <a:rPr lang="en-US" baseline="-25000" dirty="0"/>
              <a:t>2</a:t>
            </a:r>
            <a:r>
              <a:rPr lang="en-US" dirty="0"/>
              <a:t>-SCS</a:t>
            </a:r>
            <a:r>
              <a:rPr lang="en-US" baseline="-25000" dirty="0"/>
              <a:t>1</a:t>
            </a:r>
            <a:r>
              <a:rPr lang="en-US" dirty="0"/>
              <a:t>)/2)</a:t>
            </a:r>
          </a:p>
        </p:txBody>
      </p:sp>
    </p:spTree>
    <p:extLst>
      <p:ext uri="{BB962C8B-B14F-4D97-AF65-F5344CB8AC3E}">
        <p14:creationId xmlns:p14="http://schemas.microsoft.com/office/powerpoint/2010/main" val="3968168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000" strike="sngStrike" dirty="0" smtClean="0"/>
              <a:t>Background</a:t>
            </a:r>
            <a:r>
              <a:rPr lang="en-CA" sz="4000" dirty="0" smtClean="0"/>
              <a:t> </a:t>
            </a:r>
            <a:r>
              <a:rPr lang="en-CA" sz="4000" dirty="0" smtClean="0"/>
              <a:t>on non-contiguous outer1/2 </a:t>
            </a:r>
            <a:r>
              <a:rPr lang="en-CA" sz="4000" strike="sngStrike" dirty="0" smtClean="0"/>
              <a:t>from [2]</a:t>
            </a:r>
            <a:endParaRPr lang="en-US" sz="4000" strike="sngStrik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Outer 1 allocations are for (IM3 and IM5 fall in 0 to BW_CA FOOB region):</a:t>
            </a:r>
          </a:p>
          <a:p>
            <a:r>
              <a:rPr lang="en-GB" dirty="0" err="1" smtClean="0"/>
              <a:t>N</a:t>
            </a:r>
            <a:r>
              <a:rPr lang="en-GB" baseline="-25000" dirty="0" err="1" smtClean="0"/>
              <a:t>RB_alloc</a:t>
            </a:r>
            <a:r>
              <a:rPr lang="en-GB" dirty="0" smtClean="0"/>
              <a:t> </a:t>
            </a:r>
            <a:r>
              <a:rPr lang="en-GB" dirty="0"/>
              <a:t>= (N</a:t>
            </a:r>
            <a:r>
              <a:rPr lang="en-GB" baseline="-25000" dirty="0"/>
              <a:t>RB1</a:t>
            </a:r>
            <a:r>
              <a:rPr lang="en-GB" dirty="0"/>
              <a:t>- </a:t>
            </a:r>
            <a:r>
              <a:rPr lang="en-US" dirty="0"/>
              <a:t>RB</a:t>
            </a:r>
            <a:r>
              <a:rPr lang="en-US" baseline="-25000" dirty="0"/>
              <a:t>Start1</a:t>
            </a:r>
            <a:r>
              <a:rPr lang="en-GB" dirty="0"/>
              <a:t>) ∙ </a:t>
            </a:r>
            <a:r>
              <a:rPr lang="en-US" dirty="0"/>
              <a:t>2^µ</a:t>
            </a:r>
            <a:r>
              <a:rPr lang="en-US" baseline="-25000" dirty="0"/>
              <a:t>1</a:t>
            </a:r>
            <a:r>
              <a:rPr lang="en-US" dirty="0"/>
              <a:t> + (RB</a:t>
            </a:r>
            <a:r>
              <a:rPr lang="en-US" baseline="-25000" dirty="0"/>
              <a:t>Start2</a:t>
            </a:r>
            <a:r>
              <a:rPr lang="en-US" dirty="0"/>
              <a:t>+ L</a:t>
            </a:r>
            <a:r>
              <a:rPr lang="en-US" baseline="-25000" dirty="0"/>
              <a:t>CRB2</a:t>
            </a:r>
            <a:r>
              <a:rPr lang="en-GB" dirty="0"/>
              <a:t>) ∙ </a:t>
            </a:r>
            <a:r>
              <a:rPr lang="en-US" dirty="0"/>
              <a:t>2^µ</a:t>
            </a:r>
            <a:r>
              <a:rPr lang="en-US" baseline="-25000" dirty="0"/>
              <a:t>2</a:t>
            </a:r>
            <a:r>
              <a:rPr lang="en-US" dirty="0"/>
              <a:t>+BW</a:t>
            </a:r>
            <a:r>
              <a:rPr lang="en-US" baseline="-25000" dirty="0"/>
              <a:t>gap</a:t>
            </a:r>
            <a:r>
              <a:rPr lang="en-US" dirty="0"/>
              <a:t>/0.18MHz</a:t>
            </a:r>
          </a:p>
          <a:p>
            <a:r>
              <a:rPr lang="en-GB" dirty="0" err="1"/>
              <a:t>N</a:t>
            </a:r>
            <a:r>
              <a:rPr lang="en-GB" baseline="-25000" dirty="0" err="1"/>
              <a:t>RB,agg</a:t>
            </a:r>
            <a:r>
              <a:rPr lang="en-GB" dirty="0"/>
              <a:t>=N</a:t>
            </a:r>
            <a:r>
              <a:rPr lang="en-GB" baseline="-25000" dirty="0"/>
              <a:t>RB1</a:t>
            </a:r>
            <a:r>
              <a:rPr lang="en-US" i="1" dirty="0"/>
              <a:t>*2^µ</a:t>
            </a:r>
            <a:r>
              <a:rPr lang="en-US" i="1" baseline="-25000" dirty="0"/>
              <a:t>1</a:t>
            </a:r>
            <a:r>
              <a:rPr lang="en-US" i="1" dirty="0"/>
              <a:t>+</a:t>
            </a:r>
            <a:r>
              <a:rPr lang="en-GB" dirty="0"/>
              <a:t> N</a:t>
            </a:r>
            <a:r>
              <a:rPr lang="en-GB" baseline="-25000" dirty="0"/>
              <a:t>RB2</a:t>
            </a:r>
            <a:r>
              <a:rPr lang="en-US" i="1" dirty="0"/>
              <a:t>*2^µ</a:t>
            </a:r>
            <a:r>
              <a:rPr lang="en-US" i="1" baseline="-25000" dirty="0"/>
              <a:t>2</a:t>
            </a:r>
            <a:r>
              <a:rPr lang="en-US" dirty="0"/>
              <a:t>+(BW</a:t>
            </a:r>
            <a:r>
              <a:rPr lang="en-US" baseline="-25000" dirty="0"/>
              <a:t>gap</a:t>
            </a:r>
            <a:r>
              <a:rPr lang="en-US" dirty="0"/>
              <a:t>+2*BW</a:t>
            </a:r>
            <a:r>
              <a:rPr lang="en-US" baseline="-25000" dirty="0"/>
              <a:t>GB</a:t>
            </a:r>
            <a:r>
              <a:rPr lang="en-US" dirty="0"/>
              <a:t>) /0.18MHz</a:t>
            </a:r>
          </a:p>
          <a:p>
            <a:r>
              <a:rPr lang="x-none"/>
              <a:t>2* </a:t>
            </a:r>
            <a:r>
              <a:rPr lang="en-GB" dirty="0" err="1"/>
              <a:t>N</a:t>
            </a:r>
            <a:r>
              <a:rPr lang="en-GB" baseline="-25000" dirty="0" err="1"/>
              <a:t>RB_alloc</a:t>
            </a:r>
            <a:r>
              <a:rPr lang="en-GB" dirty="0"/>
              <a:t>&lt; </a:t>
            </a:r>
            <a:r>
              <a:rPr lang="x-none"/>
              <a:t>RBstart1*</a:t>
            </a:r>
            <a:r>
              <a:rPr lang="en-US" dirty="0"/>
              <a:t>2^µ</a:t>
            </a:r>
            <a:r>
              <a:rPr lang="en-US" baseline="-25000" dirty="0"/>
              <a:t>1</a:t>
            </a:r>
            <a:r>
              <a:rPr lang="x-none"/>
              <a:t>+ </a:t>
            </a:r>
            <a:r>
              <a:rPr lang="en-GB" dirty="0" err="1"/>
              <a:t>N</a:t>
            </a:r>
            <a:r>
              <a:rPr lang="en-GB" baseline="-25000" dirty="0" err="1"/>
              <a:t>RB,agg</a:t>
            </a:r>
            <a:endParaRPr lang="en-US" dirty="0"/>
          </a:p>
          <a:p>
            <a:r>
              <a:rPr lang="x-none"/>
              <a:t>2* </a:t>
            </a:r>
            <a:r>
              <a:rPr lang="en-GB" dirty="0" err="1"/>
              <a:t>N</a:t>
            </a:r>
            <a:r>
              <a:rPr lang="en-GB" baseline="-25000" dirty="0" err="1"/>
              <a:t>RB_alloc</a:t>
            </a:r>
            <a:r>
              <a:rPr lang="en-GB" dirty="0"/>
              <a:t>&lt; (N</a:t>
            </a:r>
            <a:r>
              <a:rPr lang="en-GB" baseline="-25000" dirty="0"/>
              <a:t>RB2</a:t>
            </a:r>
            <a:r>
              <a:rPr lang="en-GB" dirty="0"/>
              <a:t>-(RB</a:t>
            </a:r>
            <a:r>
              <a:rPr lang="en-GB" baseline="-25000" dirty="0"/>
              <a:t>start2</a:t>
            </a:r>
            <a:r>
              <a:rPr lang="en-GB" dirty="0"/>
              <a:t>+L</a:t>
            </a:r>
            <a:r>
              <a:rPr lang="en-GB" baseline="-25000" dirty="0"/>
              <a:t>CRB2</a:t>
            </a:r>
            <a:r>
              <a:rPr lang="en-GB" dirty="0"/>
              <a:t>))*2</a:t>
            </a:r>
            <a:r>
              <a:rPr lang="en-US" dirty="0"/>
              <a:t>^µ</a:t>
            </a:r>
            <a:r>
              <a:rPr lang="en-US" baseline="-25000" dirty="0"/>
              <a:t>2</a:t>
            </a:r>
            <a:r>
              <a:rPr lang="en-US" dirty="0"/>
              <a:t> </a:t>
            </a:r>
            <a:r>
              <a:rPr lang="en-GB" dirty="0"/>
              <a:t>+</a:t>
            </a:r>
            <a:r>
              <a:rPr lang="en-GB" dirty="0" err="1" smtClean="0"/>
              <a:t>N</a:t>
            </a:r>
            <a:r>
              <a:rPr lang="en-GB" baseline="-25000" dirty="0" err="1" smtClean="0"/>
              <a:t>RB,agg</a:t>
            </a:r>
            <a:endParaRPr lang="en-GB" baseline="-25000" dirty="0" smtClean="0"/>
          </a:p>
          <a:p>
            <a:r>
              <a:rPr lang="en-GB" dirty="0"/>
              <a:t>Other allocations that are not inner or outer 1 allocations are outer 2 allocations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472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339BC67-9652-432F-ACE2-257E092E7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6983"/>
          </a:xfrm>
        </p:spPr>
        <p:txBody>
          <a:bodyPr/>
          <a:lstStyle/>
          <a:p>
            <a:r>
              <a:rPr lang="en-US" altLang="zh-CN" dirty="0"/>
              <a:t>WF </a:t>
            </a:r>
            <a:r>
              <a:rPr lang="en-US" altLang="zh-CN" dirty="0" smtClean="0"/>
              <a:t>on MPR evaluation assumption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F996DE4-3415-4D3F-825A-E91432C194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altLang="zh-CN" dirty="0" smtClean="0"/>
              <a:t>Post PA losses of 4dB</a:t>
            </a:r>
          </a:p>
          <a:p>
            <a:r>
              <a:rPr lang="en-CA" altLang="zh-CN" dirty="0" smtClean="0"/>
              <a:t>PA calibrated for 30dB ACLR at 26dBm for 20MHz DFT-s-OFDM QPSK 100RB0 waveform</a:t>
            </a:r>
          </a:p>
          <a:p>
            <a:r>
              <a:rPr lang="en-CA" altLang="zh-CN" dirty="0" smtClean="0"/>
              <a:t>Appropriate waveform settings is used for PAPR</a:t>
            </a:r>
          </a:p>
          <a:p>
            <a:r>
              <a:rPr lang="en-CA" altLang="zh-CN" dirty="0" smtClean="0"/>
              <a:t>ACLR, SEM and spurious emission evaluated per agreements with associated bandwidth definitions in </a:t>
            </a:r>
            <a:r>
              <a:rPr lang="en-CA" altLang="zh-CN" dirty="0"/>
              <a:t>[1] </a:t>
            </a:r>
            <a:endParaRPr lang="en-CA" altLang="zh-CN" dirty="0" smtClean="0"/>
          </a:p>
          <a:p>
            <a:r>
              <a:rPr lang="en-CA" altLang="zh-CN" dirty="0" smtClean="0"/>
              <a:t>IBE and EVM are evaluated with </a:t>
            </a:r>
            <a:r>
              <a:rPr lang="en-CA" altLang="zh-CN" dirty="0" smtClean="0"/>
              <a:t>two active </a:t>
            </a:r>
            <a:r>
              <a:rPr lang="en-CA" altLang="zh-CN" dirty="0" smtClean="0"/>
              <a:t>CCs and RB allocation only on one CC </a:t>
            </a:r>
            <a:r>
              <a:rPr lang="en-CA" altLang="zh-CN" strike="sngStrike" dirty="0" smtClean="0"/>
              <a:t>thus single CC inner allocation MPR applies accordingly</a:t>
            </a:r>
          </a:p>
        </p:txBody>
      </p:sp>
    </p:spTree>
    <p:extLst>
      <p:ext uri="{BB962C8B-B14F-4D97-AF65-F5344CB8AC3E}">
        <p14:creationId xmlns:p14="http://schemas.microsoft.com/office/powerpoint/2010/main" val="1133614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339BC67-9652-432F-ACE2-257E092E7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</a:t>
            </a:r>
            <a:r>
              <a:rPr lang="en-US" altLang="zh-CN" dirty="0" smtClean="0"/>
              <a:t>on cases to be evaluated - allocations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F996DE4-3415-4D3F-825A-E91432C194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altLang="zh-CN" dirty="0" smtClean="0"/>
              <a:t>For contiguous allocation</a:t>
            </a:r>
          </a:p>
          <a:p>
            <a:pPr lvl="1"/>
            <a:r>
              <a:rPr lang="en-CA" altLang="zh-CN" dirty="0" smtClean="0"/>
              <a:t>Whether Inner and outer allocation with potential relaxation for outer in class C for large allocation (either in terms of absolute allocated BW or in terms allocation ratio) FFS</a:t>
            </a:r>
          </a:p>
          <a:p>
            <a:pPr lvl="1"/>
            <a:r>
              <a:rPr lang="en-CA" altLang="zh-CN" dirty="0" smtClean="0"/>
              <a:t>Whether Contiguous inner for class B and call C should have similar values (</a:t>
            </a:r>
            <a:r>
              <a:rPr lang="en-US" altLang="zh-CN" dirty="0" smtClean="0"/>
              <a:t>e.g. </a:t>
            </a:r>
            <a:r>
              <a:rPr lang="en-CA" altLang="zh-CN" dirty="0" smtClean="0"/>
              <a:t>within ~1dB) </a:t>
            </a:r>
            <a:r>
              <a:rPr lang="en-US" altLang="zh-CN" dirty="0" smtClean="0"/>
              <a:t>FFS</a:t>
            </a:r>
            <a:endParaRPr lang="en-CA" altLang="zh-CN" dirty="0" smtClean="0"/>
          </a:p>
          <a:p>
            <a:r>
              <a:rPr lang="en-CA" altLang="zh-CN" dirty="0"/>
              <a:t>For </a:t>
            </a:r>
            <a:r>
              <a:rPr lang="en-CA" altLang="zh-CN" dirty="0" smtClean="0"/>
              <a:t>non-contiguous </a:t>
            </a:r>
            <a:r>
              <a:rPr lang="en-CA" altLang="zh-CN" dirty="0"/>
              <a:t>allocation</a:t>
            </a:r>
          </a:p>
          <a:p>
            <a:pPr lvl="1"/>
            <a:r>
              <a:rPr lang="en-US" altLang="zh-CN" dirty="0" smtClean="0"/>
              <a:t>Group into </a:t>
            </a:r>
            <a:r>
              <a:rPr lang="en-CA" altLang="zh-CN" dirty="0" smtClean="0"/>
              <a:t>Inner, outer 1 and outer2 allocations</a:t>
            </a:r>
          </a:p>
          <a:p>
            <a:pPr lvl="1"/>
            <a:r>
              <a:rPr lang="en-CA" altLang="zh-CN" strike="sngStrike" dirty="0" smtClean="0"/>
              <a:t>Contiguous </a:t>
            </a:r>
            <a:r>
              <a:rPr lang="en-CA" altLang="zh-CN" strike="sngStrike" dirty="0"/>
              <a:t>inner for class B and call C should have similar values </a:t>
            </a:r>
            <a:r>
              <a:rPr lang="en-CA" altLang="zh-CN" strike="sngStrike" dirty="0" smtClean="0"/>
              <a:t>(within ~1dB)</a:t>
            </a:r>
            <a:endParaRPr lang="en-CA" altLang="zh-CN" strike="sngStrike" dirty="0"/>
          </a:p>
        </p:txBody>
      </p:sp>
    </p:spTree>
    <p:extLst>
      <p:ext uri="{BB962C8B-B14F-4D97-AF65-F5344CB8AC3E}">
        <p14:creationId xmlns:p14="http://schemas.microsoft.com/office/powerpoint/2010/main" val="13291602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339BC67-9652-432F-ACE2-257E092E7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</a:t>
            </a:r>
            <a:r>
              <a:rPr lang="en-US" altLang="zh-CN" dirty="0" smtClean="0"/>
              <a:t>on cases to be evaluated - others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F996DE4-3415-4D3F-825A-E91432C194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altLang="zh-CN" dirty="0" smtClean="0"/>
              <a:t>Both DFT-s-OFDM and CP-OFDM</a:t>
            </a:r>
          </a:p>
          <a:p>
            <a:r>
              <a:rPr lang="en-CA" altLang="zh-CN" dirty="0" smtClean="0"/>
              <a:t>All modulation orders</a:t>
            </a:r>
          </a:p>
          <a:p>
            <a:r>
              <a:rPr lang="en-CA" altLang="zh-CN" dirty="0"/>
              <a:t>20+20MHz and 50+50MHz (both 15kHz SCS</a:t>
            </a:r>
            <a:r>
              <a:rPr lang="en-CA" altLang="zh-CN" dirty="0" smtClean="0"/>
              <a:t>) for class B</a:t>
            </a:r>
          </a:p>
          <a:p>
            <a:r>
              <a:rPr lang="en-CA" altLang="zh-CN" dirty="0" smtClean="0"/>
              <a:t>60+100MHz </a:t>
            </a:r>
            <a:r>
              <a:rPr lang="en-CA" altLang="zh-CN" dirty="0"/>
              <a:t>and </a:t>
            </a:r>
            <a:r>
              <a:rPr lang="en-CA" altLang="zh-CN" dirty="0" smtClean="0"/>
              <a:t>100+100MHz </a:t>
            </a:r>
            <a:r>
              <a:rPr lang="en-CA" altLang="zh-CN" dirty="0"/>
              <a:t>(both </a:t>
            </a:r>
            <a:r>
              <a:rPr lang="en-CA" altLang="zh-CN" dirty="0" smtClean="0"/>
              <a:t>30kHz </a:t>
            </a:r>
            <a:r>
              <a:rPr lang="en-CA" altLang="zh-CN" dirty="0"/>
              <a:t>SCS</a:t>
            </a:r>
            <a:r>
              <a:rPr lang="en-CA" altLang="zh-CN" dirty="0" smtClean="0"/>
              <a:t>) for class C</a:t>
            </a:r>
          </a:p>
          <a:p>
            <a:r>
              <a:rPr lang="en-CA" altLang="zh-CN" dirty="0" smtClean="0"/>
              <a:t>MPR is reported for contiguous inner and outer allocations for class B and class C</a:t>
            </a:r>
          </a:p>
          <a:p>
            <a:r>
              <a:rPr lang="en-CA" altLang="zh-CN" dirty="0"/>
              <a:t>MPR is reported for contiguous inner and </a:t>
            </a:r>
            <a:r>
              <a:rPr lang="en-CA" altLang="zh-CN" dirty="0" smtClean="0"/>
              <a:t>outer1/2 </a:t>
            </a:r>
            <a:r>
              <a:rPr lang="en-CA" altLang="zh-CN" dirty="0"/>
              <a:t>allocations for class B and class </a:t>
            </a:r>
            <a:r>
              <a:rPr lang="en-CA" altLang="zh-CN" dirty="0" smtClean="0"/>
              <a:t>C</a:t>
            </a:r>
          </a:p>
          <a:p>
            <a:r>
              <a:rPr lang="en-CA" altLang="zh-CN" dirty="0" smtClean="0"/>
              <a:t>In cases where MPR are equivalent MPR table may be merged</a:t>
            </a:r>
            <a:endParaRPr lang="en-CA" altLang="zh-CN" dirty="0"/>
          </a:p>
        </p:txBody>
      </p:sp>
    </p:spTree>
    <p:extLst>
      <p:ext uri="{BB962C8B-B14F-4D97-AF65-F5344CB8AC3E}">
        <p14:creationId xmlns:p14="http://schemas.microsoft.com/office/powerpoint/2010/main" val="467074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996</Words>
  <Application>Microsoft Office PowerPoint</Application>
  <PresentationFormat>Custom</PresentationFormat>
  <Paragraphs>197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主题​​</vt:lpstr>
      <vt:lpstr>WF on intra-band UL contiguous CA MPR</vt:lpstr>
      <vt:lpstr>Background based on [1] and scope</vt:lpstr>
      <vt:lpstr>Background on waveforms</vt:lpstr>
      <vt:lpstr>Background on contiguous inner/outer from [2]</vt:lpstr>
      <vt:lpstr>Background on non-contiguous inner from [2]</vt:lpstr>
      <vt:lpstr>Background on non-contiguous outer1/2 from [2]</vt:lpstr>
      <vt:lpstr>WF on MPR evaluation assumption</vt:lpstr>
      <vt:lpstr>WF on cases to be evaluated - allocations</vt:lpstr>
      <vt:lpstr>WF on cases to be evaluated - others</vt:lpstr>
      <vt:lpstr>WF on MPR table template and MPR value – contiguous allocations</vt:lpstr>
      <vt:lpstr>WF on MPR table template and MPR value– non-contiguous allocations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Dominique.Brunel@skyworksinc.com</dc:creator>
  <cp:lastModifiedBy>Skyworks</cp:lastModifiedBy>
  <cp:revision>46</cp:revision>
  <dcterms:created xsi:type="dcterms:W3CDTF">2020-02-28T06:12:50Z</dcterms:created>
  <dcterms:modified xsi:type="dcterms:W3CDTF">2020-04-29T15:25:02Z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(2)XHqdChkcnG4EXQWkvsRLeKtuRE77eHcMVvIianCGXnU60Ie7N2I8DiLyfOi9cG89Ach3RlAm
fEv+MPmq4FB1DyvvVDcDarTpMqzpVhnYANPqY/22alcZUyh4L0cK+oLlQvW1GUxKaKi02fuL
UGkN/mcKNswiCTp6pZb9UwUE73GWfLG98z5AjN9/791h4ONszq6Y8SXxF6WJ8Euhw5SMuulr
xJ++alJ49cWoxfT00B</vt:lpwstr>
  </property>
  <property fmtid="{D5CDD505-2E9C-101B-9397-08002B2CF9AE}" pid="3" name="_2015_ms_pID_7253431">
    <vt:lpwstr>1xodhWbVshhBKbLpccKBGgSHOcEYl9BlcCZel3lkYDlP0rCrizDdUE
aP7pJyTwcRuwlFbjTuYtMjjuQJDZPjR30HUn+XzwP+e63/ZgsEb1Jzaf6rx5H3yYsUvgPjvn
NqsP8k8hRuxMhDGOZuKT97HkItwCGQdc8rBL4ccNO+Pn3hnFqIjLJ/Ra05edpviP0ylVTvLp
m4XckapF2ALpVXTb</vt:lpwstr>
  </property>
</Properties>
</file>