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9" r:id="rId2"/>
    <p:sldId id="311" r:id="rId3"/>
    <p:sldId id="313" r:id="rId4"/>
    <p:sldId id="318" r:id="rId5"/>
    <p:sldId id="312" r:id="rId6"/>
    <p:sldId id="316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70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902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251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5868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58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CGI reading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Apr.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Apr.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R4-2005344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 in the meeting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1800" dirty="0" smtClean="0"/>
              <a:t>UE </a:t>
            </a:r>
            <a:r>
              <a:rPr lang="en-US" altLang="zh-CN" sz="1800" dirty="0"/>
              <a:t>is not required to meet L3 RRM measurement requirements during CGI reading</a:t>
            </a:r>
            <a:endParaRPr lang="zh-CN" altLang="zh-CN" sz="1800" dirty="0"/>
          </a:p>
          <a:p>
            <a:r>
              <a:rPr lang="en-US" altLang="zh-CN" sz="1800" dirty="0"/>
              <a:t>UE is not required to meet L1 RRM measurement requirements during CGI reading</a:t>
            </a:r>
            <a:endParaRPr lang="zh-CN" altLang="zh-CN" sz="1800" dirty="0"/>
          </a:p>
          <a:p>
            <a:r>
              <a:rPr lang="en-US" altLang="zh-CN" sz="1800" dirty="0" smtClean="0"/>
              <a:t>1 </a:t>
            </a:r>
            <a:r>
              <a:rPr lang="en-US" altLang="zh-CN" sz="1800" dirty="0"/>
              <a:t>sample for AGC/AFC is assumed for MIB </a:t>
            </a:r>
            <a:r>
              <a:rPr lang="en-US" altLang="zh-CN" sz="1800" dirty="0" smtClean="0"/>
              <a:t>decoding</a:t>
            </a:r>
          </a:p>
          <a:p>
            <a:pPr>
              <a:defRPr/>
            </a:pPr>
            <a:r>
              <a:rPr lang="en-US" altLang="zh-CN" sz="1800" dirty="0"/>
              <a:t>The interruption core requirements for CGI reading of NR cell is specified by interruption numbers and interruption length</a:t>
            </a:r>
            <a:endParaRPr lang="en-US" altLang="zh-CN" sz="1800" dirty="0">
              <a:sym typeface="+mn-ea"/>
            </a:endParaRPr>
          </a:p>
          <a:p>
            <a:pPr lvl="1">
              <a:defRPr/>
            </a:pPr>
            <a:r>
              <a:rPr lang="en-US" altLang="zh-CN" sz="1400" dirty="0"/>
              <a:t>Up to X interruptions of duration up to K1 for MIB decoding and additionally up to Y interruptions of up to K2 for SIB decoding</a:t>
            </a:r>
            <a:endParaRPr lang="zh-CN" altLang="zh-CN" sz="1400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How frequently each interruption happens during SIB1 decoding</a:t>
            </a:r>
            <a:endParaRPr lang="zh-CN" altLang="zh-CN" sz="1800" dirty="0"/>
          </a:p>
          <a:p>
            <a:pPr lvl="1">
              <a:defRPr/>
            </a:pPr>
            <a:r>
              <a:rPr lang="en-US" altLang="zh-CN" sz="1400" dirty="0"/>
              <a:t>20ms for multiplexing pattern 1</a:t>
            </a:r>
            <a:endParaRPr lang="zh-CN" altLang="zh-CN" sz="1400" dirty="0"/>
          </a:p>
          <a:p>
            <a:pPr lvl="1">
              <a:defRPr/>
            </a:pPr>
            <a:r>
              <a:rPr lang="en-US" altLang="zh-CN" sz="1400" dirty="0"/>
              <a:t>SMTC period for multiplexing pattern 2/3</a:t>
            </a:r>
            <a:endParaRPr lang="zh-CN" altLang="zh-CN" sz="1400" dirty="0"/>
          </a:p>
          <a:p>
            <a:pPr lvl="0">
              <a:defRPr/>
            </a:pPr>
            <a:r>
              <a:rPr lang="en-US" altLang="zh-CN" sz="1800" dirty="0"/>
              <a:t>MIB decoding and interruption</a:t>
            </a:r>
            <a:endParaRPr lang="zh-CN" altLang="zh-CN" sz="1800" dirty="0"/>
          </a:p>
          <a:p>
            <a:pPr lvl="1">
              <a:defRPr/>
            </a:pPr>
            <a:r>
              <a:rPr lang="en-US" altLang="zh-CN" sz="1400" dirty="0"/>
              <a:t>SSB selection procedure is up to UE implementation</a:t>
            </a:r>
          </a:p>
          <a:p>
            <a:pPr lvl="2">
              <a:defRPr/>
            </a:pPr>
            <a:r>
              <a:rPr lang="en-US" altLang="zh-CN" sz="1100" dirty="0"/>
              <a:t>UE may search the best one of all the SSBs within SMTC window</a:t>
            </a:r>
          </a:p>
          <a:p>
            <a:pPr lvl="2">
              <a:defRPr/>
            </a:pPr>
            <a:r>
              <a:rPr lang="en-US" altLang="zh-CN" sz="1100" dirty="0"/>
              <a:t>UE may use SSB with the same index as the one with best RSRP in L3-RSRP report </a:t>
            </a:r>
          </a:p>
          <a:p>
            <a:pPr lvl="1">
              <a:defRPr/>
            </a:pPr>
            <a:r>
              <a:rPr lang="en-US" altLang="zh-CN" sz="1400" dirty="0"/>
              <a:t>RX beam for FR2</a:t>
            </a:r>
          </a:p>
          <a:p>
            <a:pPr lvl="2">
              <a:defRPr/>
            </a:pPr>
            <a:r>
              <a:rPr lang="en-US" altLang="zh-CN" sz="1100" dirty="0"/>
              <a:t>Option 1: The RX beam for the reported best RSRP is used </a:t>
            </a:r>
          </a:p>
          <a:p>
            <a:pPr lvl="2">
              <a:defRPr/>
            </a:pPr>
            <a:r>
              <a:rPr lang="en-US" altLang="zh-CN" sz="1100" dirty="0"/>
              <a:t>Option 2: UE searches the best Rx beam</a:t>
            </a:r>
          </a:p>
          <a:p>
            <a:pPr lvl="1">
              <a:defRPr/>
            </a:pPr>
            <a:r>
              <a:rPr lang="en-US" altLang="zh-CN" sz="1400" dirty="0"/>
              <a:t>Interruption is 6ms gap length</a:t>
            </a:r>
          </a:p>
          <a:p>
            <a:endParaRPr lang="zh-CN" altLang="zh-CN" sz="1800" dirty="0"/>
          </a:p>
          <a:p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1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smtClean="0"/>
              <a:t>MIB decoding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lang="en-US" altLang="zh-CN" sz="2000" dirty="0" smtClean="0"/>
              <a:t>MIB </a:t>
            </a:r>
            <a:r>
              <a:rPr lang="en-US" altLang="zh-CN" sz="2000" dirty="0"/>
              <a:t>decoding delay for FR2</a:t>
            </a:r>
          </a:p>
          <a:p>
            <a:pPr lvl="1">
              <a:defRPr/>
            </a:pPr>
            <a:r>
              <a:rPr lang="en-US" altLang="zh-CN" sz="1600" dirty="0"/>
              <a:t>Option 1 : [5] * T</a:t>
            </a:r>
            <a:r>
              <a:rPr lang="en-US" altLang="zh-CN" sz="1100" dirty="0"/>
              <a:t>SMTC</a:t>
            </a:r>
            <a:r>
              <a:rPr lang="en-US" altLang="zh-CN" sz="1600" dirty="0" smtClean="0"/>
              <a:t>, </a:t>
            </a:r>
            <a:r>
              <a:rPr lang="en-US" altLang="zh-CN" sz="1600" dirty="0"/>
              <a:t>where T</a:t>
            </a:r>
            <a:r>
              <a:rPr lang="en-US" altLang="zh-CN" sz="1100" dirty="0"/>
              <a:t>SMTC</a:t>
            </a:r>
            <a:r>
              <a:rPr lang="en-US" altLang="zh-CN" sz="1600" dirty="0"/>
              <a:t> is SMTC periodicity of target cell.</a:t>
            </a:r>
          </a:p>
          <a:p>
            <a:pPr lvl="1">
              <a:defRPr/>
            </a:pPr>
            <a:r>
              <a:rPr lang="en-US" altLang="zh-CN" sz="1600" dirty="0"/>
              <a:t>Option 2 : [5] * N * T</a:t>
            </a:r>
            <a:r>
              <a:rPr lang="en-US" altLang="zh-CN" sz="1100" dirty="0"/>
              <a:t>SMTC</a:t>
            </a:r>
            <a:r>
              <a:rPr lang="en-US" altLang="zh-CN" sz="1600" dirty="0"/>
              <a:t>, where N = 8 and T</a:t>
            </a:r>
            <a:r>
              <a:rPr lang="en-US" altLang="zh-CN" sz="1100" dirty="0"/>
              <a:t>SMTC</a:t>
            </a:r>
            <a:r>
              <a:rPr lang="en-US" altLang="zh-CN" sz="1600" dirty="0"/>
              <a:t> is SMTC periodicity of target cell.</a:t>
            </a:r>
          </a:p>
          <a:p>
            <a:pPr lvl="1">
              <a:defRPr/>
            </a:pPr>
            <a:r>
              <a:rPr lang="en-US" altLang="zh-CN" sz="1600" dirty="0" smtClean="0"/>
              <a:t>Note: Depending on outcome of </a:t>
            </a:r>
            <a:r>
              <a:rPr lang="en-US" altLang="zh-CN" sz="1600" dirty="0" smtClean="0"/>
              <a:t>if RX beam sweeping is needed for </a:t>
            </a:r>
            <a:r>
              <a:rPr lang="en-US" altLang="zh-CN" sz="1600" dirty="0" smtClean="0"/>
              <a:t>MIB decoding.</a:t>
            </a:r>
          </a:p>
          <a:p>
            <a:pPr lvl="0"/>
            <a:endParaRPr lang="zh-CN" altLang="zh-CN" sz="16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6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smtClean="0"/>
              <a:t>SIB1 decoding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1800" dirty="0">
                <a:sym typeface="+mn-ea"/>
              </a:rPr>
              <a:t>How is the SIB1 decoding delay to be derived</a:t>
            </a:r>
          </a:p>
          <a:p>
            <a:pPr lvl="1">
              <a:defRPr/>
            </a:pPr>
            <a:r>
              <a:rPr lang="en-US" altLang="zh-CN" sz="1600" dirty="0" smtClean="0"/>
              <a:t>Option </a:t>
            </a:r>
            <a:r>
              <a:rPr lang="en-US" altLang="zh-CN" sz="1600" dirty="0"/>
              <a:t>1a </a:t>
            </a:r>
            <a:r>
              <a:rPr lang="en-US" altLang="zh-CN" sz="1600" dirty="0" smtClean="0"/>
              <a:t>:</a:t>
            </a:r>
            <a:endParaRPr lang="zh-CN" altLang="zh-CN" sz="1600" dirty="0" smtClean="0"/>
          </a:p>
          <a:p>
            <a:pPr lvl="2">
              <a:defRPr/>
            </a:pPr>
            <a:r>
              <a:rPr lang="en-GB" altLang="zh-CN" sz="1200" dirty="0" smtClean="0"/>
              <a:t>Soft combining of 4 samples at -6dB SNR without side condition on scheduling periodicity and assuming soft combining across scheduling period boundaries</a:t>
            </a:r>
            <a:endParaRPr lang="zh-CN" altLang="zh-CN" sz="1200" dirty="0" smtClean="0"/>
          </a:p>
          <a:p>
            <a:pPr lvl="2">
              <a:defRPr/>
            </a:pPr>
            <a:r>
              <a:rPr lang="en-GB" altLang="zh-CN" sz="1200" dirty="0" smtClean="0"/>
              <a:t>[</a:t>
            </a:r>
            <a:r>
              <a:rPr lang="en-GB" altLang="zh-CN" sz="1200" dirty="0"/>
              <a:t>4]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1b</a:t>
            </a:r>
            <a:endParaRPr lang="zh-CN" altLang="zh-CN" sz="1600" dirty="0"/>
          </a:p>
          <a:p>
            <a:pPr lvl="2">
              <a:defRPr/>
            </a:pPr>
            <a:r>
              <a:rPr lang="en-GB" altLang="zh-CN" sz="1200" dirty="0"/>
              <a:t>Assumption is soft combining of 4 samples at -6dB SNR without side condition on scheduling periodicity and assuming soft combining across scheduling period boundaries</a:t>
            </a:r>
            <a:endParaRPr lang="zh-CN" altLang="zh-CN" sz="1200" dirty="0"/>
          </a:p>
          <a:p>
            <a:pPr lvl="2">
              <a:defRPr/>
            </a:pPr>
            <a:r>
              <a:rPr lang="en-GB" altLang="zh-CN" sz="1200" dirty="0"/>
              <a:t>[6]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2a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One shot at -3dB SNR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[4]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2b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One shot at -3dB SNR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[7]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3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Soft combining of 2 samples at -6dB SNR with side condition that no requirements for 160ms SIB1 scheduling periodicity 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 [7] number of </a:t>
            </a:r>
            <a:r>
              <a:rPr lang="en-US" altLang="zh-CN" sz="1200" dirty="0" smtClean="0"/>
              <a:t>samples</a:t>
            </a:r>
          </a:p>
          <a:p>
            <a:pPr lvl="1">
              <a:defRPr/>
            </a:pPr>
            <a:r>
              <a:rPr lang="en-US" altLang="zh-CN" sz="1600" dirty="0"/>
              <a:t>Option </a:t>
            </a:r>
            <a:r>
              <a:rPr lang="en-US" altLang="zh-CN" sz="1600" dirty="0" smtClean="0"/>
              <a:t>4</a:t>
            </a:r>
            <a:endParaRPr lang="en-US" altLang="zh-CN" sz="1200" dirty="0">
              <a:sym typeface="+mn-ea"/>
            </a:endParaRPr>
          </a:p>
          <a:p>
            <a:pPr lvl="2">
              <a:defRPr/>
            </a:pPr>
            <a:r>
              <a:rPr lang="en-US" altLang="zh-CN" sz="1200" dirty="0"/>
              <a:t>Further evaluate the SIB1 reading performance for the case of AWGN and interference limited conditions (e.g. colliding SIB1 transmissions in the serving and neighbor cells)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Further identify typical scenarios for CGI reading in terms of SIB1 collision between serving and neighbor cells</a:t>
            </a:r>
            <a:endParaRPr lang="zh-CN" altLang="zh-CN" sz="1200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endParaRPr lang="zh-CN" altLang="zh-CN" sz="14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9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interruption requirements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>
                <a:sym typeface="+mn-ea"/>
              </a:rPr>
              <a:t>Interruptions </a:t>
            </a:r>
            <a:r>
              <a:rPr lang="en-US" altLang="zh-CN" sz="2000" dirty="0">
                <a:sym typeface="+mn-ea"/>
              </a:rPr>
              <a:t>for each autonomous gap during SIB1 decoding</a:t>
            </a:r>
          </a:p>
          <a:p>
            <a:pPr lvl="1"/>
            <a:r>
              <a:rPr lang="en-US" altLang="zh-CN" sz="1600" dirty="0" smtClean="0"/>
              <a:t>2 </a:t>
            </a:r>
            <a:r>
              <a:rPr lang="en-US" altLang="zh-CN" sz="1600" dirty="0"/>
              <a:t>slots (target cell SCS) + margin for multiplexing pattern 1</a:t>
            </a:r>
            <a:endParaRPr lang="zh-CN" altLang="zh-CN" sz="1600" dirty="0"/>
          </a:p>
          <a:p>
            <a:pPr lvl="1"/>
            <a:r>
              <a:rPr lang="en-US" altLang="zh-CN" sz="1600" dirty="0"/>
              <a:t>7 symbols (target cell SCS) + margin for multiplexing pattern 2/3</a:t>
            </a:r>
            <a:endParaRPr lang="zh-CN" altLang="zh-CN" sz="1600" dirty="0"/>
          </a:p>
          <a:p>
            <a:pPr lvl="1"/>
            <a:r>
              <a:rPr lang="en-US" altLang="zh-CN" sz="1600" dirty="0"/>
              <a:t>Margin</a:t>
            </a:r>
            <a:endParaRPr lang="zh-CN" altLang="zh-CN" sz="1600" dirty="0"/>
          </a:p>
          <a:p>
            <a:pPr lvl="2"/>
            <a:r>
              <a:rPr lang="en-US" altLang="zh-CN" sz="1200" dirty="0"/>
              <a:t>Option 1: 2*RF tuning time + 1 slot (victim cell SCS)</a:t>
            </a:r>
            <a:endParaRPr lang="zh-CN" altLang="zh-CN" sz="1200" dirty="0"/>
          </a:p>
          <a:p>
            <a:pPr lvl="2"/>
            <a:r>
              <a:rPr lang="en-US" altLang="zh-CN" sz="1200" dirty="0"/>
              <a:t>Option 2: 2*BWP switch delay + 1 slot (victim </a:t>
            </a:r>
            <a:r>
              <a:rPr lang="en-US" altLang="zh-CN" sz="1200" dirty="0" smtClean="0"/>
              <a:t>cell SCS)</a:t>
            </a:r>
            <a:endParaRPr lang="zh-CN" altLang="zh-CN" sz="1200" dirty="0"/>
          </a:p>
          <a:p>
            <a:pPr lvl="1"/>
            <a:endParaRPr lang="en-US" altLang="zh-CN" sz="1600" dirty="0"/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WF on known cell </a:t>
            </a:r>
            <a:r>
              <a:rPr lang="en-US" altLang="zh-CN" sz="4000" dirty="0" smtClean="0"/>
              <a:t>conditions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2000" dirty="0" smtClean="0"/>
              <a:t>FFS if known cell conditions is needed </a:t>
            </a:r>
            <a:r>
              <a:rPr lang="en-US" altLang="zh-CN" sz="2000" dirty="0" smtClean="0"/>
              <a:t>based on agreements that SSB selection is up to UE implementation.</a:t>
            </a:r>
          </a:p>
          <a:p>
            <a:pPr>
              <a:defRPr/>
            </a:pPr>
            <a:r>
              <a:rPr lang="en-US" altLang="zh-CN" sz="2000" dirty="0" smtClean="0"/>
              <a:t>FFS how to specify known cell conditions if necessary.</a:t>
            </a:r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60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547</Words>
  <Application>Microsoft Office PowerPoint</Application>
  <PresentationFormat>全屏显示(4:3)</PresentationFormat>
  <Paragraphs>69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主题​​</vt:lpstr>
      <vt:lpstr> WF on R16 NR RRM enhancements – CGI reading </vt:lpstr>
      <vt:lpstr>Agreements in the meeting</vt:lpstr>
      <vt:lpstr>WF on MIB decoding</vt:lpstr>
      <vt:lpstr>WF on SIB1 decoding</vt:lpstr>
      <vt:lpstr>WF on interruption requirements</vt:lpstr>
      <vt:lpstr>WF on known cell conditions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279</cp:revision>
  <dcterms:created xsi:type="dcterms:W3CDTF">2016-10-20T10:53:00Z</dcterms:created>
  <dcterms:modified xsi:type="dcterms:W3CDTF">2020-04-29T17:16:43Z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