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0" r:id="rId6"/>
    <p:sldId id="286" r:id="rId7"/>
    <p:sldId id="287" r:id="rId8"/>
    <p:sldId id="289" r:id="rId9"/>
    <p:sldId id="270" r:id="rId10"/>
    <p:sldId id="272" r:id="rId11"/>
    <p:sldId id="288"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265" autoAdjust="0"/>
    <p:restoredTop sz="92974" autoAdjust="0"/>
  </p:normalViewPr>
  <p:slideViewPr>
    <p:cSldViewPr>
      <p:cViewPr varScale="1">
        <p:scale>
          <a:sx n="76" d="100"/>
          <a:sy n="76" d="100"/>
        </p:scale>
        <p:origin x="1061"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2020/4/29</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2020/4/29</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2020/4/29</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2020/4/29</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2020/4/29</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2020/4/29</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2020/4/29</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2020/4/29</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2020/4/29</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2020/4/29</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2020/4/29</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2020/4/29</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ea typeface="Arial Unicode MS" panose="020B0604020202020204" pitchFamily="50" charset="-128"/>
              </a:rPr>
              <a:t>3GPP TSG-RAN WG4 Meeting #94-e-bis</a:t>
            </a:r>
            <a:br>
              <a:rPr lang="en-US" altLang="zh-CN" sz="1800" dirty="0">
                <a:ea typeface="Arial Unicode MS" panose="020B0604020202020204" pitchFamily="50" charset="-128"/>
              </a:rPr>
            </a:br>
            <a:r>
              <a:rPr lang="en-CA" sz="1800" dirty="0">
                <a:ea typeface="Arial Unicode MS" panose="020B0604020202020204" pitchFamily="50" charset="-128"/>
              </a:rPr>
              <a:t>Reno, USA, November 18 -22, 2019</a:t>
            </a:r>
            <a:br>
              <a:rPr lang="sv-SE" dirty="0"/>
            </a:b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sz="2800" dirty="0">
                <a:solidFill>
                  <a:schemeClr val="tx1"/>
                </a:solidFill>
              </a:rPr>
              <a:t>Ericsson, […]</a:t>
            </a:r>
            <a:endParaRPr lang="zh-CN" altLang="en-US" sz="2800"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395288" y="2420938"/>
            <a:ext cx="86407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GB" sz="3600" dirty="0"/>
              <a:t>WF on Rel-16 MTC RRM requirements</a:t>
            </a:r>
            <a:endParaRPr lang="sv-SE" sz="3600" dirty="0"/>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dirty="0"/>
              <a:t>R4-2005288</a:t>
            </a:r>
            <a:endParaRPr lang="zh-CN" altLang="en-US" dirty="0">
              <a:highlight>
                <a:srgbClr val="FFFF00"/>
              </a:highlight>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41E8A-E720-482E-814B-01D720F89627}"/>
              </a:ext>
            </a:extLst>
          </p:cNvPr>
          <p:cNvSpPr>
            <a:spLocks noGrp="1"/>
          </p:cNvSpPr>
          <p:nvPr>
            <p:ph type="title"/>
          </p:nvPr>
        </p:nvSpPr>
        <p:spPr/>
        <p:txBody>
          <a:bodyPr/>
          <a:lstStyle/>
          <a:p>
            <a:r>
              <a:rPr lang="en-US" altLang="zh-CN" dirty="0"/>
              <a:t>Preconfigured UL resource</a:t>
            </a:r>
            <a:endParaRPr lang="sv-SE" dirty="0"/>
          </a:p>
        </p:txBody>
      </p:sp>
      <p:sp>
        <p:nvSpPr>
          <p:cNvPr id="3" name="Content Placeholder 2">
            <a:extLst>
              <a:ext uri="{FF2B5EF4-FFF2-40B4-BE49-F238E27FC236}">
                <a16:creationId xmlns:a16="http://schemas.microsoft.com/office/drawing/2014/main" id="{F8160CCB-8ED1-43CE-8C3B-2035EE6CABA7}"/>
              </a:ext>
            </a:extLst>
          </p:cNvPr>
          <p:cNvSpPr>
            <a:spLocks noGrp="1"/>
          </p:cNvSpPr>
          <p:nvPr>
            <p:ph idx="1"/>
          </p:nvPr>
        </p:nvSpPr>
        <p:spPr/>
        <p:txBody>
          <a:bodyPr/>
          <a:lstStyle/>
          <a:p>
            <a:r>
              <a:rPr lang="en-US" sz="2000" dirty="0"/>
              <a:t>In current agreements </a:t>
            </a:r>
            <a:r>
              <a:rPr lang="en-GB" sz="2000" dirty="0" err="1"/>
              <a:t>T</a:t>
            </a:r>
            <a:r>
              <a:rPr lang="en-GB" sz="2000" baseline="-25000" dirty="0" err="1"/>
              <a:t>search</a:t>
            </a:r>
            <a:r>
              <a:rPr lang="en-GB" sz="2000" dirty="0"/>
              <a:t> is FFS when the UE is not configured with </a:t>
            </a:r>
            <a:r>
              <a:rPr lang="en-GB" sz="2000" dirty="0" err="1"/>
              <a:t>eDRX</a:t>
            </a:r>
            <a:r>
              <a:rPr lang="en-GB" sz="2000" dirty="0"/>
              <a:t> [</a:t>
            </a:r>
            <a:r>
              <a:rPr lang="en-US" sz="2000" dirty="0"/>
              <a:t>R4-1907733</a:t>
            </a:r>
            <a:r>
              <a:rPr lang="en-GB" sz="2000" dirty="0"/>
              <a:t>]. </a:t>
            </a:r>
            <a:r>
              <a:rPr lang="en-GB" sz="2000" dirty="0" err="1"/>
              <a:t>T</a:t>
            </a:r>
            <a:r>
              <a:rPr lang="en-GB" sz="2000" baseline="-25000" dirty="0" err="1"/>
              <a:t>search</a:t>
            </a:r>
            <a:r>
              <a:rPr lang="en-GB" sz="2000" dirty="0"/>
              <a:t> is t</a:t>
            </a:r>
            <a:r>
              <a:rPr lang="en-US" sz="2000" dirty="0"/>
              <a:t>he time required for performing tracking loop.</a:t>
            </a:r>
          </a:p>
          <a:p>
            <a:r>
              <a:rPr lang="en-GB" sz="2000" dirty="0"/>
              <a:t>Proposals for </a:t>
            </a:r>
            <a:r>
              <a:rPr lang="en-GB" sz="2000" dirty="0" err="1"/>
              <a:t>T</a:t>
            </a:r>
            <a:r>
              <a:rPr lang="en-GB" sz="2000" baseline="-25000" dirty="0" err="1"/>
              <a:t>search</a:t>
            </a:r>
            <a:r>
              <a:rPr lang="en-GB" sz="2000" dirty="0"/>
              <a:t> in normal DRX</a:t>
            </a:r>
            <a:endParaRPr lang="sv-SE" sz="2000" dirty="0"/>
          </a:p>
          <a:p>
            <a:pPr lvl="1" fontAlgn="auto" hangingPunct="1"/>
            <a:r>
              <a:rPr lang="en-US" sz="1800" dirty="0"/>
              <a:t>Option 1: </a:t>
            </a:r>
            <a:r>
              <a:rPr lang="en-US" sz="1800" dirty="0" err="1"/>
              <a:t>Tsearch</a:t>
            </a:r>
            <a:r>
              <a:rPr lang="en-US" sz="1800" dirty="0"/>
              <a:t> = 5 SF in normal coverage and enhanced coverage</a:t>
            </a:r>
          </a:p>
          <a:p>
            <a:pPr lvl="1" fontAlgn="auto" hangingPunct="1"/>
            <a:r>
              <a:rPr lang="en-US" sz="1800" dirty="0"/>
              <a:t>Other options are not precluded.</a:t>
            </a:r>
            <a:endParaRPr lang="sv-SE" sz="1800" dirty="0"/>
          </a:p>
          <a:p>
            <a:endParaRPr lang="zh-CN" altLang="en-US" sz="2000" dirty="0">
              <a:highlight>
                <a:srgbClr val="FFFF00"/>
              </a:highlight>
              <a:latin typeface="Calibri" panose="020F0502020204030204" pitchFamily="34" charset="0"/>
            </a:endParaRPr>
          </a:p>
        </p:txBody>
      </p:sp>
    </p:spTree>
    <p:extLst>
      <p:ext uri="{BB962C8B-B14F-4D97-AF65-F5344CB8AC3E}">
        <p14:creationId xmlns:p14="http://schemas.microsoft.com/office/powerpoint/2010/main" val="2933973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4536E-6652-416B-9099-AC8389F9C13D}"/>
              </a:ext>
            </a:extLst>
          </p:cNvPr>
          <p:cNvSpPr>
            <a:spLocks noGrp="1"/>
          </p:cNvSpPr>
          <p:nvPr>
            <p:ph type="title"/>
          </p:nvPr>
        </p:nvSpPr>
        <p:spPr/>
        <p:txBody>
          <a:bodyPr/>
          <a:lstStyle/>
          <a:p>
            <a:r>
              <a:rPr lang="en-US" altLang="zh-CN" dirty="0"/>
              <a:t>Mobility enhancement: RSS based RSRP measurement for UEs</a:t>
            </a:r>
            <a:endParaRPr lang="sv-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A89D80B-6D2B-432F-A20A-6C4494999D35}"/>
                  </a:ext>
                </a:extLst>
              </p:cNvPr>
              <p:cNvSpPr>
                <a:spLocks noGrp="1"/>
              </p:cNvSpPr>
              <p:nvPr>
                <p:ph idx="1"/>
              </p:nvPr>
            </p:nvSpPr>
            <p:spPr/>
            <p:txBody>
              <a:bodyPr/>
              <a:lstStyle/>
              <a:p>
                <a:pPr lvl="0" fontAlgn="auto" hangingPunct="1"/>
                <a:r>
                  <a:rPr lang="en-GB" sz="1600" dirty="0">
                    <a:solidFill>
                      <a:schemeClr val="tx1"/>
                    </a:solidFill>
                  </a:rPr>
                  <a:t>Conditions for RSS based RSRP measurement in </a:t>
                </a:r>
                <a:r>
                  <a:rPr lang="en-GB" sz="1600" b="1" u="sng" dirty="0">
                    <a:solidFill>
                      <a:schemeClr val="tx1"/>
                    </a:solidFill>
                  </a:rPr>
                  <a:t>IDLE mode serving cell measurements</a:t>
                </a:r>
                <a:r>
                  <a:rPr lang="en-GB" sz="1600" dirty="0">
                    <a:solidFill>
                      <a:schemeClr val="tx1"/>
                    </a:solidFill>
                  </a:rPr>
                  <a:t>:</a:t>
                </a:r>
                <a:endParaRPr lang="sv-SE" sz="1600" dirty="0">
                  <a:solidFill>
                    <a:schemeClr val="tx1"/>
                  </a:solidFill>
                </a:endParaRPr>
              </a:p>
              <a:p>
                <a:pPr lvl="1" fontAlgn="auto" hangingPunct="1"/>
                <a:r>
                  <a:rPr lang="en-GB" sz="1400" dirty="0">
                    <a:solidFill>
                      <a:schemeClr val="tx1"/>
                    </a:solidFill>
                  </a:rPr>
                  <a:t>if the RSS of serving cell  share the same NB as that of paging occasion MPDCCH for </a:t>
                </a:r>
                <a14:m>
                  <m:oMath xmlns:m="http://schemas.openxmlformats.org/officeDocument/2006/math">
                    <m:r>
                      <a:rPr lang="en-GB" sz="1400" i="1">
                        <a:solidFill>
                          <a:schemeClr val="tx1"/>
                        </a:solidFill>
                        <a:latin typeface="Cambria Math" panose="02040503050406030204" pitchFamily="18" charset="0"/>
                      </a:rPr>
                      <m:t>𝑁</m:t>
                    </m:r>
                  </m:oMath>
                </a14:m>
                <a:r>
                  <a:rPr lang="en-GB" sz="1400" dirty="0">
                    <a:solidFill>
                      <a:schemeClr val="tx1"/>
                    </a:solidFill>
                  </a:rPr>
                  <a:t> successive DRX cycles, and</a:t>
                </a:r>
              </a:p>
              <a:p>
                <a:pPr lvl="1" fontAlgn="auto" hangingPunct="1"/>
                <a:r>
                  <a:rPr lang="en-GB" sz="1400" dirty="0">
                    <a:solidFill>
                      <a:schemeClr val="tx1"/>
                    </a:solidFill>
                  </a:rPr>
                  <a:t>at least two RSS subframes exists immediately before the first subframe of paging occasion MPDCCH, for </a:t>
                </a:r>
                <a14:m>
                  <m:oMath xmlns:m="http://schemas.openxmlformats.org/officeDocument/2006/math">
                    <m:r>
                      <a:rPr lang="en-GB" sz="1400">
                        <a:solidFill>
                          <a:schemeClr val="tx1"/>
                        </a:solidFill>
                        <a:latin typeface="Cambria Math" panose="02040503050406030204" pitchFamily="18" charset="0"/>
                      </a:rPr>
                      <m:t>𝑁</m:t>
                    </m:r>
                  </m:oMath>
                </a14:m>
                <a:r>
                  <a:rPr lang="en-GB" sz="1400" dirty="0">
                    <a:solidFill>
                      <a:schemeClr val="tx1"/>
                    </a:solidFill>
                  </a:rPr>
                  <a:t> successive DRX cycles</a:t>
                </a:r>
              </a:p>
              <a:p>
                <a:pPr lvl="2" fontAlgn="auto" hangingPunct="1"/>
                <a:r>
                  <a:rPr lang="en-GB" sz="1000" dirty="0">
                    <a:solidFill>
                      <a:schemeClr val="tx1"/>
                    </a:solidFill>
                  </a:rPr>
                  <a:t>FFS on at least two subframes exists immediately after the last subframe of paging occasion  </a:t>
                </a:r>
              </a:p>
              <a:p>
                <a:pPr lvl="2" fontAlgn="auto" hangingPunct="1"/>
                <a:r>
                  <a:rPr lang="en-GB" sz="1000" dirty="0">
                    <a:solidFill>
                      <a:schemeClr val="tx1"/>
                    </a:solidFill>
                  </a:rPr>
                  <a:t>(FFS: min/max distance of start/end of RSS occasion w.r.t end/start of MPDCCH), and</a:t>
                </a:r>
                <a:endParaRPr lang="sv-SE" sz="1000" dirty="0">
                  <a:solidFill>
                    <a:schemeClr val="tx1"/>
                  </a:solidFill>
                </a:endParaRPr>
              </a:p>
              <a:p>
                <a:pPr lvl="1" fontAlgn="auto" hangingPunct="1"/>
                <a:r>
                  <a:rPr lang="en-GB" sz="1400" dirty="0">
                    <a:solidFill>
                      <a:schemeClr val="tx1"/>
                    </a:solidFill>
                  </a:rPr>
                  <a:t>RSS power offset with respect to CRS is equal to or greater than 0 dB, and </a:t>
                </a:r>
                <a:endParaRPr lang="sv-SE" sz="1400" dirty="0">
                  <a:solidFill>
                    <a:schemeClr val="tx1"/>
                  </a:solidFill>
                </a:endParaRPr>
              </a:p>
              <a:p>
                <a:pPr lvl="1" fontAlgn="auto" hangingPunct="1"/>
                <a:r>
                  <a:rPr lang="en-GB" sz="1400" dirty="0">
                    <a:solidFill>
                      <a:schemeClr val="tx1"/>
                    </a:solidFill>
                  </a:rPr>
                  <a:t>RSS-based measurement period is not longer than CRS-based measurement period, definition of measurement period in IDLE mode will be discussed further in 2nd round.</a:t>
                </a:r>
              </a:p>
              <a:p>
                <a:pPr lvl="1" fontAlgn="auto" hangingPunct="1"/>
                <a:endParaRPr lang="en-GB" sz="1400" dirty="0">
                  <a:solidFill>
                    <a:schemeClr val="tx1"/>
                  </a:solidFill>
                </a:endParaRPr>
              </a:p>
              <a:p>
                <a:pPr lvl="1" fontAlgn="auto" hangingPunct="1"/>
                <a:endParaRPr lang="sv-SE" sz="1400" dirty="0">
                  <a:solidFill>
                    <a:schemeClr val="tx1"/>
                  </a:solidFill>
                </a:endParaRPr>
              </a:p>
              <a:p>
                <a:pPr lvl="0" fontAlgn="auto" hangingPunct="1"/>
                <a:r>
                  <a:rPr lang="en-GB" sz="1600" dirty="0">
                    <a:solidFill>
                      <a:schemeClr val="tx1"/>
                    </a:solidFill>
                  </a:rPr>
                  <a:t>Conditions for RSS based RSRP measurement in </a:t>
                </a:r>
                <a:r>
                  <a:rPr lang="en-GB" sz="1600" b="1" u="sng" dirty="0">
                    <a:solidFill>
                      <a:schemeClr val="tx1"/>
                    </a:solidFill>
                  </a:rPr>
                  <a:t>IDLE mode </a:t>
                </a:r>
                <a:r>
                  <a:rPr lang="en-GB" sz="1600" b="1" u="sng" dirty="0" err="1">
                    <a:solidFill>
                      <a:schemeClr val="tx1"/>
                    </a:solidFill>
                  </a:rPr>
                  <a:t>neighbor</a:t>
                </a:r>
                <a:r>
                  <a:rPr lang="en-GB" sz="1600" b="1" u="sng" dirty="0">
                    <a:solidFill>
                      <a:schemeClr val="tx1"/>
                    </a:solidFill>
                  </a:rPr>
                  <a:t> cell measurements</a:t>
                </a:r>
                <a:r>
                  <a:rPr lang="en-GB" sz="1600" dirty="0">
                    <a:solidFill>
                      <a:schemeClr val="tx1"/>
                    </a:solidFill>
                  </a:rPr>
                  <a:t>:</a:t>
                </a:r>
                <a:endParaRPr lang="sv-SE" sz="1600" dirty="0">
                  <a:solidFill>
                    <a:schemeClr val="tx1"/>
                  </a:solidFill>
                </a:endParaRPr>
              </a:p>
              <a:p>
                <a:pPr lvl="1"/>
                <a:r>
                  <a:rPr lang="en-GB" sz="1400" dirty="0">
                    <a:solidFill>
                      <a:schemeClr val="tx1"/>
                    </a:solidFill>
                  </a:rPr>
                  <a:t>RSS power offset with respect to CRS is equal to or greater than 0 dB, and </a:t>
                </a:r>
              </a:p>
              <a:p>
                <a:pPr lvl="1" fontAlgn="auto" hangingPunct="1"/>
                <a:r>
                  <a:rPr lang="en-GB" sz="1400" dirty="0">
                    <a:solidFill>
                      <a:schemeClr val="tx1"/>
                    </a:solidFill>
                  </a:rPr>
                  <a:t>at least two RSS subframes exists immediately before the first subframe of paging occasion MPDCCH, for </a:t>
                </a:r>
                <a14:m>
                  <m:oMath xmlns:m="http://schemas.openxmlformats.org/officeDocument/2006/math">
                    <m:r>
                      <a:rPr lang="en-GB" sz="1400">
                        <a:solidFill>
                          <a:schemeClr val="tx1"/>
                        </a:solidFill>
                        <a:latin typeface="Cambria Math" panose="02040503050406030204" pitchFamily="18" charset="0"/>
                      </a:rPr>
                      <m:t>𝑁</m:t>
                    </m:r>
                  </m:oMath>
                </a14:m>
                <a:r>
                  <a:rPr lang="en-GB" sz="1400" dirty="0">
                    <a:solidFill>
                      <a:schemeClr val="tx1"/>
                    </a:solidFill>
                  </a:rPr>
                  <a:t> successive DRX cycles</a:t>
                </a:r>
              </a:p>
              <a:p>
                <a:pPr lvl="2" fontAlgn="auto" hangingPunct="1"/>
                <a:r>
                  <a:rPr lang="en-GB" sz="1000" dirty="0">
                    <a:solidFill>
                      <a:schemeClr val="tx1"/>
                    </a:solidFill>
                  </a:rPr>
                  <a:t>FFS on at least two subframes exists immediately after the last subframe of paging occasion  </a:t>
                </a:r>
              </a:p>
              <a:p>
                <a:pPr lvl="2" fontAlgn="auto" hangingPunct="1"/>
                <a:r>
                  <a:rPr lang="en-GB" sz="1000" dirty="0">
                    <a:solidFill>
                      <a:schemeClr val="tx1"/>
                    </a:solidFill>
                  </a:rPr>
                  <a:t>(FFS: min/max distance of start/end of RSS occasion w.r.t end/start of MPDCCH), and</a:t>
                </a:r>
                <a:endParaRPr lang="sv-SE" sz="1000" dirty="0">
                  <a:solidFill>
                    <a:schemeClr val="tx1"/>
                  </a:solidFill>
                </a:endParaRPr>
              </a:p>
              <a:p>
                <a:pPr lvl="1"/>
                <a:r>
                  <a:rPr lang="sv-SE" sz="1400" dirty="0">
                    <a:solidFill>
                      <a:schemeClr val="tx1"/>
                    </a:solidFill>
                  </a:rPr>
                  <a:t>FFS on whether the UE is expected perform concurrent measurements on CRS and RSS. </a:t>
                </a:r>
              </a:p>
              <a:p>
                <a:pPr lvl="1"/>
                <a:r>
                  <a:rPr lang="sv-SE" sz="1400" dirty="0">
                    <a:solidFill>
                      <a:schemeClr val="tx1"/>
                    </a:solidFill>
                  </a:rPr>
                  <a:t>FFS on </a:t>
                </a:r>
                <a:r>
                  <a:rPr lang="en-GB" sz="1400" dirty="0">
                    <a:solidFill>
                      <a:schemeClr val="tx1"/>
                    </a:solidFill>
                  </a:rPr>
                  <a:t>RSS from neighbour cell is within same 2-RB layer as serving cell RSS</a:t>
                </a:r>
                <a:endParaRPr lang="sv-SE" sz="1400" dirty="0">
                  <a:solidFill>
                    <a:schemeClr val="tx1"/>
                  </a:solidFill>
                </a:endParaRPr>
              </a:p>
              <a:p>
                <a:pPr lvl="1"/>
                <a:endParaRPr lang="sv-SE" sz="1400" dirty="0">
                  <a:solidFill>
                    <a:schemeClr val="tx1"/>
                  </a:solidFill>
                </a:endParaRPr>
              </a:p>
              <a:p>
                <a:endParaRPr lang="sv-SE" sz="1600" dirty="0">
                  <a:solidFill>
                    <a:schemeClr val="tx1"/>
                  </a:solidFill>
                </a:endParaRPr>
              </a:p>
            </p:txBody>
          </p:sp>
        </mc:Choice>
        <mc:Fallback xmlns="">
          <p:sp>
            <p:nvSpPr>
              <p:cNvPr id="3" name="Content Placeholder 2">
                <a:extLst>
                  <a:ext uri="{FF2B5EF4-FFF2-40B4-BE49-F238E27FC236}">
                    <a16:creationId xmlns:a16="http://schemas.microsoft.com/office/drawing/2014/main" id="{9A89D80B-6D2B-432F-A20A-6C4494999D35}"/>
                  </a:ext>
                </a:extLst>
              </p:cNvPr>
              <p:cNvSpPr>
                <a:spLocks noGrp="1" noRot="1" noChangeAspect="1" noMove="1" noResize="1" noEditPoints="1" noAdjustHandles="1" noChangeArrowheads="1" noChangeShapeType="1" noTextEdit="1"/>
              </p:cNvSpPr>
              <p:nvPr>
                <p:ph idx="1"/>
              </p:nvPr>
            </p:nvSpPr>
            <p:spPr>
              <a:blipFill>
                <a:blip r:embed="rId2"/>
                <a:stretch>
                  <a:fillRect l="-296" t="-404" r="-593" b="-6873"/>
                </a:stretch>
              </a:blipFill>
            </p:spPr>
            <p:txBody>
              <a:bodyPr/>
              <a:lstStyle/>
              <a:p>
                <a:r>
                  <a:rPr lang="sv-SE">
                    <a:noFill/>
                  </a:rPr>
                  <a:t> </a:t>
                </a:r>
              </a:p>
            </p:txBody>
          </p:sp>
        </mc:Fallback>
      </mc:AlternateContent>
    </p:spTree>
    <p:extLst>
      <p:ext uri="{BB962C8B-B14F-4D97-AF65-F5344CB8AC3E}">
        <p14:creationId xmlns:p14="http://schemas.microsoft.com/office/powerpoint/2010/main" val="3987656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4536E-6652-416B-9099-AC8389F9C13D}"/>
              </a:ext>
            </a:extLst>
          </p:cNvPr>
          <p:cNvSpPr>
            <a:spLocks noGrp="1"/>
          </p:cNvSpPr>
          <p:nvPr>
            <p:ph type="title"/>
          </p:nvPr>
        </p:nvSpPr>
        <p:spPr/>
        <p:txBody>
          <a:bodyPr/>
          <a:lstStyle/>
          <a:p>
            <a:r>
              <a:rPr lang="en-US" altLang="zh-CN" dirty="0"/>
              <a:t>Mobility enhancement: RSS based RSRP measurement for UEs</a:t>
            </a:r>
            <a:endParaRPr lang="sv-SE" dirty="0"/>
          </a:p>
        </p:txBody>
      </p:sp>
      <p:sp>
        <p:nvSpPr>
          <p:cNvPr id="3" name="Content Placeholder 2">
            <a:extLst>
              <a:ext uri="{FF2B5EF4-FFF2-40B4-BE49-F238E27FC236}">
                <a16:creationId xmlns:a16="http://schemas.microsoft.com/office/drawing/2014/main" id="{9A89D80B-6D2B-432F-A20A-6C4494999D35}"/>
              </a:ext>
            </a:extLst>
          </p:cNvPr>
          <p:cNvSpPr>
            <a:spLocks noGrp="1"/>
          </p:cNvSpPr>
          <p:nvPr>
            <p:ph idx="1"/>
          </p:nvPr>
        </p:nvSpPr>
        <p:spPr/>
        <p:txBody>
          <a:bodyPr/>
          <a:lstStyle/>
          <a:p>
            <a:pPr lvl="0" fontAlgn="auto" hangingPunct="1"/>
            <a:r>
              <a:rPr lang="en-GB" sz="1800" b="1" u="sng" dirty="0"/>
              <a:t>Measurement delays in IDLE:</a:t>
            </a:r>
            <a:endParaRPr lang="sv-SE" sz="1800" b="1" u="sng" dirty="0"/>
          </a:p>
          <a:p>
            <a:pPr lvl="1" fontAlgn="auto" hangingPunct="1"/>
            <a:r>
              <a:rPr lang="en-GB" sz="1400" dirty="0"/>
              <a:t>RSS-based measurement period is not longer than CRS-based measurement period</a:t>
            </a:r>
          </a:p>
          <a:p>
            <a:pPr lvl="1" fontAlgn="auto" hangingPunct="1"/>
            <a:r>
              <a:rPr lang="en-GB" sz="1400" dirty="0" err="1"/>
              <a:t>Nserv</a:t>
            </a:r>
            <a:r>
              <a:rPr lang="en-GB" sz="1400" dirty="0"/>
              <a:t> as measurement period for serving cell</a:t>
            </a:r>
          </a:p>
          <a:p>
            <a:pPr lvl="1" fontAlgn="auto" hangingPunct="1"/>
            <a:r>
              <a:rPr lang="en-GB" sz="1400" dirty="0"/>
              <a:t>Whether to use </a:t>
            </a:r>
            <a:r>
              <a:rPr lang="en-GB" sz="1400" dirty="0" err="1"/>
              <a:t>Tmeasure</a:t>
            </a:r>
            <a:r>
              <a:rPr lang="en-GB" sz="1400" dirty="0"/>
              <a:t> or </a:t>
            </a:r>
            <a:r>
              <a:rPr lang="en-GB" sz="1400" dirty="0" err="1"/>
              <a:t>Tevalute</a:t>
            </a:r>
            <a:r>
              <a:rPr lang="en-GB" sz="1400" dirty="0"/>
              <a:t> is FFS  for neighbour cells.</a:t>
            </a:r>
          </a:p>
          <a:p>
            <a:pPr fontAlgn="auto" hangingPunct="1"/>
            <a:r>
              <a:rPr lang="sv-SE" sz="1800" b="1" u="sng" dirty="0"/>
              <a:t>Measurements in CONNECTED mode</a:t>
            </a:r>
          </a:p>
          <a:p>
            <a:pPr lvl="1"/>
            <a:r>
              <a:rPr lang="en-GB" sz="1400" dirty="0"/>
              <a:t>RSS power offset with respect to CRS is equal to or greater than 0 dB</a:t>
            </a:r>
            <a:endParaRPr lang="sv-SE" sz="1400" dirty="0"/>
          </a:p>
          <a:p>
            <a:pPr lvl="1"/>
            <a:r>
              <a:rPr lang="sv-SE" sz="1400" dirty="0"/>
              <a:t>RSS can colllide with measurement gap, but UE is not expected do any RSS measurement within the gap. Instead the UE can measure in the subframes before and after the gap.</a:t>
            </a:r>
          </a:p>
          <a:p>
            <a:pPr lvl="1"/>
            <a:endParaRPr lang="sv-SE" sz="1200" dirty="0"/>
          </a:p>
        </p:txBody>
      </p:sp>
    </p:spTree>
    <p:extLst>
      <p:ext uri="{BB962C8B-B14F-4D97-AF65-F5344CB8AC3E}">
        <p14:creationId xmlns:p14="http://schemas.microsoft.com/office/powerpoint/2010/main" val="1553408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D3881-1AA1-42EB-8395-D5D7FE71AD77}"/>
              </a:ext>
            </a:extLst>
          </p:cNvPr>
          <p:cNvSpPr>
            <a:spLocks noGrp="1"/>
          </p:cNvSpPr>
          <p:nvPr>
            <p:ph type="title"/>
          </p:nvPr>
        </p:nvSpPr>
        <p:spPr/>
        <p:txBody>
          <a:bodyPr/>
          <a:lstStyle/>
          <a:p>
            <a:r>
              <a:rPr lang="en-US" altLang="zh-CN" dirty="0"/>
              <a:t>Mobility enhancement: RSS based RSRP measurement for UEs</a:t>
            </a:r>
            <a:endParaRPr lang="sv-SE" dirty="0"/>
          </a:p>
        </p:txBody>
      </p:sp>
      <p:sp>
        <p:nvSpPr>
          <p:cNvPr id="5" name="Content Placeholder 4">
            <a:extLst>
              <a:ext uri="{FF2B5EF4-FFF2-40B4-BE49-F238E27FC236}">
                <a16:creationId xmlns:a16="http://schemas.microsoft.com/office/drawing/2014/main" id="{5DDE2654-813B-490D-8AFD-B7561F82C787}"/>
              </a:ext>
            </a:extLst>
          </p:cNvPr>
          <p:cNvSpPr>
            <a:spLocks noGrp="1"/>
          </p:cNvSpPr>
          <p:nvPr>
            <p:ph idx="1"/>
          </p:nvPr>
        </p:nvSpPr>
        <p:spPr/>
        <p:txBody>
          <a:bodyPr/>
          <a:lstStyle/>
          <a:p>
            <a:r>
              <a:rPr lang="sv-SE" sz="2800" dirty="0"/>
              <a:t>RSS measurement accuracy requirements are to be specified by averaging the simulation results (excluding RF margin) and a fixed RF margin is added on top. </a:t>
            </a:r>
          </a:p>
          <a:p>
            <a:r>
              <a:rPr lang="sv-SE" sz="2800"/>
              <a:t>For </a:t>
            </a:r>
            <a:r>
              <a:rPr lang="sv-SE" sz="2800" dirty="0"/>
              <a:t>the RF margins, following options are under consideration:</a:t>
            </a:r>
          </a:p>
          <a:p>
            <a:pPr lvl="1"/>
            <a:r>
              <a:rPr lang="sv-SE" sz="2400" dirty="0"/>
              <a:t>Non-BL UE	</a:t>
            </a:r>
          </a:p>
          <a:p>
            <a:pPr lvl="2"/>
            <a:r>
              <a:rPr lang="sv-SE" sz="2000" dirty="0"/>
              <a:t>2.5 dB</a:t>
            </a:r>
          </a:p>
          <a:p>
            <a:pPr lvl="1"/>
            <a:r>
              <a:rPr lang="sv-SE" sz="2400" dirty="0"/>
              <a:t>BL UE</a:t>
            </a:r>
          </a:p>
          <a:p>
            <a:pPr lvl="2"/>
            <a:r>
              <a:rPr lang="sv-SE" sz="2000" dirty="0"/>
              <a:t>Option 1: 3 dB</a:t>
            </a:r>
          </a:p>
          <a:p>
            <a:pPr lvl="2"/>
            <a:r>
              <a:rPr lang="sv-SE" sz="2000" dirty="0"/>
              <a:t>Option 2: 4 dB</a:t>
            </a:r>
          </a:p>
        </p:txBody>
      </p:sp>
    </p:spTree>
    <p:extLst>
      <p:ext uri="{BB962C8B-B14F-4D97-AF65-F5344CB8AC3E}">
        <p14:creationId xmlns:p14="http://schemas.microsoft.com/office/powerpoint/2010/main" val="2530715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B83AA-C36B-47A8-BA05-D633186DF958}"/>
              </a:ext>
            </a:extLst>
          </p:cNvPr>
          <p:cNvSpPr>
            <a:spLocks noGrp="1"/>
          </p:cNvSpPr>
          <p:nvPr>
            <p:ph type="title"/>
          </p:nvPr>
        </p:nvSpPr>
        <p:spPr/>
        <p:txBody>
          <a:bodyPr/>
          <a:lstStyle/>
          <a:p>
            <a:r>
              <a:rPr lang="en-GB" dirty="0"/>
              <a:t> MPDCCH performance improvement for RLM</a:t>
            </a:r>
            <a:endParaRPr lang="sv-SE" dirty="0"/>
          </a:p>
        </p:txBody>
      </p:sp>
      <p:sp>
        <p:nvSpPr>
          <p:cNvPr id="3" name="Content Placeholder 2">
            <a:extLst>
              <a:ext uri="{FF2B5EF4-FFF2-40B4-BE49-F238E27FC236}">
                <a16:creationId xmlns:a16="http://schemas.microsoft.com/office/drawing/2014/main" id="{8D37D642-3CF1-49CD-A763-8FAC38CAF438}"/>
              </a:ext>
            </a:extLst>
          </p:cNvPr>
          <p:cNvSpPr>
            <a:spLocks noGrp="1"/>
          </p:cNvSpPr>
          <p:nvPr>
            <p:ph idx="1"/>
          </p:nvPr>
        </p:nvSpPr>
        <p:spPr/>
        <p:txBody>
          <a:bodyPr/>
          <a:lstStyle/>
          <a:p>
            <a:r>
              <a:rPr lang="en-US" sz="2800" dirty="0"/>
              <a:t>Enhanced MPDCCH is used:</a:t>
            </a:r>
            <a:endParaRPr lang="sv-SE" sz="2800" dirty="0"/>
          </a:p>
          <a:p>
            <a:pPr lvl="1"/>
            <a:r>
              <a:rPr lang="en-US" sz="2400" dirty="0"/>
              <a:t>When enhanced RLM E1 event is triggered</a:t>
            </a:r>
            <a:endParaRPr lang="sv-SE" sz="2400" dirty="0"/>
          </a:p>
          <a:p>
            <a:pPr lvl="1"/>
            <a:r>
              <a:rPr lang="en-US" sz="2400" dirty="0"/>
              <a:t>When in normal RLM OOS is triggered</a:t>
            </a:r>
            <a:endParaRPr lang="sv-SE" sz="2400" dirty="0"/>
          </a:p>
          <a:p>
            <a:endParaRPr lang="en-GB" sz="2000" dirty="0"/>
          </a:p>
          <a:p>
            <a:r>
              <a:rPr lang="en-US" sz="2800" dirty="0"/>
              <a:t>Other interested companies are encouraged to provide simulation results for the this scenario for RAN4#95-e meeting </a:t>
            </a:r>
            <a:r>
              <a:rPr lang="en-GB" sz="2800" dirty="0"/>
              <a:t>based on agreed simulation assumptions (ref. R4-1914343). </a:t>
            </a:r>
            <a:endParaRPr lang="sv-SE" sz="2800" dirty="0"/>
          </a:p>
          <a:p>
            <a:pPr lvl="1"/>
            <a:endParaRPr lang="en-GB" sz="2400" dirty="0"/>
          </a:p>
          <a:p>
            <a:endParaRPr lang="sv-SE" sz="2800" dirty="0"/>
          </a:p>
          <a:p>
            <a:endParaRPr lang="en-GB" sz="1800" dirty="0"/>
          </a:p>
        </p:txBody>
      </p:sp>
    </p:spTree>
    <p:extLst>
      <p:ext uri="{BB962C8B-B14F-4D97-AF65-F5344CB8AC3E}">
        <p14:creationId xmlns:p14="http://schemas.microsoft.com/office/powerpoint/2010/main" val="4103307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33EF8-5CDC-4941-ACD9-494F1DFF3898}"/>
              </a:ext>
            </a:extLst>
          </p:cNvPr>
          <p:cNvSpPr>
            <a:spLocks noGrp="1"/>
          </p:cNvSpPr>
          <p:nvPr>
            <p:ph type="title"/>
          </p:nvPr>
        </p:nvSpPr>
        <p:spPr/>
        <p:txBody>
          <a:bodyPr/>
          <a:lstStyle/>
          <a:p>
            <a:r>
              <a:rPr lang="en-GB" dirty="0"/>
              <a:t>DL quality reporting</a:t>
            </a:r>
            <a:endParaRPr lang="sv-SE" dirty="0"/>
          </a:p>
        </p:txBody>
      </p:sp>
      <p:sp>
        <p:nvSpPr>
          <p:cNvPr id="3" name="Content Placeholder 2">
            <a:extLst>
              <a:ext uri="{FF2B5EF4-FFF2-40B4-BE49-F238E27FC236}">
                <a16:creationId xmlns:a16="http://schemas.microsoft.com/office/drawing/2014/main" id="{48B46B66-723B-476A-9F31-DA34BB8EE293}"/>
              </a:ext>
            </a:extLst>
          </p:cNvPr>
          <p:cNvSpPr>
            <a:spLocks noGrp="1"/>
          </p:cNvSpPr>
          <p:nvPr>
            <p:ph idx="1"/>
          </p:nvPr>
        </p:nvSpPr>
        <p:spPr/>
        <p:txBody>
          <a:bodyPr/>
          <a:lstStyle/>
          <a:p>
            <a:pPr lvl="0" fontAlgn="auto" hangingPunct="1"/>
            <a:r>
              <a:rPr lang="en-GB" dirty="0"/>
              <a:t>RAN4 shall wait for RAN2 conclusion regarding reporting table for 2-bit and 3-bit reporting.</a:t>
            </a:r>
          </a:p>
          <a:p>
            <a:pPr lvl="0" fontAlgn="auto" hangingPunct="1"/>
            <a:r>
              <a:rPr lang="en-GB" dirty="0"/>
              <a:t>If RAN2 agrees to introduce 2-bit and 3 bit </a:t>
            </a:r>
            <a:r>
              <a:rPr lang="en-GB" dirty="0" err="1"/>
              <a:t>reportings</a:t>
            </a:r>
            <a:r>
              <a:rPr lang="en-GB" dirty="0"/>
              <a:t>, options for reporting tables to be considered include following (see next slide).</a:t>
            </a:r>
          </a:p>
        </p:txBody>
      </p:sp>
    </p:spTree>
    <p:extLst>
      <p:ext uri="{BB962C8B-B14F-4D97-AF65-F5344CB8AC3E}">
        <p14:creationId xmlns:p14="http://schemas.microsoft.com/office/powerpoint/2010/main" val="3850352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44A7B-6BFC-4D1D-9876-25DD059E484C}"/>
              </a:ext>
            </a:extLst>
          </p:cNvPr>
          <p:cNvSpPr>
            <a:spLocks noGrp="1"/>
          </p:cNvSpPr>
          <p:nvPr>
            <p:ph type="title"/>
          </p:nvPr>
        </p:nvSpPr>
        <p:spPr/>
        <p:txBody>
          <a:bodyPr/>
          <a:lstStyle/>
          <a:p>
            <a:r>
              <a:rPr lang="en-GB" dirty="0"/>
              <a:t>DL quality reporting</a:t>
            </a:r>
            <a:endParaRPr lang="sv-SE" dirty="0"/>
          </a:p>
        </p:txBody>
      </p:sp>
      <p:sp>
        <p:nvSpPr>
          <p:cNvPr id="3" name="Content Placeholder 2">
            <a:extLst>
              <a:ext uri="{FF2B5EF4-FFF2-40B4-BE49-F238E27FC236}">
                <a16:creationId xmlns:a16="http://schemas.microsoft.com/office/drawing/2014/main" id="{1771EC86-337B-4E3B-B876-DCD1C0E154E7}"/>
              </a:ext>
            </a:extLst>
          </p:cNvPr>
          <p:cNvSpPr>
            <a:spLocks noGrp="1"/>
          </p:cNvSpPr>
          <p:nvPr>
            <p:ph idx="1"/>
          </p:nvPr>
        </p:nvSpPr>
        <p:spPr>
          <a:xfrm>
            <a:off x="457200" y="1600199"/>
            <a:ext cx="8229600" cy="4525963"/>
          </a:xfrm>
        </p:spPr>
        <p:txBody>
          <a:bodyPr/>
          <a:lstStyle/>
          <a:p>
            <a:r>
              <a:rPr lang="sv-SE" sz="2800" dirty="0"/>
              <a:t>Option for reporting table for 2-bit reporting</a:t>
            </a:r>
          </a:p>
          <a:p>
            <a:endParaRPr lang="sv-SE" sz="2800" dirty="0"/>
          </a:p>
          <a:p>
            <a:endParaRPr lang="sv-SE" sz="2800" dirty="0"/>
          </a:p>
          <a:p>
            <a:endParaRPr lang="sv-SE" sz="2800" dirty="0"/>
          </a:p>
          <a:p>
            <a:r>
              <a:rPr lang="sv-SE" sz="2800" dirty="0"/>
              <a:t>Option for reporting table for 3-bit reporting</a:t>
            </a:r>
          </a:p>
          <a:p>
            <a:endParaRPr lang="sv-SE" sz="2800" dirty="0"/>
          </a:p>
          <a:p>
            <a:endParaRPr lang="sv-SE" sz="2800" dirty="0"/>
          </a:p>
          <a:p>
            <a:endParaRPr lang="sv-SE" sz="2800" dirty="0"/>
          </a:p>
          <a:p>
            <a:endParaRPr lang="sv-SE" sz="2800" dirty="0"/>
          </a:p>
          <a:p>
            <a:r>
              <a:rPr lang="sv-SE" sz="2800" dirty="0"/>
              <a:t>Other options are not precluded.</a:t>
            </a:r>
          </a:p>
          <a:p>
            <a:endParaRPr lang="sv-SE" sz="2800" dirty="0"/>
          </a:p>
        </p:txBody>
      </p:sp>
      <p:graphicFrame>
        <p:nvGraphicFramePr>
          <p:cNvPr id="4" name="Table 3">
            <a:extLst>
              <a:ext uri="{FF2B5EF4-FFF2-40B4-BE49-F238E27FC236}">
                <a16:creationId xmlns:a16="http://schemas.microsoft.com/office/drawing/2014/main" id="{B9784132-8360-4314-82C3-DE1618FCD40B}"/>
              </a:ext>
            </a:extLst>
          </p:cNvPr>
          <p:cNvGraphicFramePr>
            <a:graphicFrameLocks noGrp="1"/>
          </p:cNvGraphicFramePr>
          <p:nvPr>
            <p:extLst>
              <p:ext uri="{D42A27DB-BD31-4B8C-83A1-F6EECF244321}">
                <p14:modId xmlns:p14="http://schemas.microsoft.com/office/powerpoint/2010/main" val="1744490890"/>
              </p:ext>
            </p:extLst>
          </p:nvPr>
        </p:nvGraphicFramePr>
        <p:xfrm>
          <a:off x="1043608" y="2108719"/>
          <a:ext cx="7488830" cy="1536305"/>
        </p:xfrm>
        <a:graphic>
          <a:graphicData uri="http://schemas.openxmlformats.org/drawingml/2006/table">
            <a:tbl>
              <a:tblPr firstRow="1" firstCol="1" bandRow="1">
                <a:tableStyleId>{5C22544A-7EE6-4342-B048-85BDC9FD1C3A}</a:tableStyleId>
              </a:tblPr>
              <a:tblGrid>
                <a:gridCol w="748883">
                  <a:extLst>
                    <a:ext uri="{9D8B030D-6E8A-4147-A177-3AD203B41FA5}">
                      <a16:colId xmlns:a16="http://schemas.microsoft.com/office/drawing/2014/main" val="45223580"/>
                    </a:ext>
                  </a:extLst>
                </a:gridCol>
                <a:gridCol w="748883">
                  <a:extLst>
                    <a:ext uri="{9D8B030D-6E8A-4147-A177-3AD203B41FA5}">
                      <a16:colId xmlns:a16="http://schemas.microsoft.com/office/drawing/2014/main" val="875483021"/>
                    </a:ext>
                  </a:extLst>
                </a:gridCol>
                <a:gridCol w="748883">
                  <a:extLst>
                    <a:ext uri="{9D8B030D-6E8A-4147-A177-3AD203B41FA5}">
                      <a16:colId xmlns:a16="http://schemas.microsoft.com/office/drawing/2014/main" val="590072074"/>
                    </a:ext>
                  </a:extLst>
                </a:gridCol>
                <a:gridCol w="748883">
                  <a:extLst>
                    <a:ext uri="{9D8B030D-6E8A-4147-A177-3AD203B41FA5}">
                      <a16:colId xmlns:a16="http://schemas.microsoft.com/office/drawing/2014/main" val="1156566013"/>
                    </a:ext>
                  </a:extLst>
                </a:gridCol>
                <a:gridCol w="748883">
                  <a:extLst>
                    <a:ext uri="{9D8B030D-6E8A-4147-A177-3AD203B41FA5}">
                      <a16:colId xmlns:a16="http://schemas.microsoft.com/office/drawing/2014/main" val="2345557677"/>
                    </a:ext>
                  </a:extLst>
                </a:gridCol>
                <a:gridCol w="748883">
                  <a:extLst>
                    <a:ext uri="{9D8B030D-6E8A-4147-A177-3AD203B41FA5}">
                      <a16:colId xmlns:a16="http://schemas.microsoft.com/office/drawing/2014/main" val="2110406824"/>
                    </a:ext>
                  </a:extLst>
                </a:gridCol>
                <a:gridCol w="748883">
                  <a:extLst>
                    <a:ext uri="{9D8B030D-6E8A-4147-A177-3AD203B41FA5}">
                      <a16:colId xmlns:a16="http://schemas.microsoft.com/office/drawing/2014/main" val="1803988961"/>
                    </a:ext>
                  </a:extLst>
                </a:gridCol>
                <a:gridCol w="748883">
                  <a:extLst>
                    <a:ext uri="{9D8B030D-6E8A-4147-A177-3AD203B41FA5}">
                      <a16:colId xmlns:a16="http://schemas.microsoft.com/office/drawing/2014/main" val="1161559544"/>
                    </a:ext>
                  </a:extLst>
                </a:gridCol>
                <a:gridCol w="748883">
                  <a:extLst>
                    <a:ext uri="{9D8B030D-6E8A-4147-A177-3AD203B41FA5}">
                      <a16:colId xmlns:a16="http://schemas.microsoft.com/office/drawing/2014/main" val="3525620008"/>
                    </a:ext>
                  </a:extLst>
                </a:gridCol>
                <a:gridCol w="748883">
                  <a:extLst>
                    <a:ext uri="{9D8B030D-6E8A-4147-A177-3AD203B41FA5}">
                      <a16:colId xmlns:a16="http://schemas.microsoft.com/office/drawing/2014/main" val="1522251881"/>
                    </a:ext>
                  </a:extLst>
                </a:gridCol>
              </a:tblGrid>
              <a:tr h="307261">
                <a:tc>
                  <a:txBody>
                    <a:bodyPr/>
                    <a:lstStyle/>
                    <a:p>
                      <a:pPr algn="ctr" fontAlgn="base" hangingPunct="0">
                        <a:spcAft>
                          <a:spcPts val="0"/>
                        </a:spcAft>
                      </a:pPr>
                      <a:r>
                        <a:rPr lang="en-US" sz="1200" b="1">
                          <a:effectLst/>
                        </a:rPr>
                        <a:t> </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Rmax</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 or 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32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64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128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256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90657961"/>
                  </a:ext>
                </a:extLst>
              </a:tr>
              <a:tr h="307261">
                <a:tc>
                  <a:txBody>
                    <a:bodyPr/>
                    <a:lstStyle/>
                    <a:p>
                      <a:pPr algn="ctr" fontAlgn="base" hangingPunct="0">
                        <a:spcAft>
                          <a:spcPts val="0"/>
                        </a:spcAft>
                      </a:pPr>
                      <a:r>
                        <a:rPr lang="x-none" sz="1200" b="1">
                          <a:effectLst/>
                        </a:rPr>
                        <a:t>Value 1</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Rmax / 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dirty="0">
                          <a:effectLst/>
                        </a:rPr>
                        <a:t>32</a:t>
                      </a:r>
                      <a:endParaRPr lang="sv-SE" sz="12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18002490"/>
                  </a:ext>
                </a:extLst>
              </a:tr>
              <a:tr h="307261">
                <a:tc>
                  <a:txBody>
                    <a:bodyPr/>
                    <a:lstStyle/>
                    <a:p>
                      <a:pPr algn="ctr" fontAlgn="base" hangingPunct="0">
                        <a:spcAft>
                          <a:spcPts val="0"/>
                        </a:spcAft>
                      </a:pPr>
                      <a:r>
                        <a:rPr lang="x-none" sz="1200" b="1">
                          <a:effectLst/>
                        </a:rPr>
                        <a:t>Value 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Rmax / 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32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64 </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28693782"/>
                  </a:ext>
                </a:extLst>
              </a:tr>
              <a:tr h="307261">
                <a:tc>
                  <a:txBody>
                    <a:bodyPr/>
                    <a:lstStyle/>
                    <a:p>
                      <a:pPr algn="ctr" fontAlgn="base" hangingPunct="0">
                        <a:spcAft>
                          <a:spcPts val="0"/>
                        </a:spcAft>
                      </a:pPr>
                      <a:r>
                        <a:rPr lang="x-none" sz="1200" b="1">
                          <a:effectLst/>
                        </a:rPr>
                        <a:t>Value 3</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Rmax</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32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64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128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256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36547169"/>
                  </a:ext>
                </a:extLst>
              </a:tr>
              <a:tr h="307261">
                <a:tc>
                  <a:txBody>
                    <a:bodyPr/>
                    <a:lstStyle/>
                    <a:p>
                      <a:pPr algn="ctr" fontAlgn="base" hangingPunct="0">
                        <a:spcAft>
                          <a:spcPts val="0"/>
                        </a:spcAft>
                      </a:pPr>
                      <a:r>
                        <a:rPr lang="x-none" sz="1200" b="1">
                          <a:effectLst/>
                        </a:rPr>
                        <a:t>Value 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4 x Rmax</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32</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64</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128</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256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a:effectLst/>
                        </a:rPr>
                        <a:t>256</a:t>
                      </a:r>
                      <a:endParaRPr lang="sv-SE" sz="12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x-none" sz="1200" b="1" dirty="0">
                          <a:effectLst/>
                        </a:rPr>
                        <a:t>256</a:t>
                      </a:r>
                      <a:endParaRPr lang="sv-SE" sz="12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36998200"/>
                  </a:ext>
                </a:extLst>
              </a:tr>
            </a:tbl>
          </a:graphicData>
        </a:graphic>
      </p:graphicFrame>
      <p:graphicFrame>
        <p:nvGraphicFramePr>
          <p:cNvPr id="5" name="Table 4">
            <a:extLst>
              <a:ext uri="{FF2B5EF4-FFF2-40B4-BE49-F238E27FC236}">
                <a16:creationId xmlns:a16="http://schemas.microsoft.com/office/drawing/2014/main" id="{C6B0304A-7C54-4CE4-BA40-0733ADB83904}"/>
              </a:ext>
            </a:extLst>
          </p:cNvPr>
          <p:cNvGraphicFramePr>
            <a:graphicFrameLocks noGrp="1"/>
          </p:cNvGraphicFramePr>
          <p:nvPr>
            <p:extLst>
              <p:ext uri="{D42A27DB-BD31-4B8C-83A1-F6EECF244321}">
                <p14:modId xmlns:p14="http://schemas.microsoft.com/office/powerpoint/2010/main" val="2182226608"/>
              </p:ext>
            </p:extLst>
          </p:nvPr>
        </p:nvGraphicFramePr>
        <p:xfrm>
          <a:off x="1043608" y="4221088"/>
          <a:ext cx="7340961" cy="1920240"/>
        </p:xfrm>
        <a:graphic>
          <a:graphicData uri="http://schemas.openxmlformats.org/drawingml/2006/table">
            <a:tbl>
              <a:tblPr firstRow="1" firstCol="1" bandRow="1">
                <a:tableStyleId>{5C22544A-7EE6-4342-B048-85BDC9FD1C3A}</a:tableStyleId>
              </a:tblPr>
              <a:tblGrid>
                <a:gridCol w="2446987">
                  <a:extLst>
                    <a:ext uri="{9D8B030D-6E8A-4147-A177-3AD203B41FA5}">
                      <a16:colId xmlns:a16="http://schemas.microsoft.com/office/drawing/2014/main" val="3486904204"/>
                    </a:ext>
                  </a:extLst>
                </a:gridCol>
                <a:gridCol w="2446987">
                  <a:extLst>
                    <a:ext uri="{9D8B030D-6E8A-4147-A177-3AD203B41FA5}">
                      <a16:colId xmlns:a16="http://schemas.microsoft.com/office/drawing/2014/main" val="3681781318"/>
                    </a:ext>
                  </a:extLst>
                </a:gridCol>
                <a:gridCol w="2446987">
                  <a:extLst>
                    <a:ext uri="{9D8B030D-6E8A-4147-A177-3AD203B41FA5}">
                      <a16:colId xmlns:a16="http://schemas.microsoft.com/office/drawing/2014/main" val="120893193"/>
                    </a:ext>
                  </a:extLst>
                </a:gridCol>
              </a:tblGrid>
              <a:tr h="197645">
                <a:tc>
                  <a:txBody>
                    <a:bodyPr/>
                    <a:lstStyle/>
                    <a:p>
                      <a:pPr algn="ctr" fontAlgn="base" hangingPunct="0">
                        <a:spcAft>
                          <a:spcPts val="0"/>
                        </a:spcAft>
                      </a:pPr>
                      <a:r>
                        <a:rPr lang="en-GB" sz="1400" b="1">
                          <a:effectLst/>
                        </a:rPr>
                        <a:t>Configured Rmax</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Rmax &lt;= 16</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dirty="0" err="1">
                          <a:effectLst/>
                        </a:rPr>
                        <a:t>Rmax</a:t>
                      </a:r>
                      <a:r>
                        <a:rPr lang="en-GB" sz="1400" b="1" dirty="0">
                          <a:effectLst/>
                        </a:rPr>
                        <a:t> &gt;= 32</a:t>
                      </a:r>
                      <a:endParaRPr lang="sv-SE"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88675467"/>
                  </a:ext>
                </a:extLst>
              </a:tr>
              <a:tr h="197645">
                <a:tc>
                  <a:txBody>
                    <a:bodyPr/>
                    <a:lstStyle/>
                    <a:p>
                      <a:pPr algn="ctr" fontAlgn="base" hangingPunct="0">
                        <a:spcAft>
                          <a:spcPts val="0"/>
                        </a:spcAft>
                      </a:pPr>
                      <a:r>
                        <a:rPr lang="en-GB" sz="1400" b="1">
                          <a:effectLst/>
                        </a:rPr>
                        <a:t>Value 1</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No measurement reporting</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dirty="0">
                          <a:effectLst/>
                        </a:rPr>
                        <a:t>No measurement reporting</a:t>
                      </a:r>
                      <a:endParaRPr lang="sv-SE"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34922796"/>
                  </a:ext>
                </a:extLst>
              </a:tr>
              <a:tr h="197645">
                <a:tc>
                  <a:txBody>
                    <a:bodyPr/>
                    <a:lstStyle/>
                    <a:p>
                      <a:pPr algn="ctr" fontAlgn="base" hangingPunct="0">
                        <a:spcAft>
                          <a:spcPts val="0"/>
                        </a:spcAft>
                      </a:pPr>
                      <a:r>
                        <a:rPr lang="en-GB" sz="1400" b="1">
                          <a:effectLst/>
                        </a:rPr>
                        <a:t>Value 2</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dirty="0">
                          <a:effectLst/>
                        </a:rPr>
                        <a:t>1</a:t>
                      </a:r>
                      <a:endParaRPr lang="sv-SE"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dirty="0">
                          <a:effectLst/>
                        </a:rPr>
                        <a:t>4</a:t>
                      </a:r>
                      <a:endParaRPr lang="sv-SE"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79508070"/>
                  </a:ext>
                </a:extLst>
              </a:tr>
              <a:tr h="197645">
                <a:tc>
                  <a:txBody>
                    <a:bodyPr/>
                    <a:lstStyle/>
                    <a:p>
                      <a:pPr algn="ctr" fontAlgn="base" hangingPunct="0">
                        <a:spcAft>
                          <a:spcPts val="0"/>
                        </a:spcAft>
                      </a:pPr>
                      <a:r>
                        <a:rPr lang="en-GB" sz="1400" b="1">
                          <a:effectLst/>
                        </a:rPr>
                        <a:t>Value 3</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2</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8</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58664131"/>
                  </a:ext>
                </a:extLst>
              </a:tr>
              <a:tr h="197645">
                <a:tc>
                  <a:txBody>
                    <a:bodyPr/>
                    <a:lstStyle/>
                    <a:p>
                      <a:pPr algn="ctr" fontAlgn="base" hangingPunct="0">
                        <a:spcAft>
                          <a:spcPts val="0"/>
                        </a:spcAft>
                      </a:pPr>
                      <a:r>
                        <a:rPr lang="en-GB" sz="1400" b="1">
                          <a:effectLst/>
                        </a:rPr>
                        <a:t>Value 4</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4</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16</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96217276"/>
                  </a:ext>
                </a:extLst>
              </a:tr>
              <a:tr h="197645">
                <a:tc>
                  <a:txBody>
                    <a:bodyPr/>
                    <a:lstStyle/>
                    <a:p>
                      <a:pPr algn="ctr" fontAlgn="base" hangingPunct="0">
                        <a:spcAft>
                          <a:spcPts val="0"/>
                        </a:spcAft>
                      </a:pPr>
                      <a:r>
                        <a:rPr lang="en-GB" sz="1400" b="1">
                          <a:effectLst/>
                        </a:rPr>
                        <a:t>Value 5</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8</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32</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78191114"/>
                  </a:ext>
                </a:extLst>
              </a:tr>
              <a:tr h="197645">
                <a:tc>
                  <a:txBody>
                    <a:bodyPr/>
                    <a:lstStyle/>
                    <a:p>
                      <a:pPr algn="ctr" fontAlgn="base" hangingPunct="0">
                        <a:spcAft>
                          <a:spcPts val="0"/>
                        </a:spcAft>
                      </a:pPr>
                      <a:r>
                        <a:rPr lang="en-GB" sz="1400" b="1">
                          <a:effectLst/>
                        </a:rPr>
                        <a:t>Value 6</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16</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64</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93456828"/>
                  </a:ext>
                </a:extLst>
              </a:tr>
              <a:tr h="197645">
                <a:tc>
                  <a:txBody>
                    <a:bodyPr/>
                    <a:lstStyle/>
                    <a:p>
                      <a:pPr algn="ctr" fontAlgn="base" hangingPunct="0">
                        <a:spcAft>
                          <a:spcPts val="0"/>
                        </a:spcAft>
                      </a:pPr>
                      <a:r>
                        <a:rPr lang="en-GB" sz="1400" b="1">
                          <a:effectLst/>
                        </a:rPr>
                        <a:t>Value 7</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32</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128</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19871757"/>
                  </a:ext>
                </a:extLst>
              </a:tr>
              <a:tr h="197645">
                <a:tc>
                  <a:txBody>
                    <a:bodyPr/>
                    <a:lstStyle/>
                    <a:p>
                      <a:pPr algn="ctr" fontAlgn="base" hangingPunct="0">
                        <a:spcAft>
                          <a:spcPts val="0"/>
                        </a:spcAft>
                      </a:pPr>
                      <a:r>
                        <a:rPr lang="en-GB" sz="1400" b="1">
                          <a:effectLst/>
                        </a:rPr>
                        <a:t>Value 8</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a:effectLst/>
                        </a:rPr>
                        <a:t>64</a:t>
                      </a:r>
                      <a:endParaRPr lang="sv-SE"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fontAlgn="base" hangingPunct="0">
                        <a:spcAft>
                          <a:spcPts val="0"/>
                        </a:spcAft>
                      </a:pPr>
                      <a:r>
                        <a:rPr lang="en-GB" sz="1400" b="1" dirty="0">
                          <a:effectLst/>
                        </a:rPr>
                        <a:t>256</a:t>
                      </a:r>
                      <a:endParaRPr lang="sv-SE"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43197726"/>
                  </a:ext>
                </a:extLst>
              </a:tr>
            </a:tbl>
          </a:graphicData>
        </a:graphic>
      </p:graphicFrame>
    </p:spTree>
    <p:extLst>
      <p:ext uri="{BB962C8B-B14F-4D97-AF65-F5344CB8AC3E}">
        <p14:creationId xmlns:p14="http://schemas.microsoft.com/office/powerpoint/2010/main" val="207493116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5c9da9f50f0dd14808d1c4d246e5cc9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d3c395663b4098da6b50c057fbc79c21"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47258C-9E7C-44CA-973D-3B5A81C55E6A}">
  <ds:schemaRefs>
    <ds:schemaRef ds:uri="http://schemas.microsoft.com/sharepoint/v3/contenttype/forms"/>
  </ds:schemaRefs>
</ds:datastoreItem>
</file>

<file path=customXml/itemProps2.xml><?xml version="1.0" encoding="utf-8"?>
<ds:datastoreItem xmlns:ds="http://schemas.openxmlformats.org/officeDocument/2006/customXml" ds:itemID="{54343C3C-1003-468D-9B95-A05412ED5909}">
  <ds:schemaRefs>
    <ds:schemaRef ds:uri="http://schemas.microsoft.com/office/2006/metadata/properties"/>
    <ds:schemaRef ds:uri="http://www.w3.org/XML/1998/namespace"/>
    <ds:schemaRef ds:uri="http://purl.org/dc/terms/"/>
    <ds:schemaRef ds:uri="db33437f-65a5-48c5-b537-19efd290f967"/>
    <ds:schemaRef ds:uri="http://schemas.microsoft.com/office/2006/documentManagement/types"/>
    <ds:schemaRef ds:uri="http://purl.org/dc/elements/1.1/"/>
    <ds:schemaRef ds:uri="http://purl.org/dc/dcmitype/"/>
    <ds:schemaRef ds:uri="http://schemas.microsoft.com/office/infopath/2007/PartnerControls"/>
    <ds:schemaRef ds:uri="http://schemas.openxmlformats.org/package/2006/metadata/core-properties"/>
    <ds:schemaRef ds:uri="6f846979-0e6f-42ff-8b87-e1893efeda99"/>
  </ds:schemaRefs>
</ds:datastoreItem>
</file>

<file path=customXml/itemProps3.xml><?xml version="1.0" encoding="utf-8"?>
<ds:datastoreItem xmlns:ds="http://schemas.openxmlformats.org/officeDocument/2006/customXml" ds:itemID="{7174CD3A-0584-4375-BF39-60218B1F36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9520</TotalTime>
  <Words>712</Words>
  <Application>Microsoft Office PowerPoint</Application>
  <PresentationFormat>On-screen Show (4:3)</PresentationFormat>
  <Paragraphs>140</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Unicode MS</vt:lpstr>
      <vt:lpstr>Calibri</vt:lpstr>
      <vt:lpstr>Cambria Math</vt:lpstr>
      <vt:lpstr>Office 主题</vt:lpstr>
      <vt:lpstr>3GPP TSG-RAN WG4 Meeting #94-e-bis Reno, USA, November 18 -22, 2019 </vt:lpstr>
      <vt:lpstr>Preconfigured UL resource</vt:lpstr>
      <vt:lpstr>Mobility enhancement: RSS based RSRP measurement for UEs</vt:lpstr>
      <vt:lpstr>Mobility enhancement: RSS based RSRP measurement for UEs</vt:lpstr>
      <vt:lpstr>Mobility enhancement: RSS based RSRP measurement for UEs</vt:lpstr>
      <vt:lpstr> MPDCCH performance improvement for RLM</vt:lpstr>
      <vt:lpstr>DL quality reporting</vt:lpstr>
      <vt:lpstr>DL quality reporting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Santhan Thangarasa</cp:lastModifiedBy>
  <cp:revision>608</cp:revision>
  <dcterms:created xsi:type="dcterms:W3CDTF">2016-01-12T08:39:50Z</dcterms:created>
  <dcterms:modified xsi:type="dcterms:W3CDTF">2020-04-29T20:44:38Z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(3)jLe/MeNSGJ0OqygZvimeJbfAYSF/uqPT8kijuKRtrzJ7zQSpQOi2ciJVHE0zBZeJDYS25rB2
1AKUVThoq4aRI8IGFcXDOsKEk+paAXFkw1YihjsNc8EhE9kM9Gin7E/7OUJWmuPv8zgeu2Ya
Wh6jw7UrPG3bLO8NPagspYkMQgVBf0t6SYF5o8hC7U8ZyF00JNemHtOAjPTIXtAYyHbLHl4y
Hpt2v47TrBxfjn02un</vt:lpwstr>
  </property>
  <property fmtid="{D5CDD505-2E9C-101B-9397-08002B2CF9AE}" pid="3" name="_2015_ms_pID_7253431">
    <vt:lpwstr>sDZ7E1yhNtz5zGYmzzBqLglB/V8naKF5Dru1piSo2l5x7m+gANTXCd
aIfLApYQEkKnP93ixoSA886Fy4Ky2tvFzZ8U4la+5ybsn5OFzEIAtBXNVmlzSqfLG2AVsant
jNYUbkhuk5Umoce3gYlOwE/4kd8sGR94ZHUM4gz9TNZrZezcPMlD1XYbf29KQneLYXyPTsAr
dGW/CJU9mm5hMYM/yhQuchP3cc4Ju61rBUpO</vt:lpwstr>
  </property>
  <property fmtid="{D5CDD505-2E9C-101B-9397-08002B2CF9AE}" pid="4" name="_2015_ms_pID_7253432">
    <vt:lpwstr>4msZXxZQvjfvQho0bmsb2+jerVrnydWI0rWy
15DbP9iRg/T0RRIiOqZ/rVQEcOSwSZv+6PxcdB4j5N/SjjmuxaU=</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1557764400</vt:lpwstr>
  </property>
  <property fmtid="{D5CDD505-2E9C-101B-9397-08002B2CF9AE}" pid="9" name="ContentTypeId">
    <vt:lpwstr>0x0101003AA7AC0C743A294CADF60F661720E3E6</vt:lpwstr>
  </property>
</Properties>
</file>