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5ACDEB-E443-46B7-86EC-25EB0C54CEB8}" v="1" dt="2020-04-29T14:59:33.4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1" d="100"/>
          <a:sy n="91" d="100"/>
        </p:scale>
        <p:origin x="26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 Vintola" userId="e42d18e4-a1bf-4bd0-92ba-d7e42de8f0b6" providerId="ADAL" clId="{6DDEDAFB-3020-44AD-BB92-BEBD39FC55CD}"/>
    <pc:docChg chg="modSld">
      <pc:chgData name="Ville Vintola" userId="e42d18e4-a1bf-4bd0-92ba-d7e42de8f0b6" providerId="ADAL" clId="{6DDEDAFB-3020-44AD-BB92-BEBD39FC55CD}" dt="2020-04-29T14:59:56.135" v="66" actId="20577"/>
      <pc:docMkLst>
        <pc:docMk/>
      </pc:docMkLst>
      <pc:sldChg chg="modSp mod">
        <pc:chgData name="Ville Vintola" userId="e42d18e4-a1bf-4bd0-92ba-d7e42de8f0b6" providerId="ADAL" clId="{6DDEDAFB-3020-44AD-BB92-BEBD39FC55CD}" dt="2020-04-29T14:59:56.135" v="66" actId="20577"/>
        <pc:sldMkLst>
          <pc:docMk/>
          <pc:sldMk cId="151930778" sldId="258"/>
        </pc:sldMkLst>
        <pc:spChg chg="mod">
          <ac:chgData name="Ville Vintola" userId="e42d18e4-a1bf-4bd0-92ba-d7e42de8f0b6" providerId="ADAL" clId="{6DDEDAFB-3020-44AD-BB92-BEBD39FC55CD}" dt="2020-04-29T14:59:56.135" v="66" actId="20577"/>
          <ac:spMkLst>
            <pc:docMk/>
            <pc:sldMk cId="151930778" sldId="258"/>
            <ac:spMk id="4"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221B0FC-5BD4-47DB-AB75-6C23E8454177}"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4281985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221B0FC-5BD4-47DB-AB75-6C23E8454177}"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1245523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221B0FC-5BD4-47DB-AB75-6C23E8454177}"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485120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221B0FC-5BD4-47DB-AB75-6C23E8454177}"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3160665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221B0FC-5BD4-47DB-AB75-6C23E8454177}"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3776022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221B0FC-5BD4-47DB-AB75-6C23E8454177}"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1142318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221B0FC-5BD4-47DB-AB75-6C23E8454177}" type="datetimeFigureOut">
              <a:rPr lang="zh-CN" altLang="en-US" smtClean="0"/>
              <a:t>2020/4/30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2896168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221B0FC-5BD4-47DB-AB75-6C23E8454177}" type="datetimeFigureOut">
              <a:rPr lang="zh-CN" altLang="en-US" smtClean="0"/>
              <a:t>2020/4/30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884018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21B0FC-5BD4-47DB-AB75-6C23E8454177}" type="datetimeFigureOut">
              <a:rPr lang="zh-CN" altLang="en-US" smtClean="0"/>
              <a:t>2020/4/30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3581424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221B0FC-5BD4-47DB-AB75-6C23E8454177}"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1404674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221B0FC-5BD4-47DB-AB75-6C23E8454177}"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1760299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21B0FC-5BD4-47DB-AB75-6C23E8454177}" type="datetimeFigureOut">
              <a:rPr lang="zh-CN" altLang="en-US" smtClean="0"/>
              <a:t>2020/4/30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56DF61-B320-48F5-9478-15F0BD8FDE1F}" type="slidenum">
              <a:rPr lang="zh-CN" altLang="en-US" smtClean="0"/>
              <a:t>‹#›</a:t>
            </a:fld>
            <a:endParaRPr lang="zh-CN" altLang="en-US"/>
          </a:p>
        </p:txBody>
      </p:sp>
    </p:spTree>
    <p:extLst>
      <p:ext uri="{BB962C8B-B14F-4D97-AF65-F5344CB8AC3E}">
        <p14:creationId xmlns:p14="http://schemas.microsoft.com/office/powerpoint/2010/main" val="7578822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GB" altLang="zh-CN" sz="4800" b="1" dirty="0">
                <a:latin typeface="Calibri" panose="020F0502020204030204" pitchFamily="34" charset="0"/>
              </a:rPr>
              <a:t>WF on clarification for the definition of the UL duty cycle</a:t>
            </a:r>
            <a:endParaRPr lang="zh-CN" altLang="en-US" sz="4800" dirty="0">
              <a:latin typeface="Calibri" panose="020F0502020204030204" pitchFamily="34" charset="0"/>
            </a:endParaRPr>
          </a:p>
        </p:txBody>
      </p:sp>
      <p:sp>
        <p:nvSpPr>
          <p:cNvPr id="3" name="副标题 2"/>
          <p:cNvSpPr>
            <a:spLocks noGrp="1"/>
          </p:cNvSpPr>
          <p:nvPr>
            <p:ph type="subTitle" idx="1"/>
          </p:nvPr>
        </p:nvSpPr>
        <p:spPr/>
        <p:txBody>
          <a:bodyPr anchor="ctr">
            <a:normAutofit/>
          </a:bodyPr>
          <a:lstStyle/>
          <a:p>
            <a:r>
              <a:rPr lang="en-GB" altLang="zh-CN" sz="4000" dirty="0">
                <a:latin typeface="Calibri" panose="020F0502020204030204" pitchFamily="34" charset="0"/>
              </a:rPr>
              <a:t>OPPO</a:t>
            </a:r>
            <a:endParaRPr lang="zh-CN" altLang="en-US" sz="4000" dirty="0">
              <a:latin typeface="Calibri" panose="020F0502020204030204" pitchFamily="34" charset="0"/>
            </a:endParaRPr>
          </a:p>
        </p:txBody>
      </p:sp>
      <p:sp>
        <p:nvSpPr>
          <p:cNvPr id="4" name="矩形 3"/>
          <p:cNvSpPr/>
          <p:nvPr/>
        </p:nvSpPr>
        <p:spPr>
          <a:xfrm>
            <a:off x="380723" y="313487"/>
            <a:ext cx="11402305" cy="946413"/>
          </a:xfrm>
          <a:prstGeom prst="rect">
            <a:avLst/>
          </a:prstGeom>
        </p:spPr>
        <p:txBody>
          <a:bodyPr wrap="square">
            <a:spAutoFit/>
          </a:bodyPr>
          <a:lstStyle/>
          <a:p>
            <a:pPr>
              <a:spcAft>
                <a:spcPts val="900"/>
              </a:spcAft>
            </a:pPr>
            <a:r>
              <a:rPr lang="en-GB" altLang="zh-CN" sz="2400" b="1" dirty="0">
                <a:latin typeface="Arial" panose="020B0604020202020204" pitchFamily="34" charset="0"/>
              </a:rPr>
              <a:t>3GPP TSG-RAN WG4 Meeting #94-e</a:t>
            </a:r>
            <a:r>
              <a:rPr lang="en-US" altLang="zh-CN" sz="2400" b="1" dirty="0">
                <a:latin typeface="Arial" panose="020B0604020202020204" pitchFamily="34" charset="0"/>
              </a:rPr>
              <a:t>-</a:t>
            </a:r>
            <a:r>
              <a:rPr lang="en-US" altLang="zh-CN" sz="2400" b="1" dirty="0" err="1">
                <a:latin typeface="Arial" panose="020B0604020202020204" pitchFamily="34" charset="0"/>
              </a:rPr>
              <a:t>bis</a:t>
            </a:r>
            <a:r>
              <a:rPr lang="en-GB" altLang="zh-CN" sz="2400" b="1" dirty="0">
                <a:latin typeface="Arial" panose="020B0604020202020204" pitchFamily="34" charset="0"/>
              </a:rPr>
              <a:t>	                         </a:t>
            </a:r>
            <a:r>
              <a:rPr lang="en-US" altLang="zh-CN" sz="2400" b="1" dirty="0">
                <a:solidFill>
                  <a:srgbClr val="FF0000"/>
                </a:solidFill>
                <a:latin typeface="Arial" panose="020B0604020202020204" pitchFamily="34" charset="0"/>
              </a:rPr>
              <a:t> </a:t>
            </a:r>
            <a:r>
              <a:rPr lang="en-GB" altLang="zh-CN" sz="2400" b="1" dirty="0" smtClean="0">
                <a:latin typeface="Arial" panose="020B0604020202020204" pitchFamily="34" charset="0"/>
              </a:rPr>
              <a:t>R4-2005211</a:t>
            </a:r>
            <a:endParaRPr lang="en-GB" altLang="zh-CN" sz="2400" b="1" dirty="0">
              <a:latin typeface="Arial" panose="020B0604020202020204" pitchFamily="34" charset="0"/>
            </a:endParaRPr>
          </a:p>
          <a:p>
            <a:pPr>
              <a:spcAft>
                <a:spcPts val="900"/>
              </a:spcAft>
            </a:pPr>
            <a:r>
              <a:rPr lang="en-GB" altLang="zh-CN" sz="2400" b="1" dirty="0">
                <a:latin typeface="Arial" panose="020B0604020202020204" pitchFamily="34" charset="0"/>
              </a:rPr>
              <a:t>Electronic Meeting</a:t>
            </a:r>
            <a:r>
              <a:rPr lang="en-GB" altLang="zh-CN" sz="2400" b="1" dirty="0">
                <a:latin typeface="Arial" panose="020B0604020202020204" pitchFamily="34" charset="0"/>
                <a:ea typeface="MS Mincho" panose="02020609040205080304" pitchFamily="49" charset="-128"/>
              </a:rPr>
              <a:t>, </a:t>
            </a:r>
            <a:r>
              <a:rPr lang="en-GB" altLang="zh-CN" sz="2400" b="1" dirty="0">
                <a:latin typeface="Arial" panose="020B0604020202020204" pitchFamily="34" charset="0"/>
              </a:rPr>
              <a:t>20 – 30 Apr., 2020</a:t>
            </a:r>
            <a:endParaRPr lang="zh-CN" altLang="en-US" sz="2400" dirty="0"/>
          </a:p>
        </p:txBody>
      </p:sp>
    </p:spTree>
    <p:extLst>
      <p:ext uri="{BB962C8B-B14F-4D97-AF65-F5344CB8AC3E}">
        <p14:creationId xmlns:p14="http://schemas.microsoft.com/office/powerpoint/2010/main" val="3718617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22525"/>
            <a:ext cx="10515600" cy="1325563"/>
          </a:xfrm>
        </p:spPr>
        <p:txBody>
          <a:bodyPr>
            <a:normAutofit/>
          </a:bodyPr>
          <a:lstStyle/>
          <a:p>
            <a:r>
              <a:rPr lang="en-US" altLang="zh-CN" sz="4000" b="1" dirty="0">
                <a:latin typeface="Calibri" panose="020F0502020204030204" pitchFamily="34" charset="0"/>
              </a:rPr>
              <a:t>Background</a:t>
            </a:r>
            <a:endParaRPr lang="zh-CN" altLang="en-US" sz="4000" b="1" dirty="0">
              <a:latin typeface="Calibri" panose="020F0502020204030204" pitchFamily="34" charset="0"/>
            </a:endParaRPr>
          </a:p>
        </p:txBody>
      </p:sp>
      <p:sp>
        <p:nvSpPr>
          <p:cNvPr id="4" name="内容占位符 3"/>
          <p:cNvSpPr>
            <a:spLocks noGrp="1"/>
          </p:cNvSpPr>
          <p:nvPr>
            <p:ph idx="1"/>
          </p:nvPr>
        </p:nvSpPr>
        <p:spPr>
          <a:xfrm>
            <a:off x="838199" y="1583025"/>
            <a:ext cx="10428215" cy="4351338"/>
          </a:xfrm>
        </p:spPr>
        <p:txBody>
          <a:bodyPr>
            <a:normAutofit/>
          </a:bodyPr>
          <a:lstStyle/>
          <a:p>
            <a:pPr algn="just"/>
            <a:r>
              <a:rPr lang="en-US" altLang="zh-CN" dirty="0">
                <a:latin typeface="Calibri" panose="020F0502020204030204" pitchFamily="34" charset="0"/>
              </a:rPr>
              <a:t>The </a:t>
            </a:r>
            <a:r>
              <a:rPr lang="en-US" altLang="zh-CN" i="1" dirty="0">
                <a:latin typeface="Calibri" panose="020F0502020204030204" pitchFamily="34" charset="0"/>
              </a:rPr>
              <a:t>maxUplinkdutycycle-FR2</a:t>
            </a:r>
            <a:r>
              <a:rPr lang="en-US" altLang="zh-CN" dirty="0">
                <a:latin typeface="Calibri" panose="020F0502020204030204" pitchFamily="34" charset="0"/>
              </a:rPr>
              <a:t> was defined in Rel-15 to help UE solve MPE issue. And, it was considered unclear because there is no definition of reference power which this capability is defined.</a:t>
            </a:r>
          </a:p>
          <a:p>
            <a:pPr algn="just"/>
            <a:endParaRPr lang="en-US" altLang="zh-CN" dirty="0">
              <a:latin typeface="Calibri" panose="020F0502020204030204" pitchFamily="34" charset="0"/>
            </a:endParaRPr>
          </a:p>
          <a:p>
            <a:pPr algn="just"/>
            <a:r>
              <a:rPr lang="en-US" altLang="zh-CN" dirty="0">
                <a:latin typeface="Calibri" panose="020F0502020204030204" pitchFamily="34" charset="0"/>
              </a:rPr>
              <a:t>In RAN4#94e meeting, it was agreed to clarify that the UE maximum transmission power is used as a reference in the definition of the UL duty cycle. And the detailed definition of “UE maximum transmission power” will be further discussed in RAN4#94e-bis meeting.</a:t>
            </a:r>
          </a:p>
        </p:txBody>
      </p:sp>
    </p:spTree>
    <p:extLst>
      <p:ext uri="{BB962C8B-B14F-4D97-AF65-F5344CB8AC3E}">
        <p14:creationId xmlns:p14="http://schemas.microsoft.com/office/powerpoint/2010/main" val="1777767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22525"/>
            <a:ext cx="10515600" cy="1325563"/>
          </a:xfrm>
        </p:spPr>
        <p:txBody>
          <a:bodyPr>
            <a:normAutofit/>
          </a:bodyPr>
          <a:lstStyle/>
          <a:p>
            <a:r>
              <a:rPr lang="en-US" altLang="zh-CN" sz="4000" b="1" dirty="0">
                <a:latin typeface="Calibri" panose="020F0502020204030204" pitchFamily="34" charset="0"/>
              </a:rPr>
              <a:t>WF</a:t>
            </a:r>
            <a:endParaRPr lang="zh-CN" altLang="en-US" sz="4000" b="1" dirty="0">
              <a:latin typeface="Calibri" panose="020F0502020204030204" pitchFamily="34" charset="0"/>
            </a:endParaRPr>
          </a:p>
        </p:txBody>
      </p:sp>
      <p:sp>
        <p:nvSpPr>
          <p:cNvPr id="4" name="内容占位符 3"/>
          <p:cNvSpPr>
            <a:spLocks noGrp="1"/>
          </p:cNvSpPr>
          <p:nvPr>
            <p:ph idx="1"/>
          </p:nvPr>
        </p:nvSpPr>
        <p:spPr>
          <a:xfrm>
            <a:off x="838199" y="1583025"/>
            <a:ext cx="10428215" cy="4351338"/>
          </a:xfrm>
        </p:spPr>
        <p:txBody>
          <a:bodyPr>
            <a:normAutofit fontScale="77500" lnSpcReduction="20000"/>
          </a:bodyPr>
          <a:lstStyle/>
          <a:p>
            <a:pPr algn="just"/>
            <a:r>
              <a:rPr lang="en-US" altLang="zh-CN" dirty="0">
                <a:latin typeface="Calibri" panose="020F0502020204030204" pitchFamily="34" charset="0"/>
              </a:rPr>
              <a:t>maxUplinkdutycycle-FR2 is defined under the maximum transmission power. There is different understanding on the definition of “maximum transmission power” </a:t>
            </a:r>
          </a:p>
          <a:p>
            <a:pPr lvl="1" algn="just"/>
            <a:r>
              <a:rPr lang="en-US" altLang="zh-CN" dirty="0">
                <a:latin typeface="Calibri" panose="020F0502020204030204" pitchFamily="34" charset="0"/>
              </a:rPr>
              <a:t>Option 1: Defined at max peak EIRP</a:t>
            </a:r>
          </a:p>
          <a:p>
            <a:pPr lvl="1" algn="just"/>
            <a:r>
              <a:rPr lang="en-US" altLang="zh-CN" dirty="0">
                <a:latin typeface="Calibri" panose="020F0502020204030204" pitchFamily="34" charset="0"/>
              </a:rPr>
              <a:t>Option 2: Defined at max TRP</a:t>
            </a:r>
          </a:p>
          <a:p>
            <a:pPr lvl="1" algn="just"/>
            <a:r>
              <a:rPr lang="en-US" altLang="zh-CN" dirty="0">
                <a:latin typeface="Calibri" panose="020F0502020204030204" pitchFamily="34" charset="0"/>
              </a:rPr>
              <a:t>Option 3: Is only valid for the reference </a:t>
            </a:r>
            <a:r>
              <a:rPr lang="en-US" altLang="zh-CN" dirty="0" err="1">
                <a:latin typeface="Calibri" panose="020F0502020204030204" pitchFamily="34" charset="0"/>
              </a:rPr>
              <a:t>P</a:t>
            </a:r>
            <a:r>
              <a:rPr lang="en-US" altLang="zh-CN" sz="1600" dirty="0" err="1">
                <a:latin typeface="Calibri" panose="020F0502020204030204" pitchFamily="34" charset="0"/>
              </a:rPr>
              <a:t>CMAX,ref</a:t>
            </a:r>
            <a:r>
              <a:rPr lang="en-US" altLang="zh-CN" dirty="0">
                <a:latin typeface="Calibri" panose="020F0502020204030204" pitchFamily="34" charset="0"/>
              </a:rPr>
              <a:t>, where </a:t>
            </a:r>
            <a:r>
              <a:rPr lang="en-US" altLang="zh-CN" dirty="0" err="1">
                <a:latin typeface="Calibri" panose="020F0502020204030204" pitchFamily="34" charset="0"/>
              </a:rPr>
              <a:t>P</a:t>
            </a:r>
            <a:r>
              <a:rPr lang="en-US" altLang="zh-CN" sz="1600" dirty="0" err="1">
                <a:latin typeface="Calibri" panose="020F0502020204030204" pitchFamily="34" charset="0"/>
              </a:rPr>
              <a:t>CMAX,ref</a:t>
            </a:r>
            <a:r>
              <a:rPr lang="en-US" altLang="zh-CN" dirty="0">
                <a:latin typeface="Calibri" panose="020F0502020204030204" pitchFamily="34" charset="0"/>
              </a:rPr>
              <a:t> is the </a:t>
            </a:r>
            <a:r>
              <a:rPr lang="en-US" altLang="zh-CN" dirty="0" err="1">
                <a:latin typeface="Calibri" panose="020F0502020204030204" pitchFamily="34" charset="0"/>
              </a:rPr>
              <a:t>P</a:t>
            </a:r>
            <a:r>
              <a:rPr lang="en-US" altLang="zh-CN" sz="1600" dirty="0" err="1">
                <a:latin typeface="Calibri" panose="020F0502020204030204" pitchFamily="34" charset="0"/>
              </a:rPr>
              <a:t>CMAX,f,c</a:t>
            </a:r>
            <a:r>
              <a:rPr lang="en-US" altLang="zh-CN" dirty="0">
                <a:latin typeface="Calibri" panose="020F0502020204030204" pitchFamily="34" charset="0"/>
              </a:rPr>
              <a:t> without using MPR, AMPR and PMPR</a:t>
            </a:r>
          </a:p>
          <a:p>
            <a:pPr lvl="1" algn="just"/>
            <a:r>
              <a:rPr lang="en-US" altLang="zh-CN" dirty="0">
                <a:latin typeface="Calibri" panose="020F0502020204030204" pitchFamily="34" charset="0"/>
              </a:rPr>
              <a:t>Option 4: where UE creates largest power density for the critical part of the device surface or applicable proximity of the devices surface </a:t>
            </a:r>
          </a:p>
          <a:p>
            <a:pPr algn="just"/>
            <a:r>
              <a:rPr lang="en-US" altLang="zh-CN" dirty="0">
                <a:latin typeface="Calibri" panose="020F0502020204030204" pitchFamily="34" charset="0"/>
              </a:rPr>
              <a:t>Further clarification on Option 2(defined at max TRP) is needed regarding “</a:t>
            </a:r>
            <a:r>
              <a:rPr lang="en-US" altLang="zh-CN" dirty="0" err="1">
                <a:latin typeface="Calibri" panose="020F0502020204030204" pitchFamily="34" charset="0"/>
              </a:rPr>
              <a:t>Pcmax.f.c</a:t>
            </a:r>
            <a:r>
              <a:rPr lang="en-US" altLang="zh-CN" dirty="0">
                <a:latin typeface="Calibri" panose="020F0502020204030204" pitchFamily="34" charset="0"/>
              </a:rPr>
              <a:t> is defined as peak EIRP and PHR is also calculated as peak EIRP. So NW cannot know TRP value that UE uses and how NW utilize this UL duty cycle capability defined as max TRP?”</a:t>
            </a:r>
          </a:p>
          <a:p>
            <a:pPr algn="just"/>
            <a:endParaRPr lang="en-US" altLang="zh-CN" dirty="0">
              <a:latin typeface="Calibri" panose="020F0502020204030204" pitchFamily="34" charset="0"/>
            </a:endParaRPr>
          </a:p>
          <a:p>
            <a:pPr algn="just"/>
            <a:r>
              <a:rPr lang="en-US" altLang="zh-CN" dirty="0">
                <a:latin typeface="Calibri" panose="020F0502020204030204" pitchFamily="34" charset="0"/>
              </a:rPr>
              <a:t>It is up to network implementation whether this capability can also be applied to lower power levels other than the maximum transmission power in Rel-15.</a:t>
            </a:r>
          </a:p>
        </p:txBody>
      </p:sp>
    </p:spTree>
    <p:extLst>
      <p:ext uri="{BB962C8B-B14F-4D97-AF65-F5344CB8AC3E}">
        <p14:creationId xmlns:p14="http://schemas.microsoft.com/office/powerpoint/2010/main" val="15193077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263</Words>
  <Application>Microsoft Office PowerPoint</Application>
  <PresentationFormat>宽屏</PresentationFormat>
  <Paragraphs>17</Paragraphs>
  <Slides>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vt:i4>
      </vt:variant>
    </vt:vector>
  </HeadingPairs>
  <TitlesOfParts>
    <vt:vector size="9" baseType="lpstr">
      <vt:lpstr>MS Mincho</vt:lpstr>
      <vt:lpstr>等线</vt:lpstr>
      <vt:lpstr>等线 Light</vt:lpstr>
      <vt:lpstr>Arial</vt:lpstr>
      <vt:lpstr>Calibri</vt:lpstr>
      <vt:lpstr>Office 主题​​</vt:lpstr>
      <vt:lpstr>WF on clarification for the definition of the UL duty cycle</vt:lpstr>
      <vt:lpstr>Background</vt:lpstr>
      <vt:lpstr>WF</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clarification for the definition of the UL duty cycle</dc:title>
  <dc:creator>OPPO Jinqiang</dc:creator>
  <cp:lastModifiedBy>OPPO Jinqiang</cp:lastModifiedBy>
  <cp:revision>16</cp:revision>
  <dcterms:created xsi:type="dcterms:W3CDTF">2020-04-26T07:37:42Z</dcterms:created>
  <dcterms:modified xsi:type="dcterms:W3CDTF">2020-04-29T16:13:03Z</dcterms:modified>
</cp:coreProperties>
</file>