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92" r:id="rId1"/>
    <p:sldMasterId id="2147483751" r:id="rId2"/>
  </p:sldMasterIdLst>
  <p:notesMasterIdLst>
    <p:notesMasterId r:id="rId8"/>
  </p:notesMasterIdLst>
  <p:handoutMasterIdLst>
    <p:handoutMasterId r:id="rId9"/>
  </p:handoutMasterIdLst>
  <p:sldIdLst>
    <p:sldId id="258" r:id="rId3"/>
    <p:sldId id="285" r:id="rId4"/>
    <p:sldId id="283" r:id="rId5"/>
    <p:sldId id="278" r:id="rId6"/>
    <p:sldId id="284" r:id="rId7"/>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08" autoAdjust="0"/>
    <p:restoredTop sz="93671" autoAdjust="0"/>
  </p:normalViewPr>
  <p:slideViewPr>
    <p:cSldViewPr snapToGrid="0" snapToObjects="1">
      <p:cViewPr varScale="1">
        <p:scale>
          <a:sx n="94" d="100"/>
          <a:sy n="94" d="100"/>
        </p:scale>
        <p:origin x="1086" y="102"/>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4/29/2020</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29/04/2020</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29/04/2020</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a:extLst>
              <a:ext uri="{FF2B5EF4-FFF2-40B4-BE49-F238E27FC236}">
                <a16:creationId xmlns:a16="http://schemas.microsoft.com/office/drawing/2014/main" id="{6BB07BAC-D813-4FFB-BA54-4C8CB1260C6F}"/>
              </a:ext>
            </a:extLst>
          </p:cNvPr>
          <p:cNvSpPr>
            <a:spLocks noGrp="1"/>
          </p:cNvSpPr>
          <p:nvPr>
            <p:ph type="ctrTitle"/>
          </p:nvPr>
        </p:nvSpPr>
        <p:spPr>
          <a:xfrm>
            <a:off x="1128419" y="2590341"/>
            <a:ext cx="10209728" cy="1506823"/>
          </a:xfrm>
        </p:spPr>
        <p:txBody>
          <a:bodyPr/>
          <a:lstStyle/>
          <a:p>
            <a:r>
              <a:rPr lang="en-GB" altLang="zh-CN" b="1" dirty="0">
                <a:cs typeface="等线 Light" panose="020B0503020204020204" pitchFamily="2" charset="-122"/>
              </a:rPr>
              <a:t>WF on MPR With PI/2 BPSK DMRS</a:t>
            </a:r>
            <a:endParaRPr lang="en-GB" altLang="zh-CN" dirty="0">
              <a:ea typeface="宋体" panose="02010600030101010101" pitchFamily="2" charset="-122"/>
            </a:endParaRPr>
          </a:p>
        </p:txBody>
      </p:sp>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523603" y="4120970"/>
            <a:ext cx="9141619" cy="443070"/>
          </a:xfrm>
        </p:spPr>
        <p:txBody>
          <a:bodyPr/>
          <a:lstStyle/>
          <a:p>
            <a:pPr eaLnBrk="1" hangingPunct="1"/>
            <a:r>
              <a:rPr lang="en-GB" altLang="zh-CN" dirty="0">
                <a:ea typeface="宋体" panose="02010600030101010101" pitchFamily="2" charset="-122"/>
              </a:rPr>
              <a:t>Qualcomm</a:t>
            </a: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1034129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#94-e-Bis								</a:t>
            </a:r>
          </a:p>
          <a:p>
            <a:pPr>
              <a:lnSpc>
                <a:spcPct val="100000"/>
              </a:lnSpc>
              <a:spcBef>
                <a:spcPct val="0"/>
              </a:spcBef>
              <a:buNone/>
            </a:pPr>
            <a:r>
              <a:rPr lang="de-DE" sz="1799" b="1" dirty="0"/>
              <a:t>24th - 30th Apr 2020</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a:latin typeface="Arial" panose="020B0604020202020204" pitchFamily="34" charset="0"/>
              </a:rPr>
              <a:t>R4-2005651</a:t>
            </a:r>
            <a:endParaRPr lang="zh-CN" altLang="en-US" sz="1799"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235460"/>
            <a:ext cx="11430000" cy="525850"/>
          </a:xfrm>
        </p:spPr>
        <p:txBody>
          <a:bodyPr/>
          <a:lstStyle/>
          <a:p>
            <a:r>
              <a:rPr lang="en-US" altLang="zh-CN" dirty="0">
                <a:solidFill>
                  <a:schemeClr val="tx1"/>
                </a:solidFill>
              </a:rPr>
              <a:t>Open Issues</a:t>
            </a:r>
            <a:endParaRPr lang="zh-CN" altLang="en-US" dirty="0">
              <a:solidFill>
                <a:schemeClr val="tx1"/>
              </a:solidFill>
            </a:endParaRPr>
          </a:p>
        </p:txBody>
      </p:sp>
      <p:sp>
        <p:nvSpPr>
          <p:cNvPr id="3" name="内容占位符 2"/>
          <p:cNvSpPr>
            <a:spLocks noGrp="1"/>
          </p:cNvSpPr>
          <p:nvPr>
            <p:ph sz="half" idx="1"/>
          </p:nvPr>
        </p:nvSpPr>
        <p:spPr>
          <a:xfrm>
            <a:off x="837982" y="960093"/>
            <a:ext cx="10186189" cy="5353773"/>
          </a:xfrm>
        </p:spPr>
        <p:txBody>
          <a:bodyPr/>
          <a:lstStyle/>
          <a:p>
            <a:pPr marL="457200" indent="-457200">
              <a:buFont typeface="+mj-lt"/>
              <a:buAutoNum type="arabicPeriod"/>
            </a:pPr>
            <a:r>
              <a:rPr lang="en-GB" sz="2000" b="1" u="sng" dirty="0"/>
              <a:t>Issue 1-1-1: Rel-15 MPR requirement for Pi/2 BPSK</a:t>
            </a:r>
          </a:p>
          <a:p>
            <a:pPr marL="457200" indent="-457200">
              <a:buFont typeface="+mj-lt"/>
              <a:buAutoNum type="arabicPeriod"/>
            </a:pPr>
            <a:endParaRPr lang="en-US" sz="2000" dirty="0"/>
          </a:p>
          <a:p>
            <a:pPr lvl="1"/>
            <a:r>
              <a:rPr lang="en-GB" sz="1800" dirty="0"/>
              <a:t>Proposal 1 (Huawei): Revisit firstly before consider whether MPR improvement based on Pi/2 BPSK DMRS should be defined in Rel-16</a:t>
            </a:r>
            <a:endParaRPr lang="en-US" sz="1800" dirty="0"/>
          </a:p>
          <a:p>
            <a:pPr lvl="1"/>
            <a:r>
              <a:rPr lang="en-GB" sz="1800" dirty="0"/>
              <a:t>Proposal 2 (Qualcomm): FFS further optimization of MPR for ZC based DMRS; this evaluation can proceed in parallel under the TEI WI.</a:t>
            </a:r>
            <a:endParaRPr lang="en-US" sz="1800" dirty="0"/>
          </a:p>
          <a:p>
            <a:pPr lvl="2"/>
            <a:endParaRPr lang="en-US" sz="1600" dirty="0"/>
          </a:p>
          <a:p>
            <a:pPr marL="457200" indent="-457200">
              <a:buFont typeface="+mj-lt"/>
              <a:buAutoNum type="arabicPeriod"/>
            </a:pPr>
            <a:r>
              <a:rPr lang="en-GB" sz="2000" b="1" u="sng" dirty="0"/>
              <a:t>Issue 1-1-2: Rel-16 MPR requirement for Pi/2 BPSK</a:t>
            </a:r>
            <a:endParaRPr lang="en-US" sz="2000" dirty="0"/>
          </a:p>
          <a:p>
            <a:pPr marL="0" lvl="0" indent="0">
              <a:buNone/>
            </a:pPr>
            <a:endParaRPr lang="en-US" sz="2000" dirty="0"/>
          </a:p>
          <a:p>
            <a:pPr lvl="1"/>
            <a:r>
              <a:rPr lang="en-GB" sz="1800" dirty="0"/>
              <a:t>Proposal 1 (Huawei): If Rel-15 MPR for Pi/2 BPSK cannot be revised, then there is no RF requirements should be specified for new DMRS design, based on following observations:</a:t>
            </a:r>
            <a:endParaRPr lang="en-US" sz="1800" dirty="0"/>
          </a:p>
          <a:p>
            <a:pPr lvl="2" hangingPunct="0"/>
            <a:r>
              <a:rPr lang="en-GB" sz="1600" dirty="0"/>
              <a:t>MPR can be improved a little bit for Pi/2 BPSK DMRS with FDSS compared to ZC DMRS with FDSS, but not too much</a:t>
            </a:r>
            <a:endParaRPr lang="en-US" sz="1600" dirty="0"/>
          </a:p>
          <a:p>
            <a:pPr lvl="2"/>
            <a:r>
              <a:rPr lang="en-GB" sz="1600" dirty="0"/>
              <a:t>The MPR improvement even with newly designed DMRS sequence cannot reach the power boosting level defined in Rel-15 spec</a:t>
            </a:r>
            <a:endParaRPr lang="en-US" sz="1600" dirty="0"/>
          </a:p>
          <a:p>
            <a:pPr lvl="1"/>
            <a:r>
              <a:rPr lang="en-GB" sz="1800" dirty="0"/>
              <a:t>Proposal 2 (Qualcomm): Pi/2 BPSK DMRS can be treated as a separate specification in the MPR tables (but MPR number can be discussed). </a:t>
            </a:r>
            <a:endParaRPr lang="en-US" sz="1800" dirty="0"/>
          </a:p>
        </p:txBody>
      </p:sp>
    </p:spTree>
    <p:extLst>
      <p:ext uri="{BB962C8B-B14F-4D97-AF65-F5344CB8AC3E}">
        <p14:creationId xmlns:p14="http://schemas.microsoft.com/office/powerpoint/2010/main" val="1333291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5">
            <a:extLst>
              <a:ext uri="{FF2B5EF4-FFF2-40B4-BE49-F238E27FC236}">
                <a16:creationId xmlns:a16="http://schemas.microsoft.com/office/drawing/2014/main" id="{A688089E-F948-4A6F-8934-CA4E97C4332E}"/>
              </a:ext>
            </a:extLst>
          </p:cNvPr>
          <p:cNvSpPr>
            <a:spLocks noGrp="1"/>
          </p:cNvSpPr>
          <p:nvPr>
            <p:ph type="title"/>
          </p:nvPr>
        </p:nvSpPr>
        <p:spPr>
          <a:xfrm>
            <a:off x="837981" y="155520"/>
            <a:ext cx="11117542" cy="525785"/>
          </a:xfrm>
        </p:spPr>
        <p:txBody>
          <a:bodyPr/>
          <a:lstStyle/>
          <a:p>
            <a:pPr eaLnBrk="1" hangingPunct="1"/>
            <a:r>
              <a:rPr lang="fi-FI" altLang="zh-CN" sz="3599" dirty="0">
                <a:solidFill>
                  <a:schemeClr val="tx1"/>
                </a:solidFill>
                <a:ea typeface="宋体" panose="02010600030101010101" pitchFamily="2" charset="-122"/>
              </a:rPr>
              <a:t>Background (1)</a:t>
            </a:r>
            <a:endParaRPr lang="en-GB" altLang="zh-CN" sz="3599" dirty="0">
              <a:solidFill>
                <a:schemeClr val="tx1"/>
              </a:solidFill>
              <a:ea typeface="宋体" panose="02010600030101010101" pitchFamily="2" charset="-122"/>
            </a:endParaRPr>
          </a:p>
        </p:txBody>
      </p:sp>
      <p:sp>
        <p:nvSpPr>
          <p:cNvPr id="3075" name="Content Placeholder 6">
            <a:extLst>
              <a:ext uri="{FF2B5EF4-FFF2-40B4-BE49-F238E27FC236}">
                <a16:creationId xmlns:a16="http://schemas.microsoft.com/office/drawing/2014/main" id="{F75E7CCA-9A2E-4661-B249-A9B6786114D3}"/>
              </a:ext>
            </a:extLst>
          </p:cNvPr>
          <p:cNvSpPr>
            <a:spLocks noGrp="1"/>
          </p:cNvSpPr>
          <p:nvPr>
            <p:ph sz="half" idx="1"/>
          </p:nvPr>
        </p:nvSpPr>
        <p:spPr>
          <a:xfrm>
            <a:off x="744675" y="705547"/>
            <a:ext cx="11117542" cy="5573834"/>
          </a:xfrm>
        </p:spPr>
        <p:txBody>
          <a:bodyPr/>
          <a:lstStyle/>
          <a:p>
            <a:r>
              <a:rPr lang="en-GB" sz="2000" dirty="0"/>
              <a:t>Rel-15:</a:t>
            </a:r>
          </a:p>
          <a:p>
            <a:pPr lvl="1"/>
            <a:r>
              <a:rPr lang="en-GB" sz="1800" dirty="0"/>
              <a:t>MPR values for Pi/2 BPSK waveforms having </a:t>
            </a:r>
            <a:r>
              <a:rPr lang="en-GB" sz="1800" dirty="0" err="1"/>
              <a:t>Zadoff</a:t>
            </a:r>
            <a:r>
              <a:rPr lang="en-GB" sz="1800" dirty="0"/>
              <a:t>-Chu (ZC) modulated DMRS was agreed for both FR1 and FR2 and placed in the 38.101 specification. </a:t>
            </a:r>
          </a:p>
          <a:p>
            <a:pPr lvl="1"/>
            <a:r>
              <a:rPr lang="en-GB" sz="1800" dirty="0"/>
              <a:t>The full benefit of BPSK could not be realized due to the DMRS of these waveforms being a higher PAPR ZC modulation.</a:t>
            </a:r>
          </a:p>
          <a:p>
            <a:pPr lvl="1"/>
            <a:endParaRPr lang="en-GB" sz="1800" dirty="0"/>
          </a:p>
          <a:p>
            <a:r>
              <a:rPr lang="en-GB" sz="2000" dirty="0"/>
              <a:t>Revised Rel-16 WID on NR </a:t>
            </a:r>
            <a:r>
              <a:rPr lang="en-GB" sz="2000" dirty="0" err="1"/>
              <a:t>eMIMO</a:t>
            </a:r>
            <a:r>
              <a:rPr lang="en-GB" sz="2000" dirty="0"/>
              <a:t> (RP-192271) states:</a:t>
            </a:r>
          </a:p>
          <a:p>
            <a:pPr lvl="1"/>
            <a:r>
              <a:rPr lang="en-GB" sz="1800" dirty="0"/>
              <a:t>Perform study and make conclusion in the first RAN1 meeting after start of the WI, and if needed, specify CSI-RS and DMRS (both downlink and uplink) enhancement for PAPR reduction for one or multiple layers (no change on RE mapping specified in Rel-15)</a:t>
            </a:r>
          </a:p>
          <a:p>
            <a:pPr lvl="1"/>
            <a:endParaRPr lang="en-US" sz="1800" dirty="0"/>
          </a:p>
          <a:p>
            <a:pPr lvl="1"/>
            <a:r>
              <a:rPr lang="en-GB" sz="1800" dirty="0"/>
              <a:t>Specify core requirements associated with the items specified by RAN1 [RAN4]</a:t>
            </a:r>
            <a:endParaRPr lang="en-US" sz="1800" dirty="0"/>
          </a:p>
          <a:p>
            <a:pPr lvl="2"/>
            <a:r>
              <a:rPr lang="en-GB" sz="1600" dirty="0"/>
              <a:t>Identify impact on RF requirements for the reduced PAPR pi/2-BPSK DMRS and, if needed, specify RF requirements </a:t>
            </a:r>
          </a:p>
          <a:p>
            <a:pPr lvl="2"/>
            <a:endParaRPr lang="en-GB" sz="1600" dirty="0"/>
          </a:p>
          <a:p>
            <a:r>
              <a:rPr lang="en-GB" sz="2000" dirty="0"/>
              <a:t>Based on RP-192271 a new Pi/2 BPSK DMRS was created for use with Pi/2 BPSK modulated data that has lower PAPR</a:t>
            </a:r>
          </a:p>
          <a:p>
            <a:pPr marL="0" indent="0">
              <a:buNone/>
            </a:pPr>
            <a:endParaRPr lang="en-GB" sz="2000" dirty="0"/>
          </a:p>
        </p:txBody>
      </p:sp>
    </p:spTree>
    <p:extLst>
      <p:ext uri="{BB962C8B-B14F-4D97-AF65-F5344CB8AC3E}">
        <p14:creationId xmlns:p14="http://schemas.microsoft.com/office/powerpoint/2010/main" val="3932172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56556"/>
            <a:ext cx="11430000" cy="525850"/>
          </a:xfrm>
        </p:spPr>
        <p:txBody>
          <a:bodyPr/>
          <a:lstStyle/>
          <a:p>
            <a:r>
              <a:rPr lang="en-US" altLang="zh-CN" dirty="0">
                <a:solidFill>
                  <a:schemeClr val="tx1"/>
                </a:solidFill>
              </a:rPr>
              <a:t>Background (2) - Positions of each company</a:t>
            </a:r>
            <a:endParaRPr lang="zh-CN" altLang="en-US" dirty="0">
              <a:solidFill>
                <a:schemeClr val="tx1"/>
              </a:solidFill>
            </a:endParaRPr>
          </a:p>
        </p:txBody>
      </p:sp>
      <p:graphicFrame>
        <p:nvGraphicFramePr>
          <p:cNvPr id="4" name="Table 4">
            <a:extLst>
              <a:ext uri="{FF2B5EF4-FFF2-40B4-BE49-F238E27FC236}">
                <a16:creationId xmlns:a16="http://schemas.microsoft.com/office/drawing/2014/main" id="{65B808C9-63F0-44B7-8130-A36D5931E848}"/>
              </a:ext>
            </a:extLst>
          </p:cNvPr>
          <p:cNvGraphicFramePr>
            <a:graphicFrameLocks noGrp="1"/>
          </p:cNvGraphicFramePr>
          <p:nvPr>
            <p:extLst>
              <p:ext uri="{D42A27DB-BD31-4B8C-83A1-F6EECF244321}">
                <p14:modId xmlns:p14="http://schemas.microsoft.com/office/powerpoint/2010/main" val="1720355781"/>
              </p:ext>
            </p:extLst>
          </p:nvPr>
        </p:nvGraphicFramePr>
        <p:xfrm>
          <a:off x="350246" y="598070"/>
          <a:ext cx="11430000" cy="6065123"/>
        </p:xfrm>
        <a:graphic>
          <a:graphicData uri="http://schemas.openxmlformats.org/drawingml/2006/table">
            <a:tbl>
              <a:tblPr firstRow="1" bandRow="1">
                <a:tableStyleId>{5C22544A-7EE6-4342-B048-85BDC9FD1C3A}</a:tableStyleId>
              </a:tblPr>
              <a:tblGrid>
                <a:gridCol w="1859875">
                  <a:extLst>
                    <a:ext uri="{9D8B030D-6E8A-4147-A177-3AD203B41FA5}">
                      <a16:colId xmlns:a16="http://schemas.microsoft.com/office/drawing/2014/main" val="1669505734"/>
                    </a:ext>
                  </a:extLst>
                </a:gridCol>
                <a:gridCol w="5760125">
                  <a:extLst>
                    <a:ext uri="{9D8B030D-6E8A-4147-A177-3AD203B41FA5}">
                      <a16:colId xmlns:a16="http://schemas.microsoft.com/office/drawing/2014/main" val="3812757418"/>
                    </a:ext>
                  </a:extLst>
                </a:gridCol>
                <a:gridCol w="3810000">
                  <a:extLst>
                    <a:ext uri="{9D8B030D-6E8A-4147-A177-3AD203B41FA5}">
                      <a16:colId xmlns:a16="http://schemas.microsoft.com/office/drawing/2014/main" val="4276827481"/>
                    </a:ext>
                  </a:extLst>
                </a:gridCol>
              </a:tblGrid>
              <a:tr h="690900">
                <a:tc>
                  <a:txBody>
                    <a:bodyPr/>
                    <a:lstStyle/>
                    <a:p>
                      <a:r>
                        <a:rPr lang="en-US" dirty="0">
                          <a:solidFill>
                            <a:schemeClr val="tx1"/>
                          </a:solidFill>
                        </a:rPr>
                        <a:t>Company</a:t>
                      </a:r>
                    </a:p>
                  </a:txBody>
                  <a:tcPr/>
                </a:tc>
                <a:tc gridSpan="2">
                  <a:txBody>
                    <a:bodyPr/>
                    <a:lstStyle/>
                    <a:p>
                      <a:pPr algn="ctr"/>
                      <a:endParaRPr lang="en-US" sz="3200" dirty="0">
                        <a:solidFill>
                          <a:schemeClr val="tx1"/>
                        </a:solidFill>
                      </a:endParaRPr>
                    </a:p>
                  </a:txBody>
                  <a:tcPr/>
                </a:tc>
                <a:tc hMerge="1">
                  <a:txBody>
                    <a:bodyPr/>
                    <a:lstStyle/>
                    <a:p>
                      <a:endParaRPr lang="en-US" dirty="0"/>
                    </a:p>
                  </a:txBody>
                  <a:tcPr/>
                </a:tc>
                <a:extLst>
                  <a:ext uri="{0D108BD9-81ED-4DB2-BD59-A6C34878D82A}">
                    <a16:rowId xmlns:a16="http://schemas.microsoft.com/office/drawing/2014/main" val="2151896844"/>
                  </a:ext>
                </a:extLst>
              </a:tr>
              <a:tr h="690900">
                <a:tc>
                  <a:txBody>
                    <a:bodyPr/>
                    <a:lstStyle/>
                    <a:p>
                      <a:endParaRPr lang="en-US"/>
                    </a:p>
                  </a:txBody>
                  <a:tcPr/>
                </a:tc>
                <a:tc>
                  <a:txBody>
                    <a:bodyPr/>
                    <a:lstStyle/>
                    <a:p>
                      <a:pPr marL="0" indent="0">
                        <a:buFont typeface="+mj-lt"/>
                        <a:buNone/>
                      </a:pPr>
                      <a:r>
                        <a:rPr lang="en-GB" sz="1400" b="1" u="none" dirty="0"/>
                        <a:t>Issue 1-1-1: Rel-15 MPR requirement for Pi/2 BPSK</a:t>
                      </a:r>
                    </a:p>
                  </a:txBody>
                  <a:tcPr/>
                </a:tc>
                <a:tc>
                  <a:txBody>
                    <a:bodyPr/>
                    <a:lstStyle/>
                    <a:p>
                      <a:pPr marL="0" indent="0">
                        <a:buFont typeface="+mj-lt"/>
                        <a:buNone/>
                      </a:pPr>
                      <a:r>
                        <a:rPr lang="en-GB" sz="1400" b="1" u="none" dirty="0"/>
                        <a:t>Issue 1-1-2: Rel-16 MPR requirement for Pi/2 BPSK</a:t>
                      </a:r>
                      <a:endParaRPr lang="en-US" sz="1400" u="none" dirty="0"/>
                    </a:p>
                  </a:txBody>
                  <a:tcPr/>
                </a:tc>
                <a:extLst>
                  <a:ext uri="{0D108BD9-81ED-4DB2-BD59-A6C34878D82A}">
                    <a16:rowId xmlns:a16="http://schemas.microsoft.com/office/drawing/2014/main" val="424190058"/>
                  </a:ext>
                </a:extLst>
              </a:tr>
              <a:tr h="445278">
                <a:tc>
                  <a:txBody>
                    <a:bodyPr/>
                    <a:lstStyle/>
                    <a:p>
                      <a:r>
                        <a:rPr lang="en-US" dirty="0"/>
                        <a:t>Intel</a:t>
                      </a:r>
                    </a:p>
                  </a:txBody>
                  <a:tcPr/>
                </a:tc>
                <a:tc>
                  <a:txBody>
                    <a:bodyPr/>
                    <a:lstStyle/>
                    <a:p>
                      <a:r>
                        <a:rPr lang="en-US" sz="1200" kern="1200" dirty="0">
                          <a:solidFill>
                            <a:schemeClr val="dk1"/>
                          </a:solidFill>
                          <a:effectLst/>
                          <a:latin typeface="+mn-lt"/>
                          <a:ea typeface="+mn-ea"/>
                          <a:cs typeface="+mn-cs"/>
                        </a:rPr>
                        <a:t>Proposal 2. Need RAN4 approves it as a Rel-15 TEI</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dk1"/>
                          </a:solidFill>
                          <a:effectLst/>
                          <a:latin typeface="+mn-lt"/>
                          <a:ea typeface="+mn-ea"/>
                          <a:cs typeface="+mn-cs"/>
                        </a:rPr>
                        <a:t>Proposal 2</a:t>
                      </a:r>
                      <a:endParaRPr lang="en-US" sz="1200" kern="1200" dirty="0">
                        <a:solidFill>
                          <a:schemeClr val="dk1"/>
                        </a:solidFill>
                        <a:effectLst/>
                        <a:latin typeface="+mn-lt"/>
                        <a:ea typeface="+mn-ea"/>
                        <a:cs typeface="+mn-cs"/>
                      </a:endParaRPr>
                    </a:p>
                    <a:p>
                      <a:endParaRPr lang="en-US" sz="1200" dirty="0"/>
                    </a:p>
                  </a:txBody>
                  <a:tcPr/>
                </a:tc>
                <a:extLst>
                  <a:ext uri="{0D108BD9-81ED-4DB2-BD59-A6C34878D82A}">
                    <a16:rowId xmlns:a16="http://schemas.microsoft.com/office/drawing/2014/main" val="1247160086"/>
                  </a:ext>
                </a:extLst>
              </a:tr>
              <a:tr h="842843">
                <a:tc>
                  <a:txBody>
                    <a:bodyPr/>
                    <a:lstStyle/>
                    <a:p>
                      <a:r>
                        <a:rPr lang="en-US" dirty="0"/>
                        <a:t>Huawei</a:t>
                      </a:r>
                    </a:p>
                  </a:txBody>
                  <a:tcPr/>
                </a:tc>
                <a:tc>
                  <a:txBody>
                    <a:bodyPr/>
                    <a:lstStyle/>
                    <a:p>
                      <a:r>
                        <a:rPr lang="en-US" sz="1200" kern="1200" dirty="0">
                          <a:solidFill>
                            <a:schemeClr val="dk1"/>
                          </a:solidFill>
                          <a:effectLst/>
                          <a:latin typeface="+mn-lt"/>
                          <a:ea typeface="+mn-ea"/>
                          <a:cs typeface="+mn-cs"/>
                        </a:rPr>
                        <a:t>Rel-15 MPR requirement is connected with the newly designed DMRS sequence. If the requirement is over defined, we need to consider the possible improvement based on a correct basis</a:t>
                      </a:r>
                      <a:endParaRPr lang="en-US" sz="1200" dirty="0"/>
                    </a:p>
                  </a:txBody>
                  <a:tcPr/>
                </a:tc>
                <a:tc>
                  <a:txBody>
                    <a:bodyPr/>
                    <a:lstStyle/>
                    <a:p>
                      <a:r>
                        <a:rPr lang="en-US" sz="1200" kern="1200" dirty="0">
                          <a:solidFill>
                            <a:schemeClr val="dk1"/>
                          </a:solidFill>
                          <a:effectLst/>
                          <a:latin typeface="+mn-lt"/>
                          <a:ea typeface="+mn-ea"/>
                          <a:cs typeface="+mn-cs"/>
                        </a:rPr>
                        <a:t>Rel-15 MPR requirement is connected with the newly designed DMRS sequence. If the requirement is over defined, we need to consider the possible improvement based on a correct basis</a:t>
                      </a:r>
                      <a:endParaRPr lang="en-US" sz="1200" dirty="0"/>
                    </a:p>
                  </a:txBody>
                  <a:tcPr/>
                </a:tc>
                <a:extLst>
                  <a:ext uri="{0D108BD9-81ED-4DB2-BD59-A6C34878D82A}">
                    <a16:rowId xmlns:a16="http://schemas.microsoft.com/office/drawing/2014/main" val="2746122964"/>
                  </a:ext>
                </a:extLst>
              </a:tr>
              <a:tr h="690900">
                <a:tc>
                  <a:txBody>
                    <a:bodyPr/>
                    <a:lstStyle/>
                    <a:p>
                      <a:r>
                        <a:rPr lang="en-US" dirty="0"/>
                        <a:t>Qualcomm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dk1"/>
                          </a:solidFill>
                          <a:effectLst/>
                          <a:latin typeface="+mn-lt"/>
                          <a:ea typeface="+mn-ea"/>
                          <a:cs typeface="+mn-cs"/>
                        </a:rPr>
                        <a:t>We would like to stick to WID wording without increasing WI scope: ‘Identify impact on RF requirements for the reduced PAPR pi/2-BPSK DMRS for FR1 and, if needed, specify RF requirements’. Changing MPR for pi/2 BPSK carried over from rel-15 can take place once there is a WI driving it</a:t>
                      </a:r>
                      <a:endParaRPr lang="en-US" sz="1200" kern="1200" dirty="0">
                        <a:solidFill>
                          <a:schemeClr val="dk1"/>
                        </a:solidFill>
                        <a:effectLst/>
                        <a:latin typeface="+mn-lt"/>
                        <a:ea typeface="+mn-ea"/>
                        <a:cs typeface="+mn-cs"/>
                      </a:endParaRPr>
                    </a:p>
                    <a:p>
                      <a:endParaRPr lang="en-US" sz="1200" dirty="0"/>
                    </a:p>
                  </a:txBody>
                  <a:tcPr/>
                </a:tc>
                <a:tc>
                  <a:txBody>
                    <a:bodyPr/>
                    <a:lstStyle/>
                    <a:p>
                      <a:r>
                        <a:rPr lang="en-GB" sz="1200" kern="1200" dirty="0">
                          <a:solidFill>
                            <a:schemeClr val="dk1"/>
                          </a:solidFill>
                          <a:effectLst/>
                          <a:latin typeface="+mn-lt"/>
                          <a:ea typeface="+mn-ea"/>
                          <a:cs typeface="+mn-cs"/>
                        </a:rPr>
                        <a:t>We think that Pi/2 BPSK DMRS with FDSS should be specified in the </a:t>
                      </a:r>
                      <a:r>
                        <a:rPr lang="en-GB" sz="1200" kern="1200" dirty="0" err="1">
                          <a:solidFill>
                            <a:schemeClr val="dk1"/>
                          </a:solidFill>
                          <a:effectLst/>
                          <a:latin typeface="+mn-lt"/>
                          <a:ea typeface="+mn-ea"/>
                          <a:cs typeface="+mn-cs"/>
                        </a:rPr>
                        <a:t>mpr</a:t>
                      </a:r>
                      <a:r>
                        <a:rPr lang="en-GB" sz="1200" kern="1200" dirty="0">
                          <a:solidFill>
                            <a:schemeClr val="dk1"/>
                          </a:solidFill>
                          <a:effectLst/>
                          <a:latin typeface="+mn-lt"/>
                          <a:ea typeface="+mn-ea"/>
                          <a:cs typeface="+mn-cs"/>
                        </a:rPr>
                        <a:t> tables under a separate specification as it is a new DMRS scheme and it does provide palpable benefits. Why must Pi/2 BPSK DMRS achieve Rel-15 power boost levels for </a:t>
                      </a:r>
                      <a:r>
                        <a:rPr lang="en-GB" sz="1200" kern="1200" dirty="0" err="1">
                          <a:solidFill>
                            <a:schemeClr val="dk1"/>
                          </a:solidFill>
                          <a:effectLst/>
                          <a:latin typeface="+mn-lt"/>
                          <a:ea typeface="+mn-ea"/>
                          <a:cs typeface="+mn-cs"/>
                        </a:rPr>
                        <a:t>mpr</a:t>
                      </a:r>
                      <a:r>
                        <a:rPr lang="en-GB" sz="1200" kern="1200" dirty="0">
                          <a:solidFill>
                            <a:schemeClr val="dk1"/>
                          </a:solidFill>
                          <a:effectLst/>
                          <a:latin typeface="+mn-lt"/>
                          <a:ea typeface="+mn-ea"/>
                          <a:cs typeface="+mn-cs"/>
                        </a:rPr>
                        <a:t> improvement to be viable? There are other intermediate targets with tangible benefits.</a:t>
                      </a:r>
                      <a:endParaRPr lang="en-US" sz="1200" dirty="0"/>
                    </a:p>
                  </a:txBody>
                  <a:tcPr/>
                </a:tc>
                <a:extLst>
                  <a:ext uri="{0D108BD9-81ED-4DB2-BD59-A6C34878D82A}">
                    <a16:rowId xmlns:a16="http://schemas.microsoft.com/office/drawing/2014/main" val="2213144657"/>
                  </a:ext>
                </a:extLst>
              </a:tr>
              <a:tr h="690900">
                <a:tc>
                  <a:txBody>
                    <a:bodyPr/>
                    <a:lstStyle/>
                    <a:p>
                      <a:r>
                        <a:rPr lang="en-US" dirty="0"/>
                        <a:t>Samsung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Based on WID, “Identify impact on RF requirements for the reduced PAPR pi/2-BPSK DMRS for FR1 and, if needed, specify RF requirements”, by this meeting, we need to identify the impact otherwise we need to make the clear conclusion that MPR requirement for Pi/2 BPSK DMRS will not be introduced. Whether Rel-15 power boosting requirement for Pi/2 BPSK needs revisit or not can be discussed in Rel-15 TEI to correct existing requirement if needed, but it is out of scope of Rel-16 </a:t>
                      </a:r>
                      <a:r>
                        <a:rPr lang="en-US" sz="1200" kern="1200" dirty="0" err="1">
                          <a:solidFill>
                            <a:schemeClr val="dk1"/>
                          </a:solidFill>
                          <a:effectLst/>
                          <a:latin typeface="+mn-lt"/>
                          <a:ea typeface="+mn-ea"/>
                          <a:cs typeface="+mn-cs"/>
                        </a:rPr>
                        <a:t>eMIMO</a:t>
                      </a:r>
                      <a:r>
                        <a:rPr lang="en-US" sz="1200" kern="1200" dirty="0">
                          <a:solidFill>
                            <a:schemeClr val="dk1"/>
                          </a:solidFill>
                          <a:effectLst/>
                          <a:latin typeface="+mn-lt"/>
                          <a:ea typeface="+mn-ea"/>
                          <a:cs typeface="+mn-cs"/>
                        </a:rPr>
                        <a:t> WI.</a:t>
                      </a:r>
                    </a:p>
                  </a:txBody>
                  <a:tcPr/>
                </a:tc>
                <a:tc>
                  <a:txBody>
                    <a:bodyPr/>
                    <a:lstStyle/>
                    <a:p>
                      <a:endParaRPr lang="en-US" sz="1200" kern="1200" dirty="0">
                        <a:solidFill>
                          <a:schemeClr val="dk1"/>
                        </a:solidFill>
                        <a:latin typeface="+mn-lt"/>
                        <a:ea typeface="+mn-ea"/>
                        <a:cs typeface="+mn-cs"/>
                      </a:endParaRPr>
                    </a:p>
                  </a:txBody>
                  <a:tcPr/>
                </a:tc>
                <a:extLst>
                  <a:ext uri="{0D108BD9-81ED-4DB2-BD59-A6C34878D82A}">
                    <a16:rowId xmlns:a16="http://schemas.microsoft.com/office/drawing/2014/main" val="2162290150"/>
                  </a:ext>
                </a:extLst>
              </a:tr>
              <a:tr h="690900">
                <a:tc>
                  <a:txBody>
                    <a:bodyPr/>
                    <a:lstStyle/>
                    <a:p>
                      <a:r>
                        <a:rPr lang="en-US" dirty="0"/>
                        <a:t>Nokia</a:t>
                      </a:r>
                    </a:p>
                  </a:txBody>
                  <a:tcPr/>
                </a:tc>
                <a:tc>
                  <a:txBody>
                    <a:bodyPr/>
                    <a:lstStyle/>
                    <a:p>
                      <a:endParaRPr lang="en-US" sz="1200" kern="1200" dirty="0">
                        <a:solidFill>
                          <a:schemeClr val="dk1"/>
                        </a:solidFill>
                        <a:latin typeface="+mn-lt"/>
                        <a:ea typeface="+mn-ea"/>
                        <a:cs typeface="+mn-cs"/>
                      </a:endParaRPr>
                    </a:p>
                  </a:txBody>
                  <a:tcPr/>
                </a:tc>
                <a:tc>
                  <a:txBody>
                    <a:bodyPr/>
                    <a:lstStyle/>
                    <a:p>
                      <a:r>
                        <a:rPr lang="en-US" sz="1200" kern="1200" dirty="0">
                          <a:solidFill>
                            <a:schemeClr val="dk1"/>
                          </a:solidFill>
                          <a:effectLst/>
                          <a:latin typeface="+mn-lt"/>
                          <a:ea typeface="+mn-ea"/>
                          <a:cs typeface="+mn-cs"/>
                        </a:rPr>
                        <a:t>Based on our studies presented in R4-2000517 we believe that REL-16 PI/2 PBSK MPR can be improved. This can be done by complementing current MPR table. Improvement and shaping should be further discussed. Enhancement should apply to both FR1 and FR2.</a:t>
                      </a:r>
                    </a:p>
                  </a:txBody>
                  <a:tcPr/>
                </a:tc>
                <a:extLst>
                  <a:ext uri="{0D108BD9-81ED-4DB2-BD59-A6C34878D82A}">
                    <a16:rowId xmlns:a16="http://schemas.microsoft.com/office/drawing/2014/main" val="2337351221"/>
                  </a:ext>
                </a:extLst>
              </a:tr>
            </a:tbl>
          </a:graphicData>
        </a:graphic>
      </p:graphicFrame>
    </p:spTree>
    <p:extLst>
      <p:ext uri="{BB962C8B-B14F-4D97-AF65-F5344CB8AC3E}">
        <p14:creationId xmlns:p14="http://schemas.microsoft.com/office/powerpoint/2010/main" val="1557759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56556"/>
            <a:ext cx="11430000" cy="525850"/>
          </a:xfrm>
        </p:spPr>
        <p:txBody>
          <a:bodyPr/>
          <a:lstStyle/>
          <a:p>
            <a:r>
              <a:rPr lang="en-US" altLang="zh-CN" dirty="0">
                <a:solidFill>
                  <a:schemeClr val="tx1"/>
                </a:solidFill>
              </a:rPr>
              <a:t>WF on Pi/2 BPSK DMRS</a:t>
            </a:r>
            <a:endParaRPr lang="zh-CN" altLang="en-US" dirty="0">
              <a:solidFill>
                <a:schemeClr val="tx1"/>
              </a:solidFill>
            </a:endParaRPr>
          </a:p>
        </p:txBody>
      </p:sp>
      <p:sp>
        <p:nvSpPr>
          <p:cNvPr id="3" name="内容占位符 2"/>
          <p:cNvSpPr>
            <a:spLocks noGrp="1"/>
          </p:cNvSpPr>
          <p:nvPr>
            <p:ph sz="half" idx="1"/>
          </p:nvPr>
        </p:nvSpPr>
        <p:spPr>
          <a:xfrm>
            <a:off x="558967" y="726523"/>
            <a:ext cx="10703979" cy="4999830"/>
          </a:xfrm>
        </p:spPr>
        <p:txBody>
          <a:bodyPr/>
          <a:lstStyle/>
          <a:p>
            <a:pPr>
              <a:buFont typeface="Arial" panose="020B0604020202020204" pitchFamily="34" charset="0"/>
              <a:buChar char="•"/>
            </a:pPr>
            <a:r>
              <a:rPr lang="en-US" altLang="zh-CN" sz="1800" dirty="0">
                <a:solidFill>
                  <a:schemeClr val="tx1"/>
                </a:solidFill>
              </a:rPr>
              <a:t>The purpose of  WI RP-192271 was to “</a:t>
            </a:r>
            <a:r>
              <a:rPr lang="en-GB" sz="1800" dirty="0"/>
              <a:t>Identify impact on RF requirements for the reduced PAPR pi/2-BPSK DMRS and, if needed, specify RF requirements”</a:t>
            </a:r>
          </a:p>
          <a:p>
            <a:pPr marL="0" indent="0">
              <a:buNone/>
            </a:pPr>
            <a:endParaRPr lang="en-US" altLang="zh-CN" sz="1800" dirty="0">
              <a:solidFill>
                <a:schemeClr val="tx1"/>
              </a:solidFill>
            </a:endParaRPr>
          </a:p>
          <a:p>
            <a:pPr>
              <a:buFont typeface="Arial" panose="020B0604020202020204" pitchFamily="34" charset="0"/>
              <a:buChar char="•"/>
            </a:pPr>
            <a:r>
              <a:rPr lang="en-US" altLang="zh-CN" sz="1800" dirty="0">
                <a:solidFill>
                  <a:schemeClr val="tx1"/>
                </a:solidFill>
              </a:rPr>
              <a:t>Therefore, the following suggestions on the WF are made:</a:t>
            </a:r>
          </a:p>
          <a:p>
            <a:pPr>
              <a:buFont typeface="Arial" panose="020B0604020202020204" pitchFamily="34" charset="0"/>
              <a:buChar char="•"/>
            </a:pPr>
            <a:endParaRPr lang="en-US" altLang="zh-CN" sz="1800" dirty="0">
              <a:solidFill>
                <a:schemeClr val="tx1"/>
              </a:solidFill>
            </a:endParaRPr>
          </a:p>
          <a:p>
            <a:pPr>
              <a:buFont typeface="Arial" panose="020B0604020202020204" pitchFamily="34" charset="0"/>
              <a:buChar char="•"/>
            </a:pPr>
            <a:r>
              <a:rPr lang="en-US" altLang="zh-CN" sz="1800" dirty="0">
                <a:solidFill>
                  <a:schemeClr val="tx1"/>
                </a:solidFill>
              </a:rPr>
              <a:t>Proposal :</a:t>
            </a:r>
          </a:p>
          <a:p>
            <a:endParaRPr lang="en-US" dirty="0"/>
          </a:p>
          <a:p>
            <a:pPr lvl="1"/>
            <a:r>
              <a:rPr lang="en-US" dirty="0"/>
              <a:t>Limit study to </a:t>
            </a:r>
            <a:r>
              <a:rPr lang="en-GB" dirty="0"/>
              <a:t>IE </a:t>
            </a:r>
            <a:r>
              <a:rPr lang="en-US" i="1" dirty="0"/>
              <a:t>powerBoostPi2BPSK</a:t>
            </a:r>
            <a:r>
              <a:rPr lang="en-US" dirty="0"/>
              <a:t> </a:t>
            </a:r>
            <a:r>
              <a:rPr lang="en-GB" dirty="0"/>
              <a:t>set to 0 and companies are encouraged to bring results in RAN4#95e to further evaluate the possibility of MPR enhancement </a:t>
            </a:r>
            <a:r>
              <a:rPr lang="en-US" dirty="0"/>
              <a:t>for the new waveform configuration (pi/2 BPSK DMRS with pi/2 BPSK data) </a:t>
            </a:r>
            <a:r>
              <a:rPr lang="en-GB" dirty="0"/>
              <a:t>in Rel-16</a:t>
            </a:r>
          </a:p>
          <a:p>
            <a:pPr lvl="1"/>
            <a:endParaRPr lang="en-US" dirty="0"/>
          </a:p>
          <a:p>
            <a:pPr lvl="1"/>
            <a:r>
              <a:rPr lang="en-US" dirty="0"/>
              <a:t>In RAN4#95e, RAN4 should conclude that whether or not the impact is idenfied on RF requirements for the reduced PAPR pi/2-BPSK DMRS. </a:t>
            </a:r>
          </a:p>
          <a:p>
            <a:pPr marL="0" indent="0">
              <a:buNone/>
            </a:pPr>
            <a:r>
              <a:rPr lang="en-US" dirty="0"/>
              <a:t> </a:t>
            </a:r>
          </a:p>
          <a:p>
            <a:pPr lvl="1">
              <a:buFont typeface="Arial" panose="020B0604020202020204" pitchFamily="34" charset="0"/>
              <a:buChar char="•"/>
            </a:pPr>
            <a:endParaRPr lang="en-US" altLang="zh-CN" sz="1800" dirty="0">
              <a:solidFill>
                <a:schemeClr val="tx1"/>
              </a:solidFill>
            </a:endParaRPr>
          </a:p>
        </p:txBody>
      </p:sp>
    </p:spTree>
    <p:extLst>
      <p:ext uri="{BB962C8B-B14F-4D97-AF65-F5344CB8AC3E}">
        <p14:creationId xmlns:p14="http://schemas.microsoft.com/office/powerpoint/2010/main" val="4009615451"/>
      </p:ext>
    </p:extLst>
  </p:cSld>
  <p:clrMapOvr>
    <a:masterClrMapping/>
  </p:clrMapOvr>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STDs_brown_bag</Template>
  <TotalTime>32715</TotalTime>
  <Words>753</Words>
  <Application>Microsoft Office PowerPoint</Application>
  <PresentationFormat>Custom</PresentationFormat>
  <Paragraphs>57</Paragraphs>
  <Slides>5</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vt:i4>
      </vt:variant>
    </vt:vector>
  </HeadingPairs>
  <TitlesOfParts>
    <vt:vector size="16"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WF on MPR With PI/2 BPSK DMRS</vt:lpstr>
      <vt:lpstr>Open Issues</vt:lpstr>
      <vt:lpstr>Background (1)</vt:lpstr>
      <vt:lpstr>Background (2) - Positions of each company</vt:lpstr>
      <vt:lpstr>WF on Pi/2 BPSK DMRS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keywords>CTPClassification=CTP_NT</cp:keywords>
  <cp:lastModifiedBy>Chan Fernando</cp:lastModifiedBy>
  <cp:revision>272</cp:revision>
  <cp:lastPrinted>2014-01-13T11:26:32Z</cp:lastPrinted>
  <dcterms:created xsi:type="dcterms:W3CDTF">2018-09-06T23:18:35Z</dcterms:created>
  <dcterms:modified xsi:type="dcterms:W3CDTF">2020-04-29T18:20:52Z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0a701e0c-2c55-4cfd-a445-d61f6a987911</vt:lpwstr>
  </property>
  <property fmtid="{D5CDD505-2E9C-101B-9397-08002B2CF9AE}" pid="4" name="CTP_TimeStamp">
    <vt:lpwstr>2020-04-29 01:59:15Z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(2)DxpVJmZPNI9hNXOI0/X7vDQ2xgXUOdq5D02/nUUMMUFHXIfWa7G7bBw5d17BXK4cV367wa30
R52FpepOksnjJUrrKiOS8mUTqwglczmwo6awr6uLj7lUPdGe/pk0SdaY44IE1LN9l+f/zRdQ
qTgO/a3y+EBR9LAtc2djrqoCrQpS6EVyPZEC/4ayb3rTL6cpcTm625ByYIwMCKXLl0QbT+Rp
/aQdOV4kqV3cSyLy2p</vt:lpwstr>
  </property>
  <property fmtid="{D5CDD505-2E9C-101B-9397-08002B2CF9AE}" pid="10" name="_2015_ms_pID_7253431">
    <vt:lpwstr>fgXVYX+G6l/zIU3W1bfU0cX3lRJPbCO2RTD/q7/Od8sw8rywjLe8Ai
xTH7CIA35Sq1l22mjvfyFbgAdow/lH6iKdCTaohF08UYhuktEJUgFXujl33C/zc7BWl+aLW7
M/q7pC5VSSd2NwomwEIiclhpZQvxLU43ukWSQy2vzD3NhLlcjY/xivURkavDTBlSf0uRrEA7
tcuG5r3GV32Ay+GQ</vt:lpwstr>
  </property>
</Properties>
</file>