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63" r:id="rId5"/>
    <p:sldId id="257" r:id="rId6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29" autoAdjust="0"/>
    <p:restoredTop sz="94660"/>
  </p:normalViewPr>
  <p:slideViewPr>
    <p:cSldViewPr snapToGrid="0">
      <p:cViewPr>
        <p:scale>
          <a:sx n="95" d="100"/>
          <a:sy n="95" d="100"/>
        </p:scale>
        <p:origin x="-158" y="29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テキスト プレースホルダー 22"/>
          <p:cNvSpPr>
            <a:spLocks noGrp="1"/>
          </p:cNvSpPr>
          <p:nvPr>
            <p:ph type="body" sz="quarter" idx="10" hasCustomPrompt="1"/>
          </p:nvPr>
        </p:nvSpPr>
        <p:spPr>
          <a:xfrm>
            <a:off x="563880" y="316761"/>
            <a:ext cx="8644514" cy="1133475"/>
          </a:xfrm>
        </p:spPr>
        <p:txBody>
          <a:bodyPr>
            <a:normAutofit/>
          </a:bodyPr>
          <a:lstStyle>
            <a:lvl1pPr marL="0" indent="0">
              <a:buNone/>
              <a:defRPr sz="1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kumimoji="1" lang="en-US" altLang="ja-JP" dirty="0" smtClean="0"/>
              <a:t>Header</a:t>
            </a:r>
            <a:endParaRPr kumimoji="1" lang="ja-JP" altLang="en-US" dirty="0"/>
          </a:p>
        </p:txBody>
      </p:sp>
      <p:sp>
        <p:nvSpPr>
          <p:cNvPr id="26" name="テキスト プレースホルダー 25"/>
          <p:cNvSpPr>
            <a:spLocks noGrp="1"/>
          </p:cNvSpPr>
          <p:nvPr>
            <p:ph type="body" sz="quarter" idx="11" hasCustomPrompt="1"/>
          </p:nvPr>
        </p:nvSpPr>
        <p:spPr>
          <a:xfrm>
            <a:off x="9401175" y="317501"/>
            <a:ext cx="2408238" cy="480990"/>
          </a:xfrm>
        </p:spPr>
        <p:txBody>
          <a:bodyPr>
            <a:norm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GB" altLang="ja-JP" sz="2400" b="1" i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R4-190xxxx</a:t>
            </a:r>
            <a:endParaRPr kumimoji="1" lang="ja-JP" altLang="ja-JP" sz="2400" kern="1200" dirty="0" smtClean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7" name="タイトル 26"/>
          <p:cNvSpPr>
            <a:spLocks noGrp="1"/>
          </p:cNvSpPr>
          <p:nvPr>
            <p:ph type="title" hasCustomPrompt="1"/>
          </p:nvPr>
        </p:nvSpPr>
        <p:spPr>
          <a:xfrm>
            <a:off x="563879" y="1635617"/>
            <a:ext cx="11245533" cy="3335628"/>
          </a:xfrm>
        </p:spPr>
        <p:txBody>
          <a:bodyPr>
            <a:noAutofit/>
          </a:bodyPr>
          <a:lstStyle>
            <a:lvl1pPr algn="ctr">
              <a:defRPr sz="72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kumimoji="1" lang="en-US" altLang="ja-JP" dirty="0" smtClean="0"/>
              <a:t>Title</a:t>
            </a:r>
            <a:endParaRPr kumimoji="1" lang="ja-JP" altLang="en-US" dirty="0"/>
          </a:p>
        </p:txBody>
      </p:sp>
      <p:sp>
        <p:nvSpPr>
          <p:cNvPr id="31" name="テキスト プレースホルダー 30"/>
          <p:cNvSpPr>
            <a:spLocks noGrp="1"/>
          </p:cNvSpPr>
          <p:nvPr>
            <p:ph type="body" sz="quarter" idx="12" hasCustomPrompt="1"/>
          </p:nvPr>
        </p:nvSpPr>
        <p:spPr>
          <a:xfrm>
            <a:off x="563879" y="5061397"/>
            <a:ext cx="11245532" cy="1326523"/>
          </a:xfrm>
        </p:spPr>
        <p:txBody>
          <a:bodyPr>
            <a:noAutofit/>
          </a:bodyPr>
          <a:lstStyle>
            <a:lvl1pPr marL="0" indent="0" algn="ctr">
              <a:buNone/>
              <a:defRPr sz="4000"/>
            </a:lvl1pPr>
          </a:lstStyle>
          <a:p>
            <a:pPr lvl="0"/>
            <a:r>
              <a:rPr kumimoji="1" lang="en-US" altLang="ja-JP" dirty="0" smtClean="0"/>
              <a:t>Source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01074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en-US" altLang="ja-JP" dirty="0" smtClean="0"/>
              <a:t>Title</a:t>
            </a:r>
            <a:endParaRPr kumimoji="1"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2D56F-5F95-451D-A19F-2D421F91B586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11" hasCustomPrompt="1"/>
          </p:nvPr>
        </p:nvSpPr>
        <p:spPr>
          <a:xfrm>
            <a:off x="838200" y="1249252"/>
            <a:ext cx="10515600" cy="490707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kumimoji="1" lang="en-US" altLang="ja-JP" dirty="0" smtClean="0"/>
              <a:t>1st</a:t>
            </a:r>
            <a:endParaRPr kumimoji="1" lang="ja-JP" altLang="en-US" dirty="0" smtClean="0"/>
          </a:p>
          <a:p>
            <a:pPr lvl="1"/>
            <a:r>
              <a:rPr kumimoji="1" lang="en-US" altLang="ja-JP" dirty="0" smtClean="0"/>
              <a:t>2nd</a:t>
            </a:r>
            <a:endParaRPr kumimoji="1" lang="ja-JP" altLang="en-US" dirty="0" smtClean="0"/>
          </a:p>
          <a:p>
            <a:pPr lvl="2"/>
            <a:r>
              <a:rPr kumimoji="1" lang="en-US" altLang="ja-JP" dirty="0" smtClean="0"/>
              <a:t>3rd</a:t>
            </a:r>
            <a:endParaRPr kumimoji="1" lang="ja-JP" altLang="en-US" dirty="0" smtClean="0"/>
          </a:p>
          <a:p>
            <a:pPr lvl="3"/>
            <a:r>
              <a:rPr kumimoji="1" lang="en-US" altLang="ja-JP" dirty="0" smtClean="0"/>
              <a:t>4th</a:t>
            </a:r>
            <a:endParaRPr kumimoji="1" lang="ja-JP" altLang="en-US" dirty="0" smtClean="0"/>
          </a:p>
          <a:p>
            <a:pPr lvl="4"/>
            <a:r>
              <a:rPr kumimoji="1" lang="en-US" altLang="ja-JP" dirty="0" smtClean="0"/>
              <a:t>5th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506526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2D56F-5F95-451D-A19F-2D421F91B586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4" name="タイトル プレースホルダー 1"/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515600" cy="6523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kumimoji="1" lang="en-US" altLang="ja-JP" dirty="0" smtClean="0"/>
              <a:t>Title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741403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2D56F-5F95-451D-A19F-2D421F91B586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4" name="タイトル プレースホルダー 1"/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515600" cy="6523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kumimoji="1" lang="en-US" altLang="ja-JP" dirty="0" smtClean="0"/>
              <a:t>Reference</a:t>
            </a:r>
            <a:endParaRPr kumimoji="1" lang="ja-JP" altLang="en-US" dirty="0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1" hasCustomPrompt="1"/>
          </p:nvPr>
        </p:nvSpPr>
        <p:spPr>
          <a:xfrm>
            <a:off x="838200" y="1210614"/>
            <a:ext cx="10515600" cy="4920311"/>
          </a:xfrm>
        </p:spPr>
        <p:txBody>
          <a:bodyPr/>
          <a:lstStyle>
            <a:lvl1pPr marL="514350" indent="-514350">
              <a:buFont typeface="+mj-lt"/>
              <a:buAutoNum type="arabicPeriod"/>
              <a:defRPr baseline="0"/>
            </a:lvl1pPr>
          </a:lstStyle>
          <a:p>
            <a:pPr lvl="0"/>
            <a:r>
              <a:rPr kumimoji="1" lang="en-US" altLang="ja-JP" dirty="0" smtClean="0"/>
              <a:t>Reference 1</a:t>
            </a:r>
          </a:p>
          <a:p>
            <a:pPr lvl="0"/>
            <a:r>
              <a:rPr kumimoji="1" lang="en-US" altLang="ja-JP" dirty="0" smtClean="0"/>
              <a:t>Reference 2</a:t>
            </a:r>
            <a:endParaRPr kumimoji="1" lang="ja-JP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7750595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 smtClean="0"/>
              <a:t>Title</a:t>
            </a:r>
            <a:endParaRPr kumimoji="1"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2D56F-5F95-451D-A19F-2D421F91B586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5" name="表プレースホルダー 4"/>
          <p:cNvSpPr>
            <a:spLocks noGrp="1"/>
          </p:cNvSpPr>
          <p:nvPr>
            <p:ph type="tbl" sz="quarter" idx="11" hasCustomPrompt="1"/>
          </p:nvPr>
        </p:nvSpPr>
        <p:spPr>
          <a:xfrm>
            <a:off x="838200" y="1931832"/>
            <a:ext cx="10515600" cy="4314512"/>
          </a:xfrm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 smtClean="0"/>
              <a:t>Table</a:t>
            </a:r>
            <a:endParaRPr kumimoji="1" lang="ja-JP" altLang="en-US" dirty="0"/>
          </a:p>
        </p:txBody>
      </p:sp>
      <p:sp>
        <p:nvSpPr>
          <p:cNvPr id="9" name="テキスト プレースホルダー 8"/>
          <p:cNvSpPr>
            <a:spLocks noGrp="1"/>
          </p:cNvSpPr>
          <p:nvPr>
            <p:ph type="body" sz="quarter" idx="12" hasCustomPrompt="1"/>
          </p:nvPr>
        </p:nvSpPr>
        <p:spPr>
          <a:xfrm>
            <a:off x="838200" y="1365763"/>
            <a:ext cx="10515600" cy="424400"/>
          </a:xfrm>
        </p:spPr>
        <p:txBody>
          <a:bodyPr/>
          <a:lstStyle>
            <a:lvl1pPr marL="0" indent="0" algn="ctr">
              <a:buNone/>
              <a:defRPr baseline="0"/>
            </a:lvl1pPr>
            <a:lvl2pPr marL="457200" indent="0">
              <a:buNone/>
              <a:defRPr/>
            </a:lvl2pPr>
          </a:lstStyle>
          <a:p>
            <a:pPr lvl="0"/>
            <a:r>
              <a:rPr kumimoji="1" lang="en-US" altLang="ja-JP" dirty="0" smtClean="0"/>
              <a:t>Table name</a:t>
            </a:r>
            <a:endParaRPr kumimoji="1" lang="ja-JP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208620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523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en-US" altLang="ja-JP" dirty="0" smtClean="0"/>
              <a:t>Title</a:t>
            </a:r>
            <a:endParaRPr kumimoji="1"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262130"/>
            <a:ext cx="10515600" cy="49148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en-US" altLang="ja-JP" dirty="0" smtClean="0"/>
              <a:t>1st</a:t>
            </a:r>
          </a:p>
          <a:p>
            <a:pPr lvl="1"/>
            <a:r>
              <a:rPr kumimoji="1" lang="en-US" altLang="ja-JP" dirty="0" smtClean="0"/>
              <a:t>2nd</a:t>
            </a:r>
          </a:p>
          <a:p>
            <a:pPr lvl="2"/>
            <a:r>
              <a:rPr kumimoji="1" lang="en-US" altLang="ja-JP" dirty="0" smtClean="0"/>
              <a:t>3rd</a:t>
            </a:r>
            <a:endParaRPr kumimoji="1" lang="ja-JP" altLang="en-US" dirty="0" smtClean="0"/>
          </a:p>
          <a:p>
            <a:pPr lvl="3"/>
            <a:r>
              <a:rPr kumimoji="1" lang="en-US" altLang="ja-JP" dirty="0" smtClean="0"/>
              <a:t>4th</a:t>
            </a:r>
            <a:endParaRPr kumimoji="1" lang="ja-JP" altLang="en-US" dirty="0" smtClean="0"/>
          </a:p>
          <a:p>
            <a:pPr lvl="4"/>
            <a:r>
              <a:rPr kumimoji="1" lang="en-US" altLang="ja-JP" dirty="0" smtClean="0"/>
              <a:t>5th</a:t>
            </a:r>
            <a:endParaRPr kumimoji="1" lang="ja-JP" alt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32D56F-5F95-451D-A19F-2D421F91B58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86507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3" r:id="rId2"/>
    <p:sldLayoutId id="2147483652" r:id="rId3"/>
    <p:sldLayoutId id="2147483651" r:id="rId4"/>
    <p:sldLayoutId id="2147483654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 baseline="0">
          <a:solidFill>
            <a:schemeClr val="tx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游ゴシック" panose="020B0400000000000000" pitchFamily="50" charset="-128"/>
        <a:buChar char="-"/>
        <a:defRPr kumimoji="1"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游ゴシック" panose="020B0400000000000000" pitchFamily="50" charset="-128"/>
        <a:buChar char="-"/>
        <a:defRPr kumimoji="1"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游ゴシック" panose="020B0400000000000000" pitchFamily="50" charset="-128"/>
        <a:buChar char="-"/>
        <a:defRPr kumimoji="1"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游ゴシック" panose="020B0400000000000000" pitchFamily="50" charset="-128"/>
        <a:buChar char="-"/>
        <a:defRPr kumimoji="1"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テキスト プレースホルダー 17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en-US" altLang="ja-JP" dirty="0"/>
              <a:t>3GPP TSG-RAN WG4 Meeting #</a:t>
            </a:r>
            <a:r>
              <a:rPr lang="en-US" altLang="ja-JP" dirty="0" smtClean="0"/>
              <a:t>94-e-bis</a:t>
            </a:r>
            <a:endParaRPr lang="en-US" altLang="ja-JP" dirty="0"/>
          </a:p>
          <a:p>
            <a:pPr lvl="0"/>
            <a:r>
              <a:rPr lang="en-US" altLang="ja-JP" dirty="0"/>
              <a:t>Electronic Meeting, </a:t>
            </a:r>
            <a:r>
              <a:rPr lang="en-US" altLang="ja-JP" dirty="0" smtClean="0"/>
              <a:t>Apr. 20th </a:t>
            </a:r>
            <a:r>
              <a:rPr lang="en-US" altLang="ja-JP" dirty="0"/>
              <a:t>- </a:t>
            </a:r>
            <a:r>
              <a:rPr lang="en-US" altLang="ja-JP" dirty="0" smtClean="0"/>
              <a:t>30th 2020</a:t>
            </a:r>
            <a:endParaRPr lang="en-US" altLang="ja-JP" dirty="0"/>
          </a:p>
          <a:p>
            <a:pPr lvl="0"/>
            <a:r>
              <a:rPr lang="sv-SE" altLang="ja-JP" dirty="0"/>
              <a:t>Agenda item:	</a:t>
            </a:r>
            <a:r>
              <a:rPr lang="sv-SE" altLang="ja-JP" dirty="0" smtClean="0"/>
              <a:t>6.4.3</a:t>
            </a:r>
            <a:endParaRPr lang="sv-SE" altLang="ja-JP" dirty="0"/>
          </a:p>
          <a:p>
            <a:pPr lvl="0"/>
            <a:r>
              <a:rPr lang="en-US" altLang="ja-JP" dirty="0"/>
              <a:t>Document for:	</a:t>
            </a:r>
            <a:r>
              <a:rPr lang="en-US" altLang="ja-JP" dirty="0" smtClean="0"/>
              <a:t>Approval</a:t>
            </a:r>
            <a:endParaRPr lang="en-US" altLang="ja-JP" dirty="0"/>
          </a:p>
        </p:txBody>
      </p:sp>
      <p:sp>
        <p:nvSpPr>
          <p:cNvPr id="21" name="テキスト プレースホルダー 20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ja-JP" dirty="0" smtClean="0"/>
              <a:t>R4-20</a:t>
            </a:r>
            <a:r>
              <a:rPr lang="en-US" altLang="ja-JP" dirty="0" smtClean="0"/>
              <a:t>05638</a:t>
            </a:r>
            <a:endParaRPr kumimoji="1" lang="ja-JP" altLang="en-US" dirty="0"/>
          </a:p>
        </p:txBody>
      </p:sp>
      <p:sp>
        <p:nvSpPr>
          <p:cNvPr id="20" name="タイトル 1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6000" dirty="0" smtClean="0"/>
              <a:t>Way </a:t>
            </a:r>
            <a:r>
              <a:rPr lang="en-US" altLang="ja-JP" sz="6000" dirty="0"/>
              <a:t>forward on </a:t>
            </a:r>
            <a:r>
              <a:rPr lang="en-US" altLang="ja-JP" sz="6000" dirty="0" smtClean="0"/>
              <a:t>BS impact of NR V2X</a:t>
            </a:r>
            <a:endParaRPr kumimoji="1" lang="ja-JP" altLang="en-US" sz="6000" dirty="0"/>
          </a:p>
        </p:txBody>
      </p:sp>
      <p:sp>
        <p:nvSpPr>
          <p:cNvPr id="22" name="テキスト プレースホルダー 2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en-US" altLang="ja-JP" sz="3200" dirty="0" smtClean="0"/>
              <a:t>CATT, …</a:t>
            </a:r>
            <a:endParaRPr kumimoji="1" lang="ja-JP" altLang="en-US" sz="3200" dirty="0"/>
          </a:p>
        </p:txBody>
      </p:sp>
    </p:spTree>
    <p:extLst>
      <p:ext uri="{BB962C8B-B14F-4D97-AF65-F5344CB8AC3E}">
        <p14:creationId xmlns:p14="http://schemas.microsoft.com/office/powerpoint/2010/main" val="512951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62354" y="136526"/>
            <a:ext cx="10515600" cy="652306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11"/>
          </p:nvPr>
        </p:nvSpPr>
        <p:spPr>
          <a:xfrm>
            <a:off x="838200" y="852369"/>
            <a:ext cx="10515600" cy="6005631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20000"/>
              </a:lnSpc>
            </a:pPr>
            <a:r>
              <a:rPr lang="en-GB" altLang="zh-CN" sz="2400" dirty="0" smtClean="0"/>
              <a:t>In RAN4#94-e meeting, the BS impact of NR V2X was discussed with no agreement reached.</a:t>
            </a:r>
          </a:p>
          <a:p>
            <a:pPr>
              <a:lnSpc>
                <a:spcPct val="120000"/>
              </a:lnSpc>
            </a:pPr>
            <a:r>
              <a:rPr lang="en-GB" altLang="zh-CN" sz="2400" dirty="0" smtClean="0"/>
              <a:t>As </a:t>
            </a:r>
            <a:r>
              <a:rPr lang="en-GB" altLang="zh-CN" sz="2400" dirty="0"/>
              <a:t>per the latest WID on NR V2X </a:t>
            </a:r>
            <a:r>
              <a:rPr lang="en-GB" altLang="zh-CN" sz="2400" dirty="0" smtClean="0"/>
              <a:t>[1] </a:t>
            </a:r>
            <a:r>
              <a:rPr lang="en-GB" altLang="zh-CN" sz="2400" dirty="0"/>
              <a:t>approved in RAN#87e, the impact on </a:t>
            </a:r>
            <a:r>
              <a:rPr lang="en-GB" altLang="zh-CN" sz="2400" dirty="0" smtClean="0"/>
              <a:t>TS 38.104 has </a:t>
            </a:r>
            <a:r>
              <a:rPr lang="en-GB" altLang="zh-CN" sz="2400" dirty="0"/>
              <a:t>been </a:t>
            </a:r>
            <a:r>
              <a:rPr lang="en-GB" altLang="zh-CN" sz="2400" dirty="0" smtClean="0"/>
              <a:t>added as indicated below.</a:t>
            </a:r>
          </a:p>
          <a:p>
            <a:pPr>
              <a:lnSpc>
                <a:spcPct val="120000"/>
              </a:lnSpc>
            </a:pPr>
            <a:endParaRPr lang="en-US" altLang="ja-JP" sz="2000" dirty="0" smtClean="0"/>
          </a:p>
          <a:p>
            <a:pPr>
              <a:lnSpc>
                <a:spcPct val="120000"/>
              </a:lnSpc>
            </a:pPr>
            <a:endParaRPr lang="en-US" altLang="ja-JP" sz="2000" dirty="0"/>
          </a:p>
          <a:p>
            <a:pPr>
              <a:lnSpc>
                <a:spcPct val="120000"/>
              </a:lnSpc>
            </a:pPr>
            <a:endParaRPr lang="en-US" altLang="ja-JP" sz="2000" dirty="0" smtClean="0"/>
          </a:p>
          <a:p>
            <a:pPr>
              <a:lnSpc>
                <a:spcPct val="120000"/>
              </a:lnSpc>
            </a:pPr>
            <a:endParaRPr lang="en-US" altLang="ja-JP" sz="2000" dirty="0"/>
          </a:p>
          <a:p>
            <a:pPr marL="0" indent="0">
              <a:lnSpc>
                <a:spcPct val="120000"/>
              </a:lnSpc>
              <a:buNone/>
            </a:pPr>
            <a:endParaRPr lang="en-US" altLang="ja-JP" sz="2000" dirty="0"/>
          </a:p>
          <a:p>
            <a:pPr marL="0" indent="0">
              <a:lnSpc>
                <a:spcPct val="120000"/>
              </a:lnSpc>
              <a:buNone/>
            </a:pPr>
            <a:endParaRPr lang="en-GB" altLang="zh-CN" sz="2000" dirty="0" smtClean="0"/>
          </a:p>
          <a:p>
            <a:pPr marL="0" indent="0">
              <a:lnSpc>
                <a:spcPct val="120000"/>
              </a:lnSpc>
              <a:buNone/>
            </a:pPr>
            <a:endParaRPr lang="en-GB" altLang="zh-CN" sz="2400" dirty="0"/>
          </a:p>
          <a:p>
            <a:pPr>
              <a:lnSpc>
                <a:spcPct val="120000"/>
              </a:lnSpc>
            </a:pPr>
            <a:r>
              <a:rPr lang="en-GB" altLang="zh-CN" sz="2400" dirty="0" smtClean="0"/>
              <a:t>In </a:t>
            </a:r>
            <a:r>
              <a:rPr lang="en-GB" altLang="zh-CN" sz="2400" dirty="0"/>
              <a:t>Rel-14, Band 47 is specified in the section of operating bands in both TS 36.101 and TS 36.104.</a:t>
            </a:r>
          </a:p>
          <a:p>
            <a:pPr>
              <a:lnSpc>
                <a:spcPct val="120000"/>
              </a:lnSpc>
            </a:pPr>
            <a:r>
              <a:rPr lang="en-GB" altLang="zh-CN" sz="2400" dirty="0"/>
              <a:t>In current TS 38.104, the co-existence spurious emission requirement is only specified to protect UE Rx in Band 47 for LTE V2X without band n47 for NR V2X.</a:t>
            </a:r>
            <a:endParaRPr lang="ja-JP" altLang="ja-JP" sz="24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9801600"/>
              </p:ext>
            </p:extLst>
          </p:nvPr>
        </p:nvGraphicFramePr>
        <p:xfrm>
          <a:off x="1924050" y="2377006"/>
          <a:ext cx="8115300" cy="249085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59978"/>
                <a:gridCol w="3382361"/>
                <a:gridCol w="1995853"/>
                <a:gridCol w="1477108"/>
              </a:tblGrid>
              <a:tr h="222488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Times New Roman" pitchFamily="18" charset="0"/>
                          <a:ea typeface="Arial Unicode MS" pitchFamily="34" charset="-122"/>
                          <a:cs typeface="Times New Roman" pitchFamily="18" charset="0"/>
                        </a:rPr>
                        <a:t>Impacted existing TS/TR {One line per specification. Create/delete lines as needed}</a:t>
                      </a:r>
                      <a:endParaRPr lang="zh-CN" sz="1400" dirty="0">
                        <a:effectLst/>
                        <a:latin typeface="Times New Roman" pitchFamily="18" charset="0"/>
                        <a:ea typeface="Arial Unicode MS" pitchFamily="34" charset="-122"/>
                        <a:cs typeface="Times New Roman" pitchFamily="18" charset="0"/>
                      </a:endParaRPr>
                    </a:p>
                  </a:txBody>
                  <a:tcPr marL="17780" marR="177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9596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itchFamily="18" charset="0"/>
                          <a:ea typeface="Arial Unicode MS" pitchFamily="34" charset="-122"/>
                          <a:cs typeface="Times New Roman" pitchFamily="18" charset="0"/>
                        </a:rPr>
                        <a:t>TS/TR No.</a:t>
                      </a:r>
                      <a:endParaRPr lang="zh-CN" sz="1400">
                        <a:effectLst/>
                        <a:latin typeface="Times New Roman" pitchFamily="18" charset="0"/>
                        <a:ea typeface="Arial Unicode MS" pitchFamily="34" charset="-122"/>
                        <a:cs typeface="Times New Roman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Times New Roman" pitchFamily="18" charset="0"/>
                          <a:ea typeface="Arial Unicode MS" pitchFamily="34" charset="-122"/>
                          <a:cs typeface="Times New Roman" pitchFamily="18" charset="0"/>
                        </a:rPr>
                        <a:t>Description of change </a:t>
                      </a:r>
                      <a:endParaRPr lang="zh-CN" sz="1400" dirty="0">
                        <a:effectLst/>
                        <a:latin typeface="Times New Roman" pitchFamily="18" charset="0"/>
                        <a:ea typeface="Arial Unicode MS" pitchFamily="34" charset="-122"/>
                        <a:cs typeface="Times New Roman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Times New Roman" pitchFamily="18" charset="0"/>
                          <a:ea typeface="Arial Unicode MS" pitchFamily="34" charset="-122"/>
                          <a:cs typeface="Times New Roman" pitchFamily="18" charset="0"/>
                        </a:rPr>
                        <a:t>Target completion plenary#</a:t>
                      </a:r>
                      <a:endParaRPr lang="zh-CN" sz="1400" dirty="0">
                        <a:effectLst/>
                        <a:latin typeface="Times New Roman" pitchFamily="18" charset="0"/>
                        <a:ea typeface="Arial Unicode MS" pitchFamily="34" charset="-122"/>
                        <a:cs typeface="Times New Roman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Times New Roman" pitchFamily="18" charset="0"/>
                          <a:ea typeface="Arial Unicode MS" pitchFamily="34" charset="-122"/>
                          <a:cs typeface="Times New Roman" pitchFamily="18" charset="0"/>
                        </a:rPr>
                        <a:t>Remarks</a:t>
                      </a:r>
                      <a:endParaRPr lang="zh-CN" sz="1400" dirty="0">
                        <a:effectLst/>
                        <a:latin typeface="Times New Roman" pitchFamily="18" charset="0"/>
                        <a:ea typeface="Arial Unicode MS" pitchFamily="34" charset="-122"/>
                        <a:cs typeface="Times New Roman" pitchFamily="18" charset="0"/>
                      </a:endParaRPr>
                    </a:p>
                  </a:txBody>
                  <a:tcPr marL="17780" marR="17780" marT="0" marB="0"/>
                </a:tc>
              </a:tr>
              <a:tr h="30998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itchFamily="18" charset="0"/>
                          <a:ea typeface="Arial Unicode MS" pitchFamily="34" charset="-122"/>
                          <a:cs typeface="Times New Roman" pitchFamily="18" charset="0"/>
                        </a:rPr>
                        <a:t>…</a:t>
                      </a:r>
                      <a:endParaRPr lang="zh-CN" sz="1400">
                        <a:effectLst/>
                        <a:latin typeface="Times New Roman" pitchFamily="18" charset="0"/>
                        <a:ea typeface="Arial Unicode MS" pitchFamily="34" charset="-122"/>
                        <a:cs typeface="Times New Roman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Times New Roman" pitchFamily="18" charset="0"/>
                          <a:ea typeface="Arial Unicode MS" pitchFamily="34" charset="-122"/>
                          <a:cs typeface="Times New Roman" pitchFamily="18" charset="0"/>
                        </a:rPr>
                        <a:t>…</a:t>
                      </a:r>
                      <a:endParaRPr lang="zh-CN" sz="1400" dirty="0">
                        <a:effectLst/>
                        <a:latin typeface="Times New Roman" pitchFamily="18" charset="0"/>
                        <a:ea typeface="Arial Unicode MS" pitchFamily="34" charset="-122"/>
                        <a:cs typeface="Times New Roman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Times New Roman" pitchFamily="18" charset="0"/>
                          <a:ea typeface="Arial Unicode MS" pitchFamily="34" charset="-122"/>
                          <a:cs typeface="Times New Roman" pitchFamily="18" charset="0"/>
                        </a:rPr>
                        <a:t>…</a:t>
                      </a:r>
                      <a:endParaRPr lang="zh-CN" sz="1400" dirty="0">
                        <a:effectLst/>
                        <a:latin typeface="Times New Roman" pitchFamily="18" charset="0"/>
                        <a:ea typeface="Arial Unicode MS" pitchFamily="34" charset="-122"/>
                        <a:cs typeface="Times New Roman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Times New Roman" pitchFamily="18" charset="0"/>
                          <a:ea typeface="Arial Unicode MS" pitchFamily="34" charset="-122"/>
                          <a:cs typeface="Times New Roman" pitchFamily="18" charset="0"/>
                        </a:rPr>
                        <a:t>…</a:t>
                      </a:r>
                      <a:endParaRPr lang="zh-CN" sz="1400" dirty="0">
                        <a:effectLst/>
                        <a:latin typeface="Times New Roman" pitchFamily="18" charset="0"/>
                        <a:ea typeface="Arial Unicode MS" pitchFamily="34" charset="-122"/>
                        <a:cs typeface="Times New Roman" pitchFamily="18" charset="0"/>
                      </a:endParaRPr>
                    </a:p>
                  </a:txBody>
                  <a:tcPr marL="17780" marR="17780" marT="0" marB="0"/>
                </a:tc>
              </a:tr>
              <a:tr h="30998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Times New Roman" pitchFamily="18" charset="0"/>
                          <a:ea typeface="Arial Unicode MS" pitchFamily="34" charset="-122"/>
                          <a:cs typeface="Times New Roman" pitchFamily="18" charset="0"/>
                        </a:rPr>
                        <a:t>38.101-1</a:t>
                      </a:r>
                      <a:endParaRPr lang="zh-CN" sz="1400" dirty="0">
                        <a:effectLst/>
                        <a:latin typeface="Times New Roman" pitchFamily="18" charset="0"/>
                        <a:ea typeface="Arial Unicode MS" pitchFamily="34" charset="-122"/>
                        <a:cs typeface="Times New Roman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  <a:latin typeface="Times New Roman" pitchFamily="18" charset="0"/>
                          <a:ea typeface="Arial Unicode MS" pitchFamily="34" charset="-122"/>
                          <a:cs typeface="Times New Roman" pitchFamily="18" charset="0"/>
                        </a:rPr>
                        <a:t>Introduction of NR V2X solutions</a:t>
                      </a:r>
                      <a:endParaRPr lang="zh-CN" sz="1400" dirty="0">
                        <a:effectLst/>
                        <a:latin typeface="Times New Roman" pitchFamily="18" charset="0"/>
                        <a:ea typeface="Arial Unicode MS" pitchFamily="34" charset="-122"/>
                        <a:cs typeface="Times New Roman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  <a:latin typeface="Times New Roman" pitchFamily="18" charset="0"/>
                          <a:ea typeface="Arial Unicode MS" pitchFamily="34" charset="-122"/>
                          <a:cs typeface="Times New Roman" pitchFamily="18" charset="0"/>
                        </a:rPr>
                        <a:t>RAN#88</a:t>
                      </a:r>
                      <a:endParaRPr lang="zh-CN" sz="1400">
                        <a:effectLst/>
                        <a:latin typeface="Times New Roman" pitchFamily="18" charset="0"/>
                        <a:ea typeface="Arial Unicode MS" pitchFamily="34" charset="-122"/>
                        <a:cs typeface="Times New Roman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itchFamily="18" charset="0"/>
                          <a:ea typeface="Arial Unicode MS" pitchFamily="34" charset="-122"/>
                          <a:cs typeface="Times New Roman" pitchFamily="18" charset="0"/>
                        </a:rPr>
                        <a:t>Core part</a:t>
                      </a:r>
                      <a:endParaRPr lang="zh-CN" sz="1400">
                        <a:effectLst/>
                        <a:latin typeface="Times New Roman" pitchFamily="18" charset="0"/>
                        <a:ea typeface="Arial Unicode MS" pitchFamily="34" charset="-122"/>
                        <a:cs typeface="Times New Roman" pitchFamily="18" charset="0"/>
                      </a:endParaRPr>
                    </a:p>
                  </a:txBody>
                  <a:tcPr marL="17780" marR="17780" marT="0" marB="0"/>
                </a:tc>
              </a:tr>
              <a:tr h="30998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Times New Roman" pitchFamily="18" charset="0"/>
                          <a:ea typeface="Arial Unicode MS" pitchFamily="34" charset="-122"/>
                          <a:cs typeface="Times New Roman" pitchFamily="18" charset="0"/>
                        </a:rPr>
                        <a:t>38.101-2</a:t>
                      </a:r>
                      <a:endParaRPr lang="zh-CN" sz="1400" dirty="0">
                        <a:effectLst/>
                        <a:latin typeface="Times New Roman" pitchFamily="18" charset="0"/>
                        <a:ea typeface="Arial Unicode MS" pitchFamily="34" charset="-122"/>
                        <a:cs typeface="Times New Roman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  <a:latin typeface="Times New Roman" pitchFamily="18" charset="0"/>
                          <a:ea typeface="Arial Unicode MS" pitchFamily="34" charset="-122"/>
                          <a:cs typeface="Times New Roman" pitchFamily="18" charset="0"/>
                        </a:rPr>
                        <a:t>Introduction of NR V2X solutions</a:t>
                      </a:r>
                      <a:endParaRPr lang="zh-CN" sz="1400" dirty="0">
                        <a:effectLst/>
                        <a:latin typeface="Times New Roman" pitchFamily="18" charset="0"/>
                        <a:ea typeface="Arial Unicode MS" pitchFamily="34" charset="-122"/>
                        <a:cs typeface="Times New Roman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  <a:latin typeface="Times New Roman" pitchFamily="18" charset="0"/>
                          <a:ea typeface="Arial Unicode MS" pitchFamily="34" charset="-122"/>
                          <a:cs typeface="Times New Roman" pitchFamily="18" charset="0"/>
                        </a:rPr>
                        <a:t>RAN#88</a:t>
                      </a:r>
                      <a:endParaRPr lang="zh-CN" sz="1400" dirty="0">
                        <a:effectLst/>
                        <a:latin typeface="Times New Roman" pitchFamily="18" charset="0"/>
                        <a:ea typeface="Arial Unicode MS" pitchFamily="34" charset="-122"/>
                        <a:cs typeface="Times New Roman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itchFamily="18" charset="0"/>
                          <a:ea typeface="Arial Unicode MS" pitchFamily="34" charset="-122"/>
                          <a:cs typeface="Times New Roman" pitchFamily="18" charset="0"/>
                        </a:rPr>
                        <a:t>Core part</a:t>
                      </a:r>
                      <a:endParaRPr lang="zh-CN" sz="1400">
                        <a:effectLst/>
                        <a:latin typeface="Times New Roman" pitchFamily="18" charset="0"/>
                        <a:ea typeface="Arial Unicode MS" pitchFamily="34" charset="-122"/>
                        <a:cs typeface="Times New Roman" pitchFamily="18" charset="0"/>
                      </a:endParaRPr>
                    </a:p>
                  </a:txBody>
                  <a:tcPr marL="17780" marR="17780" marT="0" marB="0"/>
                </a:tc>
              </a:tr>
              <a:tr h="30998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Times New Roman" pitchFamily="18" charset="0"/>
                          <a:ea typeface="Arial Unicode MS" pitchFamily="34" charset="-122"/>
                          <a:cs typeface="Times New Roman" pitchFamily="18" charset="0"/>
                        </a:rPr>
                        <a:t>38.101-3</a:t>
                      </a:r>
                      <a:endParaRPr lang="zh-CN" sz="1400" dirty="0">
                        <a:effectLst/>
                        <a:latin typeface="Times New Roman" pitchFamily="18" charset="0"/>
                        <a:ea typeface="Arial Unicode MS" pitchFamily="34" charset="-122"/>
                        <a:cs typeface="Times New Roman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  <a:latin typeface="Times New Roman" pitchFamily="18" charset="0"/>
                          <a:ea typeface="Arial Unicode MS" pitchFamily="34" charset="-122"/>
                          <a:cs typeface="Times New Roman" pitchFamily="18" charset="0"/>
                        </a:rPr>
                        <a:t>Introduction of NR V2X solutions</a:t>
                      </a:r>
                      <a:endParaRPr lang="zh-CN" sz="1400" dirty="0">
                        <a:effectLst/>
                        <a:latin typeface="Times New Roman" pitchFamily="18" charset="0"/>
                        <a:ea typeface="Arial Unicode MS" pitchFamily="34" charset="-122"/>
                        <a:cs typeface="Times New Roman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  <a:latin typeface="Times New Roman" pitchFamily="18" charset="0"/>
                          <a:ea typeface="Arial Unicode MS" pitchFamily="34" charset="-122"/>
                          <a:cs typeface="Times New Roman" pitchFamily="18" charset="0"/>
                        </a:rPr>
                        <a:t>RAN#88</a:t>
                      </a:r>
                      <a:endParaRPr lang="zh-CN" sz="1400">
                        <a:effectLst/>
                        <a:latin typeface="Times New Roman" pitchFamily="18" charset="0"/>
                        <a:ea typeface="Arial Unicode MS" pitchFamily="34" charset="-122"/>
                        <a:cs typeface="Times New Roman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itchFamily="18" charset="0"/>
                          <a:ea typeface="Arial Unicode MS" pitchFamily="34" charset="-122"/>
                          <a:cs typeface="Times New Roman" pitchFamily="18" charset="0"/>
                        </a:rPr>
                        <a:t>Core part</a:t>
                      </a:r>
                      <a:endParaRPr lang="zh-CN" sz="1400">
                        <a:effectLst/>
                        <a:latin typeface="Times New Roman" pitchFamily="18" charset="0"/>
                        <a:ea typeface="Arial Unicode MS" pitchFamily="34" charset="-122"/>
                        <a:cs typeface="Times New Roman" pitchFamily="18" charset="0"/>
                      </a:endParaRPr>
                    </a:p>
                  </a:txBody>
                  <a:tcPr marL="17780" marR="17780" marT="0" marB="0"/>
                </a:tc>
              </a:tr>
              <a:tr h="30998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Times New Roman" pitchFamily="18" charset="0"/>
                          <a:ea typeface="Arial Unicode MS" pitchFamily="34" charset="-122"/>
                          <a:cs typeface="Times New Roman" pitchFamily="18" charset="0"/>
                        </a:rPr>
                        <a:t>38.101-4</a:t>
                      </a:r>
                      <a:endParaRPr lang="zh-CN" sz="1400" dirty="0">
                        <a:effectLst/>
                        <a:latin typeface="Times New Roman" pitchFamily="18" charset="0"/>
                        <a:ea typeface="Arial Unicode MS" pitchFamily="34" charset="-122"/>
                        <a:cs typeface="Times New Roman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  <a:latin typeface="Times New Roman" pitchFamily="18" charset="0"/>
                          <a:ea typeface="Arial Unicode MS" pitchFamily="34" charset="-122"/>
                          <a:cs typeface="Times New Roman" pitchFamily="18" charset="0"/>
                        </a:rPr>
                        <a:t>Introduction of NR V2X solutions</a:t>
                      </a:r>
                      <a:endParaRPr lang="zh-CN" sz="1400">
                        <a:effectLst/>
                        <a:latin typeface="Times New Roman" pitchFamily="18" charset="0"/>
                        <a:ea typeface="Arial Unicode MS" pitchFamily="34" charset="-122"/>
                        <a:cs typeface="Times New Roman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  <a:latin typeface="Times New Roman" pitchFamily="18" charset="0"/>
                          <a:ea typeface="Arial Unicode MS" pitchFamily="34" charset="-122"/>
                          <a:cs typeface="Times New Roman" pitchFamily="18" charset="0"/>
                        </a:rPr>
                        <a:t>RAN#90</a:t>
                      </a:r>
                      <a:endParaRPr lang="zh-CN" sz="1400">
                        <a:effectLst/>
                        <a:latin typeface="Times New Roman" pitchFamily="18" charset="0"/>
                        <a:ea typeface="Arial Unicode MS" pitchFamily="34" charset="-122"/>
                        <a:cs typeface="Times New Roman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itchFamily="18" charset="0"/>
                          <a:ea typeface="Arial Unicode MS" pitchFamily="34" charset="-122"/>
                          <a:cs typeface="Times New Roman" pitchFamily="18" charset="0"/>
                        </a:rPr>
                        <a:t>Performance part</a:t>
                      </a:r>
                      <a:endParaRPr lang="zh-CN" sz="1400">
                        <a:effectLst/>
                        <a:latin typeface="Times New Roman" pitchFamily="18" charset="0"/>
                        <a:ea typeface="Arial Unicode MS" pitchFamily="34" charset="-122"/>
                        <a:cs typeface="Times New Roman" pitchFamily="18" charset="0"/>
                      </a:endParaRPr>
                    </a:p>
                  </a:txBody>
                  <a:tcPr marL="17780" marR="17780" marT="0" marB="0"/>
                </a:tc>
              </a:tr>
              <a:tr h="2224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highlight>
                            <a:srgbClr val="FFFF00"/>
                          </a:highlight>
                          <a:latin typeface="Times New Roman" pitchFamily="18" charset="0"/>
                          <a:ea typeface="Arial Unicode MS" pitchFamily="34" charset="-122"/>
                          <a:cs typeface="Times New Roman" pitchFamily="18" charset="0"/>
                        </a:rPr>
                        <a:t>38.104</a:t>
                      </a:r>
                      <a:endParaRPr lang="zh-CN" sz="1400" dirty="0">
                        <a:effectLst/>
                        <a:latin typeface="Times New Roman" pitchFamily="18" charset="0"/>
                        <a:ea typeface="Arial Unicode MS" pitchFamily="34" charset="-122"/>
                        <a:cs typeface="Times New Roman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  <a:highlight>
                            <a:srgbClr val="FFFF00"/>
                          </a:highlight>
                          <a:latin typeface="Times New Roman" pitchFamily="18" charset="0"/>
                          <a:ea typeface="Arial Unicode MS" pitchFamily="34" charset="-122"/>
                          <a:cs typeface="Times New Roman" pitchFamily="18" charset="0"/>
                        </a:rPr>
                        <a:t>Introduction of NR V2X bands</a:t>
                      </a:r>
                      <a:endParaRPr lang="zh-CN" sz="1400" dirty="0">
                        <a:effectLst/>
                        <a:latin typeface="Times New Roman" pitchFamily="18" charset="0"/>
                        <a:ea typeface="Arial Unicode MS" pitchFamily="34" charset="-122"/>
                        <a:cs typeface="Times New Roman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  <a:highlight>
                            <a:srgbClr val="FFFF00"/>
                          </a:highlight>
                          <a:latin typeface="Times New Roman" pitchFamily="18" charset="0"/>
                          <a:ea typeface="Arial Unicode MS" pitchFamily="34" charset="-122"/>
                          <a:cs typeface="Times New Roman" pitchFamily="18" charset="0"/>
                        </a:rPr>
                        <a:t>RAN#88</a:t>
                      </a:r>
                      <a:endParaRPr lang="zh-CN" sz="1400">
                        <a:effectLst/>
                        <a:latin typeface="Times New Roman" pitchFamily="18" charset="0"/>
                        <a:ea typeface="Arial Unicode MS" pitchFamily="34" charset="-122"/>
                        <a:cs typeface="Times New Roman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highlight>
                            <a:srgbClr val="FFFF00"/>
                          </a:highlight>
                          <a:latin typeface="Times New Roman" pitchFamily="18" charset="0"/>
                          <a:ea typeface="Arial Unicode MS" pitchFamily="34" charset="-122"/>
                          <a:cs typeface="Times New Roman" pitchFamily="18" charset="0"/>
                        </a:rPr>
                        <a:t>Core part</a:t>
                      </a:r>
                      <a:endParaRPr lang="zh-CN" sz="1400" dirty="0">
                        <a:effectLst/>
                        <a:latin typeface="Times New Roman" pitchFamily="18" charset="0"/>
                        <a:ea typeface="Arial Unicode MS" pitchFamily="34" charset="-122"/>
                        <a:cs typeface="Times New Roman" pitchFamily="18" charset="0"/>
                      </a:endParaRPr>
                    </a:p>
                  </a:txBody>
                  <a:tcPr marL="17780" marR="177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1557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18038" y="263770"/>
            <a:ext cx="11570676" cy="744870"/>
          </a:xfrm>
        </p:spPr>
        <p:txBody>
          <a:bodyPr>
            <a:normAutofit/>
          </a:bodyPr>
          <a:lstStyle/>
          <a:p>
            <a:r>
              <a:rPr lang="en-GB" altLang="zh-CN" sz="4000" dirty="0"/>
              <a:t>Way forward</a:t>
            </a:r>
            <a:endParaRPr kumimoji="1" lang="ja-JP" altLang="en-US" sz="4000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11"/>
          </p:nvPr>
        </p:nvSpPr>
        <p:spPr>
          <a:xfrm>
            <a:off x="723900" y="1319590"/>
            <a:ext cx="10515600" cy="4907074"/>
          </a:xfrm>
        </p:spPr>
        <p:txBody>
          <a:bodyPr>
            <a:normAutofit/>
          </a:bodyPr>
          <a:lstStyle/>
          <a:p>
            <a:pPr marL="228600" lvl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altLang="zh-CN" sz="2800" dirty="0" smtClean="0"/>
              <a:t>Whether or not to specify the frequency band and channel arrangement for NR V2X in TS 38.104</a:t>
            </a:r>
          </a:p>
          <a:p>
            <a:pPr marL="685800" lvl="2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zh-CN" dirty="0" smtClean="0"/>
              <a:t>Option 1: To introduce </a:t>
            </a:r>
            <a:r>
              <a:rPr lang="en-GB" altLang="zh-CN" dirty="0"/>
              <a:t>the frequency band and channel arrangement for NR V2X in TS </a:t>
            </a:r>
            <a:r>
              <a:rPr lang="en-GB" altLang="zh-CN" dirty="0" smtClean="0"/>
              <a:t>38.104. </a:t>
            </a:r>
            <a:r>
              <a:rPr lang="en-US" altLang="zh-CN" dirty="0" smtClean="0"/>
              <a:t>(CATT, vivo, LGE, Huawei)</a:t>
            </a:r>
          </a:p>
          <a:p>
            <a:pPr marL="685800" lvl="2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zh-CN" dirty="0" smtClean="0"/>
              <a:t>Option 2: No need to introduce </a:t>
            </a:r>
            <a:r>
              <a:rPr lang="en-GB" altLang="zh-CN" dirty="0"/>
              <a:t>the frequency band and channel arrangement for NR V2X in TS </a:t>
            </a:r>
            <a:r>
              <a:rPr lang="en-GB" altLang="zh-CN" dirty="0" smtClean="0"/>
              <a:t>38.104. (Ericsson)</a:t>
            </a:r>
          </a:p>
          <a:p>
            <a:pPr marL="457200" lvl="2" indent="0">
              <a:lnSpc>
                <a:spcPct val="100000"/>
              </a:lnSpc>
              <a:spcBef>
                <a:spcPts val="1000"/>
              </a:spcBef>
              <a:buNone/>
            </a:pPr>
            <a:endParaRPr lang="en-GB" altLang="zh-CN" dirty="0" smtClean="0"/>
          </a:p>
          <a:p>
            <a:pPr marL="0" lvl="1" indent="0">
              <a:lnSpc>
                <a:spcPct val="100000"/>
              </a:lnSpc>
              <a:spcBef>
                <a:spcPts val="1000"/>
              </a:spcBef>
              <a:buNone/>
            </a:pPr>
            <a:r>
              <a:rPr lang="en-US" altLang="zh-CN" dirty="0" smtClean="0"/>
              <a:t>Recommended WF: Option 1 will be used based on the majority view.</a:t>
            </a:r>
            <a:endParaRPr lang="en-GB" altLang="zh-CN" dirty="0"/>
          </a:p>
          <a:p>
            <a:pPr marL="457200" lvl="2" indent="0">
              <a:lnSpc>
                <a:spcPct val="100000"/>
              </a:lnSpc>
              <a:spcBef>
                <a:spcPts val="1000"/>
              </a:spcBef>
              <a:buNone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943466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2789" y="263769"/>
            <a:ext cx="10051074" cy="703385"/>
          </a:xfrm>
        </p:spPr>
        <p:txBody>
          <a:bodyPr>
            <a:normAutofit/>
          </a:bodyPr>
          <a:lstStyle/>
          <a:p>
            <a:r>
              <a:rPr lang="en-GB" altLang="zh-CN" sz="4000" dirty="0"/>
              <a:t>Way forward</a:t>
            </a:r>
            <a:endParaRPr kumimoji="1" lang="ja-JP" altLang="en-US" sz="4000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11"/>
          </p:nvPr>
        </p:nvSpPr>
        <p:spPr>
          <a:xfrm>
            <a:off x="637442" y="1152536"/>
            <a:ext cx="10862896" cy="4907074"/>
          </a:xfrm>
        </p:spPr>
        <p:txBody>
          <a:bodyPr>
            <a:normAutofit/>
          </a:bodyPr>
          <a:lstStyle/>
          <a:p>
            <a:pPr marL="228600" lvl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zh-CN" sz="2800" dirty="0"/>
              <a:t>Whether </a:t>
            </a:r>
            <a:r>
              <a:rPr lang="en-US" altLang="zh-CN" sz="2800" dirty="0" smtClean="0"/>
              <a:t>or not to specify co-existence spurious emission requirement in TS 38.104 for the protection of V2X UE Rx in band n47.</a:t>
            </a:r>
            <a:endParaRPr lang="en-GB" altLang="zh-CN" sz="2800" dirty="0"/>
          </a:p>
          <a:p>
            <a:pPr lvl="1" hangingPunct="0">
              <a:lnSpc>
                <a:spcPct val="100000"/>
              </a:lnSpc>
            </a:pPr>
            <a:r>
              <a:rPr lang="en-GB" altLang="zh-CN" sz="2000" dirty="0"/>
              <a:t>Option 1: </a:t>
            </a:r>
            <a:r>
              <a:rPr lang="en-GB" altLang="zh-CN" sz="2000" dirty="0" smtClean="0"/>
              <a:t>To specify </a:t>
            </a:r>
            <a:r>
              <a:rPr lang="en-US" altLang="zh-CN" sz="2000" dirty="0"/>
              <a:t>co-existence spurious emission requirement </a:t>
            </a:r>
            <a:r>
              <a:rPr lang="en-US" altLang="zh-CN" sz="2000" dirty="0" smtClean="0"/>
              <a:t>to protect V2X UE Rx in band 47. (CATT, vivo, LGE, Huawei)</a:t>
            </a:r>
            <a:endParaRPr lang="en-GB" altLang="zh-CN" sz="2000" dirty="0" smtClean="0"/>
          </a:p>
          <a:p>
            <a:pPr lvl="1" hangingPunct="0">
              <a:lnSpc>
                <a:spcPct val="100000"/>
              </a:lnSpc>
            </a:pPr>
            <a:r>
              <a:rPr lang="en-GB" altLang="zh-CN" sz="2000" dirty="0" smtClean="0"/>
              <a:t>Option </a:t>
            </a:r>
            <a:r>
              <a:rPr lang="en-GB" altLang="zh-CN" sz="2000" dirty="0"/>
              <a:t>2: </a:t>
            </a:r>
            <a:r>
              <a:rPr lang="en-GB" altLang="zh-CN" sz="2000" dirty="0" smtClean="0"/>
              <a:t>No need to specify </a:t>
            </a:r>
            <a:r>
              <a:rPr lang="en-US" altLang="zh-CN" sz="2000" dirty="0"/>
              <a:t>co-existence spurious emission requirement to protect V2X UE Rx in band 47</a:t>
            </a:r>
            <a:r>
              <a:rPr lang="en-US" altLang="zh-CN" sz="2000" dirty="0" smtClean="0"/>
              <a:t>. (Ericsson)</a:t>
            </a:r>
            <a:endParaRPr lang="en-GB" altLang="zh-CN" sz="2000" dirty="0"/>
          </a:p>
          <a:p>
            <a:pPr marL="457200" lvl="1" indent="0" hangingPunct="0">
              <a:lnSpc>
                <a:spcPct val="100000"/>
              </a:lnSpc>
              <a:buNone/>
            </a:pPr>
            <a:endParaRPr lang="en-US" altLang="zh-CN" sz="2000" dirty="0"/>
          </a:p>
          <a:p>
            <a:pPr marL="0" lvl="1" indent="0">
              <a:lnSpc>
                <a:spcPct val="100000"/>
              </a:lnSpc>
              <a:spcBef>
                <a:spcPts val="1000"/>
              </a:spcBef>
              <a:buNone/>
            </a:pPr>
            <a:r>
              <a:rPr lang="en-US" altLang="zh-CN" dirty="0" smtClean="0"/>
              <a:t>Recommended WF: Option </a:t>
            </a:r>
            <a:r>
              <a:rPr lang="en-US" altLang="zh-CN" dirty="0"/>
              <a:t>1 will be used based on the majority view</a:t>
            </a:r>
            <a:r>
              <a:rPr lang="en-US" altLang="zh-CN" dirty="0" smtClean="0"/>
              <a:t>.</a:t>
            </a:r>
            <a:endParaRPr lang="en-GB" altLang="zh-CN" dirty="0"/>
          </a:p>
        </p:txBody>
      </p:sp>
    </p:spTree>
    <p:extLst>
      <p:ext uri="{BB962C8B-B14F-4D97-AF65-F5344CB8AC3E}">
        <p14:creationId xmlns:p14="http://schemas.microsoft.com/office/powerpoint/2010/main" val="56376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Reference</a:t>
            </a:r>
            <a:endParaRPr kumimoji="1"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11"/>
          </p:nvPr>
        </p:nvSpPr>
        <p:spPr>
          <a:xfrm>
            <a:off x="838200" y="1210614"/>
            <a:ext cx="10515600" cy="5726517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ja-JP" dirty="0"/>
              <a:t>[</a:t>
            </a:r>
            <a:r>
              <a:rPr lang="en-US" altLang="ja-JP" dirty="0" smtClean="0"/>
              <a:t>1]	RP-200129</a:t>
            </a:r>
            <a:r>
              <a:rPr lang="en-US" altLang="ja-JP" dirty="0"/>
              <a:t>, Revised WID on 5G V2X with NR </a:t>
            </a:r>
            <a:r>
              <a:rPr lang="en-US" altLang="ja-JP" dirty="0" err="1"/>
              <a:t>sidelink</a:t>
            </a:r>
            <a:r>
              <a:rPr lang="en-US" altLang="ja-JP" dirty="0"/>
              <a:t>, LG Electronics, RAN#87e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ja-JP" dirty="0" smtClean="0"/>
              <a:t>R4-2001215</a:t>
            </a:r>
            <a:r>
              <a:rPr lang="en-US" altLang="ja-JP" dirty="0"/>
              <a:t>, Summary on E-mail discussion for NR V2X, LG Electronics France, RAN4#94e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ja-JP" dirty="0"/>
              <a:t>[2]	R4-2001882, Email discussion summary for RAN4#94e_#13_5G_V2X_NRSL_SysParameters, vivo, RAN4#94e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ja-JP" dirty="0" smtClean="0"/>
              <a:t>[</a:t>
            </a:r>
            <a:r>
              <a:rPr lang="en-US" altLang="ja-JP" dirty="0"/>
              <a:t>4]	R4-1704054, CR on BS for protection of V2X UE in TS 36.104, Huawei, </a:t>
            </a:r>
            <a:r>
              <a:rPr lang="en-US" altLang="ja-JP" dirty="0" smtClean="0"/>
              <a:t>RAN4#82bis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ja-JP" dirty="0" smtClean="0"/>
              <a:t>[5]	R4-2003301, On </a:t>
            </a:r>
            <a:r>
              <a:rPr lang="en-US" altLang="ja-JP" dirty="0"/>
              <a:t>the introduction of frequency band and channel arrangement for NR V2X in TS 38.104, CATT, </a:t>
            </a:r>
            <a:r>
              <a:rPr lang="en-US" altLang="ja-JP" dirty="0" smtClean="0"/>
              <a:t>RAN4#94-e-bis</a:t>
            </a:r>
            <a:endParaRPr lang="en-US" altLang="ja-JP" dirty="0"/>
          </a:p>
          <a:p>
            <a:pPr marL="0" indent="0">
              <a:lnSpc>
                <a:spcPct val="120000"/>
              </a:lnSpc>
              <a:buNone/>
            </a:pPr>
            <a:r>
              <a:rPr lang="en-US" altLang="ja-JP" dirty="0" smtClean="0"/>
              <a:t>[6]</a:t>
            </a:r>
            <a:r>
              <a:rPr lang="en-US" altLang="ja-JP" dirty="0"/>
              <a:t>	R4-2003302, Draft CR for TS38.104, Introduce frequency band and channel arrangement for NR V2X, CATT, vivo, </a:t>
            </a:r>
            <a:r>
              <a:rPr lang="en-US" altLang="ja-JP" dirty="0" smtClean="0"/>
              <a:t>RAN4#94-e-bis</a:t>
            </a:r>
          </a:p>
          <a:p>
            <a:pPr marL="0" indent="0">
              <a:lnSpc>
                <a:spcPct val="120000"/>
              </a:lnSpc>
              <a:buNone/>
            </a:pPr>
            <a:endParaRPr lang="en-US" altLang="ja-JP" dirty="0" smtClean="0"/>
          </a:p>
          <a:p>
            <a:pPr marL="0" indent="0">
              <a:lnSpc>
                <a:spcPct val="120000"/>
              </a:lnSpc>
              <a:buNone/>
            </a:pP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259774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1648</TotalTime>
  <Words>376</Words>
  <Application>Microsoft Office PowerPoint</Application>
  <PresentationFormat>自定义</PresentationFormat>
  <Paragraphs>67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テーマ</vt:lpstr>
      <vt:lpstr>Way forward on BS impact of NR V2X</vt:lpstr>
      <vt:lpstr>Background</vt:lpstr>
      <vt:lpstr>Way forward</vt:lpstr>
      <vt:lpstr>Way forward</vt:lpstr>
      <vt:lpstr>Reference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NTT DOCOMO v2</dc:creator>
  <cp:lastModifiedBy>CATT</cp:lastModifiedBy>
  <cp:revision>86</cp:revision>
  <dcterms:created xsi:type="dcterms:W3CDTF">2019-02-23T04:02:11Z</dcterms:created>
  <dcterms:modified xsi:type="dcterms:W3CDTF">2020-04-30T02:20:52Z</dcterms:modified>
</cp:coreProperties>
</file>