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4" r:id="rId4"/>
    <p:sldId id="260" r:id="rId5"/>
    <p:sldId id="263" r:id="rId6"/>
    <p:sldId id="261" r:id="rId7"/>
    <p:sldId id="262" r:id="rId8"/>
    <p:sldId id="257"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89" autoAdjust="0"/>
    <p:restoredTop sz="94660"/>
  </p:normalViewPr>
  <p:slideViewPr>
    <p:cSldViewPr snapToGrid="0">
      <p:cViewPr>
        <p:scale>
          <a:sx n="70" d="100"/>
          <a:sy n="70" d="100"/>
        </p:scale>
        <p:origin x="-1229" y="-4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3" name="テキスト プレースホルダー 22"/>
          <p:cNvSpPr>
            <a:spLocks noGrp="1"/>
          </p:cNvSpPr>
          <p:nvPr>
            <p:ph type="body" sz="quarter" idx="10" hasCustomPrompt="1"/>
          </p:nvPr>
        </p:nvSpPr>
        <p:spPr>
          <a:xfrm>
            <a:off x="563880" y="316761"/>
            <a:ext cx="8644514" cy="1133475"/>
          </a:xfrm>
        </p:spPr>
        <p:txBody>
          <a:bodyPr>
            <a:normAutofit/>
          </a:bodyPr>
          <a:lstStyle>
            <a:lvl1pPr marL="0" indent="0">
              <a:buNone/>
              <a:defRPr sz="1800" b="1">
                <a:latin typeface="Arial" panose="020B0604020202020204" pitchFamily="34" charset="0"/>
                <a:cs typeface="Arial" panose="020B0604020202020204" pitchFamily="34" charset="0"/>
              </a:defRPr>
            </a:lvl1pPr>
          </a:lstStyle>
          <a:p>
            <a:pPr lvl="0"/>
            <a:r>
              <a:rPr kumimoji="1" lang="en-US" altLang="ja-JP" dirty="0" smtClean="0"/>
              <a:t>Header</a:t>
            </a:r>
            <a:endParaRPr kumimoji="1" lang="ja-JP" altLang="en-US" dirty="0"/>
          </a:p>
        </p:txBody>
      </p:sp>
      <p:sp>
        <p:nvSpPr>
          <p:cNvPr id="26" name="テキスト プレースホルダー 25"/>
          <p:cNvSpPr>
            <a:spLocks noGrp="1"/>
          </p:cNvSpPr>
          <p:nvPr>
            <p:ph type="body" sz="quarter" idx="11" hasCustomPrompt="1"/>
          </p:nvPr>
        </p:nvSpPr>
        <p:spPr>
          <a:xfrm>
            <a:off x="9401175" y="317501"/>
            <a:ext cx="2408238" cy="480990"/>
          </a:xfrm>
        </p:spPr>
        <p:txBody>
          <a:bodyPr>
            <a:norm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1">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GB" altLang="ja-JP" sz="2400" b="1" i="1" kern="1200" dirty="0" smtClean="0">
                <a:solidFill>
                  <a:schemeClr val="tx1"/>
                </a:solidFill>
                <a:effectLst/>
                <a:latin typeface="Arial" panose="020B0604020202020204" pitchFamily="34" charset="0"/>
                <a:ea typeface="+mn-ea"/>
                <a:cs typeface="Arial" panose="020B0604020202020204" pitchFamily="34" charset="0"/>
              </a:rPr>
              <a:t>R4-190xxxx</a:t>
            </a:r>
            <a:endParaRPr kumimoji="1" lang="ja-JP" altLang="ja-JP" sz="2400" kern="1200" dirty="0" smtClean="0">
              <a:solidFill>
                <a:schemeClr val="tx1"/>
              </a:solidFill>
              <a:effectLst/>
              <a:latin typeface="Arial" panose="020B0604020202020204" pitchFamily="34" charset="0"/>
              <a:ea typeface="+mn-ea"/>
              <a:cs typeface="Arial" panose="020B0604020202020204" pitchFamily="34" charset="0"/>
            </a:endParaRPr>
          </a:p>
        </p:txBody>
      </p:sp>
      <p:sp>
        <p:nvSpPr>
          <p:cNvPr id="27" name="タイトル 26"/>
          <p:cNvSpPr>
            <a:spLocks noGrp="1"/>
          </p:cNvSpPr>
          <p:nvPr>
            <p:ph type="title" hasCustomPrompt="1"/>
          </p:nvPr>
        </p:nvSpPr>
        <p:spPr>
          <a:xfrm>
            <a:off x="563879" y="1635617"/>
            <a:ext cx="11245533" cy="3335628"/>
          </a:xfrm>
        </p:spPr>
        <p:txBody>
          <a:bodyPr>
            <a:noAutofit/>
          </a:bodyPr>
          <a:lstStyle>
            <a:lvl1pPr algn="ctr">
              <a:defRPr sz="7200">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
        <p:nvSpPr>
          <p:cNvPr id="31" name="テキスト プレースホルダー 30"/>
          <p:cNvSpPr>
            <a:spLocks noGrp="1"/>
          </p:cNvSpPr>
          <p:nvPr>
            <p:ph type="body" sz="quarter" idx="12" hasCustomPrompt="1"/>
          </p:nvPr>
        </p:nvSpPr>
        <p:spPr>
          <a:xfrm>
            <a:off x="563879" y="5061397"/>
            <a:ext cx="11245532" cy="1326523"/>
          </a:xfrm>
        </p:spPr>
        <p:txBody>
          <a:bodyPr>
            <a:noAutofit/>
          </a:bodyPr>
          <a:lstStyle>
            <a:lvl1pPr marL="0" indent="0" algn="ctr">
              <a:buNone/>
              <a:defRPr sz="4000"/>
            </a:lvl1pPr>
          </a:lstStyle>
          <a:p>
            <a:pPr lvl="0"/>
            <a:r>
              <a:rPr kumimoji="1" lang="en-US" altLang="ja-JP" dirty="0" smtClean="0"/>
              <a:t>Source</a:t>
            </a:r>
            <a:endParaRPr kumimoji="1" lang="ja-JP" altLang="en-US" dirty="0"/>
          </a:p>
        </p:txBody>
      </p:sp>
    </p:spTree>
    <p:extLst>
      <p:ext uri="{BB962C8B-B14F-4D97-AF65-F5344CB8AC3E}">
        <p14:creationId xmlns:p14="http://schemas.microsoft.com/office/powerpoint/2010/main" val="3801074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テキスト プレースホルダー 4"/>
          <p:cNvSpPr>
            <a:spLocks noGrp="1"/>
          </p:cNvSpPr>
          <p:nvPr>
            <p:ph type="body" sz="quarter" idx="11" hasCustomPrompt="1"/>
          </p:nvPr>
        </p:nvSpPr>
        <p:spPr>
          <a:xfrm>
            <a:off x="838200" y="1249252"/>
            <a:ext cx="10515600" cy="4907074"/>
          </a:xfrm>
        </p:spPr>
        <p:txBody>
          <a:bodyPr/>
          <a:lstStyle>
            <a:lvl1pPr>
              <a:defRPr/>
            </a:lvl1pPr>
            <a:lvl2pPr>
              <a:defRPr/>
            </a:lvl2pPr>
            <a:lvl3pPr>
              <a:defRPr/>
            </a:lvl3pPr>
            <a:lvl4pPr>
              <a:defRPr sz="2000"/>
            </a:lvl4pPr>
            <a:lvl5pPr>
              <a:defRPr sz="2000"/>
            </a:lvl5pPr>
          </a:lstStyle>
          <a:p>
            <a:pPr lvl="0"/>
            <a:r>
              <a:rPr kumimoji="1" lang="en-US" altLang="ja-JP" dirty="0" smtClean="0"/>
              <a:t>1st</a:t>
            </a:r>
            <a:endParaRPr kumimoji="1" lang="ja-JP" altLang="en-US" dirty="0" smtClean="0"/>
          </a:p>
          <a:p>
            <a:pPr lvl="1"/>
            <a:r>
              <a:rPr kumimoji="1" lang="en-US" altLang="ja-JP" dirty="0" smtClean="0"/>
              <a:t>2nd</a:t>
            </a:r>
            <a:endParaRPr kumimoji="1" lang="ja-JP" altLang="en-US" dirty="0" smtClean="0"/>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Tree>
    <p:extLst>
      <p:ext uri="{BB962C8B-B14F-4D97-AF65-F5344CB8AC3E}">
        <p14:creationId xmlns:p14="http://schemas.microsoft.com/office/powerpoint/2010/main" val="28506526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2">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Title</a:t>
            </a:r>
            <a:endParaRPr kumimoji="1" lang="ja-JP" altLang="en-US" dirty="0"/>
          </a:p>
        </p:txBody>
      </p:sp>
    </p:spTree>
    <p:extLst>
      <p:ext uri="{BB962C8B-B14F-4D97-AF65-F5344CB8AC3E}">
        <p14:creationId xmlns:p14="http://schemas.microsoft.com/office/powerpoint/2010/main" val="2741403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4" name="タイトル プレースホルダー 1"/>
          <p:cNvSpPr>
            <a:spLocks noGrp="1"/>
          </p:cNvSpPr>
          <p:nvPr>
            <p:ph type="title" hasCustomPrompt="1"/>
          </p:nvPr>
        </p:nvSpPr>
        <p:spPr>
          <a:xfrm>
            <a:off x="838200" y="365126"/>
            <a:ext cx="10515600" cy="652306"/>
          </a:xfrm>
          <a:prstGeom prst="rect">
            <a:avLst/>
          </a:prstGeom>
        </p:spPr>
        <p:txBody>
          <a:bodyPr vert="horz" lIns="91440" tIns="45720" rIns="91440" bIns="45720" rtlCol="0" anchor="ctr">
            <a:normAutofit/>
          </a:bodyPr>
          <a:lstStyle>
            <a:lvl1pPr>
              <a:defRPr>
                <a:latin typeface="Calibri" panose="020F0502020204030204" pitchFamily="34" charset="0"/>
                <a:cs typeface="Calibri" panose="020F0502020204030204" pitchFamily="34" charset="0"/>
              </a:defRPr>
            </a:lvl1pPr>
          </a:lstStyle>
          <a:p>
            <a:r>
              <a:rPr kumimoji="1" lang="en-US" altLang="ja-JP" dirty="0" smtClean="0"/>
              <a:t>Reference</a:t>
            </a:r>
            <a:endParaRPr kumimoji="1" lang="ja-JP" altLang="en-US" dirty="0"/>
          </a:p>
        </p:txBody>
      </p:sp>
      <p:sp>
        <p:nvSpPr>
          <p:cNvPr id="7" name="テキスト プレースホルダー 6"/>
          <p:cNvSpPr>
            <a:spLocks noGrp="1"/>
          </p:cNvSpPr>
          <p:nvPr>
            <p:ph type="body" sz="quarter" idx="11" hasCustomPrompt="1"/>
          </p:nvPr>
        </p:nvSpPr>
        <p:spPr>
          <a:xfrm>
            <a:off x="838200" y="1210614"/>
            <a:ext cx="10515600" cy="4920311"/>
          </a:xfrm>
        </p:spPr>
        <p:txBody>
          <a:bodyPr/>
          <a:lstStyle>
            <a:lvl1pPr marL="514350" indent="-514350">
              <a:buFont typeface="+mj-lt"/>
              <a:buAutoNum type="arabicPeriod"/>
              <a:defRPr baseline="0"/>
            </a:lvl1pPr>
          </a:lstStyle>
          <a:p>
            <a:pPr lvl="0"/>
            <a:r>
              <a:rPr kumimoji="1" lang="en-US" altLang="ja-JP" dirty="0" smtClean="0"/>
              <a:t>Reference 1</a:t>
            </a:r>
          </a:p>
          <a:p>
            <a:pPr lvl="0"/>
            <a:r>
              <a:rPr kumimoji="1" lang="en-US" altLang="ja-JP" dirty="0" smtClean="0"/>
              <a:t>Reference 2</a:t>
            </a:r>
            <a:endParaRPr kumimoji="1" lang="ja-JP" altLang="en-US" dirty="0" smtClean="0"/>
          </a:p>
        </p:txBody>
      </p:sp>
    </p:spTree>
    <p:extLst>
      <p:ext uri="{BB962C8B-B14F-4D97-AF65-F5344CB8AC3E}">
        <p14:creationId xmlns:p14="http://schemas.microsoft.com/office/powerpoint/2010/main" val="177505955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Title</a:t>
            </a:r>
            <a:endParaRPr kumimoji="1" lang="ja-JP" altLang="en-US" dirty="0"/>
          </a:p>
        </p:txBody>
      </p:sp>
      <p:sp>
        <p:nvSpPr>
          <p:cNvPr id="3" name="スライド番号プレースホルダー 2"/>
          <p:cNvSpPr>
            <a:spLocks noGrp="1"/>
          </p:cNvSpPr>
          <p:nvPr>
            <p:ph type="sldNum" sz="quarter" idx="10"/>
          </p:nvPr>
        </p:nvSpPr>
        <p:spPr/>
        <p:txBody>
          <a:bodyPr/>
          <a:lstStyle/>
          <a:p>
            <a:fld id="{8A32D56F-5F95-451D-A19F-2D421F91B586}" type="slidenum">
              <a:rPr kumimoji="1" lang="ja-JP" altLang="en-US" smtClean="0"/>
              <a:t>‹#›</a:t>
            </a:fld>
            <a:endParaRPr kumimoji="1" lang="ja-JP" altLang="en-US"/>
          </a:p>
        </p:txBody>
      </p:sp>
      <p:sp>
        <p:nvSpPr>
          <p:cNvPr id="5" name="表プレースホルダー 4"/>
          <p:cNvSpPr>
            <a:spLocks noGrp="1"/>
          </p:cNvSpPr>
          <p:nvPr>
            <p:ph type="tbl" sz="quarter" idx="11" hasCustomPrompt="1"/>
          </p:nvPr>
        </p:nvSpPr>
        <p:spPr>
          <a:xfrm>
            <a:off x="838200" y="1931832"/>
            <a:ext cx="10515600" cy="4314512"/>
          </a:xfrm>
        </p:spPr>
        <p:txBody>
          <a:bodyPr/>
          <a:lstStyle>
            <a:lvl1pPr>
              <a:defRPr/>
            </a:lvl1pPr>
          </a:lstStyle>
          <a:p>
            <a:r>
              <a:rPr kumimoji="1" lang="en-US" altLang="ja-JP" dirty="0" smtClean="0"/>
              <a:t>Table</a:t>
            </a:r>
            <a:endParaRPr kumimoji="1" lang="ja-JP" altLang="en-US" dirty="0"/>
          </a:p>
        </p:txBody>
      </p:sp>
      <p:sp>
        <p:nvSpPr>
          <p:cNvPr id="9" name="テキスト プレースホルダー 8"/>
          <p:cNvSpPr>
            <a:spLocks noGrp="1"/>
          </p:cNvSpPr>
          <p:nvPr>
            <p:ph type="body" sz="quarter" idx="12" hasCustomPrompt="1"/>
          </p:nvPr>
        </p:nvSpPr>
        <p:spPr>
          <a:xfrm>
            <a:off x="838200" y="1365763"/>
            <a:ext cx="10515600" cy="424400"/>
          </a:xfrm>
        </p:spPr>
        <p:txBody>
          <a:bodyPr/>
          <a:lstStyle>
            <a:lvl1pPr marL="0" indent="0" algn="ctr">
              <a:buNone/>
              <a:defRPr baseline="0"/>
            </a:lvl1pPr>
            <a:lvl2pPr marL="457200" indent="0">
              <a:buNone/>
              <a:defRPr/>
            </a:lvl2pPr>
          </a:lstStyle>
          <a:p>
            <a:pPr lvl="0"/>
            <a:r>
              <a:rPr kumimoji="1" lang="en-US" altLang="ja-JP" dirty="0" smtClean="0"/>
              <a:t>Table name</a:t>
            </a:r>
            <a:endParaRPr kumimoji="1" lang="ja-JP" altLang="en-US" dirty="0" smtClean="0"/>
          </a:p>
        </p:txBody>
      </p:sp>
    </p:spTree>
    <p:extLst>
      <p:ext uri="{BB962C8B-B14F-4D97-AF65-F5344CB8AC3E}">
        <p14:creationId xmlns:p14="http://schemas.microsoft.com/office/powerpoint/2010/main" val="32086202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6"/>
            <a:ext cx="10515600" cy="652306"/>
          </a:xfrm>
          <a:prstGeom prst="rect">
            <a:avLst/>
          </a:prstGeom>
        </p:spPr>
        <p:txBody>
          <a:bodyPr vert="horz" lIns="91440" tIns="45720" rIns="91440" bIns="45720" rtlCol="0" anchor="ctr">
            <a:normAutofit/>
          </a:bodyPr>
          <a:lstStyle/>
          <a:p>
            <a:r>
              <a:rPr kumimoji="1" lang="en-US" altLang="ja-JP" dirty="0" smtClean="0"/>
              <a:t>Title</a:t>
            </a:r>
            <a:endParaRPr kumimoji="1" lang="ja-JP" altLang="en-US" dirty="0"/>
          </a:p>
        </p:txBody>
      </p:sp>
      <p:sp>
        <p:nvSpPr>
          <p:cNvPr id="3" name="テキスト プレースホルダー 2"/>
          <p:cNvSpPr>
            <a:spLocks noGrp="1"/>
          </p:cNvSpPr>
          <p:nvPr>
            <p:ph type="body" idx="1"/>
          </p:nvPr>
        </p:nvSpPr>
        <p:spPr>
          <a:xfrm>
            <a:off x="838200" y="1262130"/>
            <a:ext cx="10515600" cy="4914833"/>
          </a:xfrm>
          <a:prstGeom prst="rect">
            <a:avLst/>
          </a:prstGeom>
        </p:spPr>
        <p:txBody>
          <a:bodyPr vert="horz" lIns="91440" tIns="45720" rIns="91440" bIns="45720" rtlCol="0">
            <a:normAutofit/>
          </a:bodyPr>
          <a:lstStyle/>
          <a:p>
            <a:pPr lvl="0"/>
            <a:r>
              <a:rPr kumimoji="1" lang="en-US" altLang="ja-JP" dirty="0" smtClean="0"/>
              <a:t>1st</a:t>
            </a:r>
          </a:p>
          <a:p>
            <a:pPr lvl="1"/>
            <a:r>
              <a:rPr kumimoji="1" lang="en-US" altLang="ja-JP" dirty="0" smtClean="0"/>
              <a:t>2nd</a:t>
            </a:r>
          </a:p>
          <a:p>
            <a:pPr lvl="2"/>
            <a:r>
              <a:rPr kumimoji="1" lang="en-US" altLang="ja-JP" dirty="0" smtClean="0"/>
              <a:t>3rd</a:t>
            </a:r>
            <a:endParaRPr kumimoji="1" lang="ja-JP" altLang="en-US" dirty="0" smtClean="0"/>
          </a:p>
          <a:p>
            <a:pPr lvl="3"/>
            <a:r>
              <a:rPr kumimoji="1" lang="en-US" altLang="ja-JP" dirty="0" smtClean="0"/>
              <a:t>4th</a:t>
            </a:r>
            <a:endParaRPr kumimoji="1" lang="ja-JP" altLang="en-US" dirty="0" smtClean="0"/>
          </a:p>
          <a:p>
            <a:pPr lvl="4"/>
            <a:r>
              <a:rPr kumimoji="1" lang="en-US" altLang="ja-JP" dirty="0" smtClean="0"/>
              <a:t>5th</a:t>
            </a:r>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32D56F-5F95-451D-A19F-2D421F91B586}" type="slidenum">
              <a:rPr kumimoji="1" lang="ja-JP" altLang="en-US" smtClean="0"/>
              <a:t>‹#›</a:t>
            </a:fld>
            <a:endParaRPr kumimoji="1" lang="ja-JP" altLang="en-US"/>
          </a:p>
        </p:txBody>
      </p:sp>
    </p:spTree>
    <p:extLst>
      <p:ext uri="{BB962C8B-B14F-4D97-AF65-F5344CB8AC3E}">
        <p14:creationId xmlns:p14="http://schemas.microsoft.com/office/powerpoint/2010/main" val="2986507349"/>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2" r:id="rId3"/>
    <p:sldLayoutId id="2147483651" r:id="rId4"/>
    <p:sldLayoutId id="214748365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baseline="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0"/>
          </p:nvPr>
        </p:nvSpPr>
        <p:spPr/>
        <p:txBody>
          <a:bodyPr>
            <a:normAutofit fontScale="85000" lnSpcReduction="20000"/>
          </a:bodyPr>
          <a:lstStyle/>
          <a:p>
            <a:pPr lvl="0"/>
            <a:r>
              <a:rPr lang="en-US" altLang="ja-JP" dirty="0"/>
              <a:t>3GPP TSG-RAN WG4 Meeting #</a:t>
            </a:r>
            <a:r>
              <a:rPr lang="en-US" altLang="ja-JP" dirty="0" smtClean="0"/>
              <a:t>94-e-bis</a:t>
            </a:r>
            <a:endParaRPr lang="en-US" altLang="ja-JP" dirty="0"/>
          </a:p>
          <a:p>
            <a:pPr lvl="0"/>
            <a:r>
              <a:rPr lang="en-US" altLang="ja-JP" dirty="0"/>
              <a:t>Electronic Meeting, </a:t>
            </a:r>
            <a:r>
              <a:rPr lang="en-US" altLang="ja-JP" dirty="0" smtClean="0"/>
              <a:t>Apr. 20th </a:t>
            </a:r>
            <a:r>
              <a:rPr lang="en-US" altLang="ja-JP" dirty="0"/>
              <a:t>- </a:t>
            </a:r>
            <a:r>
              <a:rPr lang="en-US" altLang="ja-JP" dirty="0" smtClean="0"/>
              <a:t>30th 2020</a:t>
            </a:r>
            <a:endParaRPr lang="en-US" altLang="ja-JP" dirty="0"/>
          </a:p>
          <a:p>
            <a:pPr lvl="0"/>
            <a:r>
              <a:rPr lang="sv-SE" altLang="ja-JP" dirty="0"/>
              <a:t>Agenda item:	6</a:t>
            </a:r>
            <a:r>
              <a:rPr lang="sv-SE" altLang="ja-JP" dirty="0" smtClean="0"/>
              <a:t>.18  </a:t>
            </a:r>
            <a:r>
              <a:rPr lang="sv-SE" altLang="ja-JP" dirty="0"/>
              <a:t>[</a:t>
            </a:r>
            <a:r>
              <a:rPr lang="sv-SE" altLang="ja-JP" dirty="0" smtClean="0"/>
              <a:t>NR_perf_enh-Perf</a:t>
            </a:r>
            <a:r>
              <a:rPr lang="sv-SE" altLang="ja-JP" dirty="0"/>
              <a:t>]</a:t>
            </a:r>
          </a:p>
          <a:p>
            <a:pPr lvl="0"/>
            <a:r>
              <a:rPr lang="en-US" altLang="ja-JP" dirty="0"/>
              <a:t>Document for:	</a:t>
            </a:r>
            <a:r>
              <a:rPr lang="en-US" altLang="ja-JP" dirty="0" smtClean="0"/>
              <a:t>Approval</a:t>
            </a:r>
            <a:endParaRPr lang="en-US" altLang="ja-JP" dirty="0"/>
          </a:p>
        </p:txBody>
      </p:sp>
      <p:sp>
        <p:nvSpPr>
          <p:cNvPr id="21" name="テキスト プレースホルダー 20"/>
          <p:cNvSpPr>
            <a:spLocks noGrp="1"/>
          </p:cNvSpPr>
          <p:nvPr>
            <p:ph type="body" sz="quarter" idx="11"/>
          </p:nvPr>
        </p:nvSpPr>
        <p:spPr/>
        <p:txBody>
          <a:bodyPr/>
          <a:lstStyle/>
          <a:p>
            <a:r>
              <a:rPr kumimoji="1" lang="en-US" altLang="ja-JP" dirty="0" smtClean="0"/>
              <a:t>R4-20</a:t>
            </a:r>
            <a:r>
              <a:rPr lang="en-US" altLang="ja-JP" dirty="0" smtClean="0"/>
              <a:t>05551</a:t>
            </a:r>
            <a:endParaRPr kumimoji="1" lang="ja-JP" altLang="en-US" dirty="0"/>
          </a:p>
        </p:txBody>
      </p:sp>
      <p:sp>
        <p:nvSpPr>
          <p:cNvPr id="20" name="タイトル 19"/>
          <p:cNvSpPr>
            <a:spLocks noGrp="1"/>
          </p:cNvSpPr>
          <p:nvPr>
            <p:ph type="title"/>
          </p:nvPr>
        </p:nvSpPr>
        <p:spPr/>
        <p:txBody>
          <a:bodyPr/>
          <a:lstStyle/>
          <a:p>
            <a:r>
              <a:rPr lang="en-US" altLang="ja-JP" sz="6000" dirty="0" smtClean="0"/>
              <a:t>Way </a:t>
            </a:r>
            <a:r>
              <a:rPr lang="en-US" altLang="ja-JP" sz="6000" dirty="0"/>
              <a:t>forward on PUSCH demodulation requirements for 30% </a:t>
            </a:r>
            <a:r>
              <a:rPr lang="en-US" altLang="ja-JP" sz="6000" dirty="0" smtClean="0"/>
              <a:t>throughput test point</a:t>
            </a:r>
            <a:endParaRPr kumimoji="1" lang="ja-JP" altLang="en-US" sz="6000" dirty="0"/>
          </a:p>
        </p:txBody>
      </p:sp>
      <p:sp>
        <p:nvSpPr>
          <p:cNvPr id="22" name="テキスト プレースホルダー 21"/>
          <p:cNvSpPr>
            <a:spLocks noGrp="1"/>
          </p:cNvSpPr>
          <p:nvPr>
            <p:ph type="body" sz="quarter" idx="12"/>
          </p:nvPr>
        </p:nvSpPr>
        <p:spPr/>
        <p:txBody>
          <a:bodyPr/>
          <a:lstStyle/>
          <a:p>
            <a:r>
              <a:rPr kumimoji="1" lang="en-US" altLang="ja-JP" sz="3200" dirty="0" smtClean="0"/>
              <a:t>CATT, …</a:t>
            </a:r>
            <a:endParaRPr kumimoji="1" lang="ja-JP" altLang="en-US" sz="3200" dirty="0"/>
          </a:p>
        </p:txBody>
      </p:sp>
    </p:spTree>
    <p:extLst>
      <p:ext uri="{BB962C8B-B14F-4D97-AF65-F5344CB8AC3E}">
        <p14:creationId xmlns:p14="http://schemas.microsoft.com/office/powerpoint/2010/main" val="512951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189280"/>
            <a:ext cx="10515600" cy="652306"/>
          </a:xfrm>
        </p:spPr>
        <p:txBody>
          <a:bodyPr>
            <a:normAutofit fontScale="90000"/>
          </a:bodyPr>
          <a:lstStyle/>
          <a:p>
            <a:r>
              <a:rPr kumimoji="1" lang="en-US" altLang="ja-JP" dirty="0" smtClean="0"/>
              <a:t>Background</a:t>
            </a:r>
            <a:endParaRPr kumimoji="1" lang="ja-JP" altLang="en-US" dirty="0"/>
          </a:p>
        </p:txBody>
      </p:sp>
      <p:sp>
        <p:nvSpPr>
          <p:cNvPr id="3" name="テキスト プレースホルダー 2"/>
          <p:cNvSpPr>
            <a:spLocks noGrp="1"/>
          </p:cNvSpPr>
          <p:nvPr>
            <p:ph type="body" sz="quarter" idx="11"/>
          </p:nvPr>
        </p:nvSpPr>
        <p:spPr>
          <a:xfrm>
            <a:off x="838200" y="975462"/>
            <a:ext cx="10515600" cy="5715483"/>
          </a:xfrm>
        </p:spPr>
        <p:txBody>
          <a:bodyPr>
            <a:normAutofit fontScale="85000" lnSpcReduction="10000"/>
          </a:bodyPr>
          <a:lstStyle/>
          <a:p>
            <a:pPr>
              <a:lnSpc>
                <a:spcPct val="120000"/>
              </a:lnSpc>
            </a:pPr>
            <a:r>
              <a:rPr lang="en-US" altLang="ja-JP" sz="3000" dirty="0"/>
              <a:t>Agreements and open issue in RAN4 #</a:t>
            </a:r>
            <a:r>
              <a:rPr lang="en-US" altLang="ja-JP" sz="3000" dirty="0" smtClean="0"/>
              <a:t>94</a:t>
            </a:r>
            <a:r>
              <a:rPr lang="en-US" altLang="zh-CN" sz="3000" dirty="0" smtClean="0"/>
              <a:t>-e based on [1]</a:t>
            </a:r>
            <a:endParaRPr lang="en-US" altLang="ja-JP" sz="3000" dirty="0"/>
          </a:p>
          <a:p>
            <a:pPr marL="685800" lvl="2" fontAlgn="base">
              <a:spcBef>
                <a:spcPts val="1000"/>
              </a:spcBef>
              <a:buFont typeface="Arial" panose="020B0604020202020204" pitchFamily="34" charset="0"/>
              <a:buChar char="•"/>
            </a:pPr>
            <a:r>
              <a:rPr lang="en-US" altLang="ja-JP" dirty="0" smtClean="0"/>
              <a:t>Agreements</a:t>
            </a:r>
            <a:endParaRPr lang="en-US" altLang="ja-JP" dirty="0"/>
          </a:p>
          <a:p>
            <a:pPr lvl="2" fontAlgn="base"/>
            <a:r>
              <a:rPr lang="en-US" altLang="ja-JP" dirty="0"/>
              <a:t>Define requirements for DM-RS 1+1 and 1+0, and </a:t>
            </a:r>
            <a:r>
              <a:rPr lang="en-GB" altLang="ja-JP" dirty="0"/>
              <a:t>conduct tests based on Rel-15 test applicability.</a:t>
            </a:r>
            <a:endParaRPr lang="ja-JP" altLang="ja-JP" dirty="0"/>
          </a:p>
          <a:p>
            <a:pPr lvl="3" fontAlgn="base">
              <a:lnSpc>
                <a:spcPct val="120000"/>
              </a:lnSpc>
            </a:pPr>
            <a:r>
              <a:rPr lang="en-GB" altLang="ja-JP" sz="1800" dirty="0"/>
              <a:t>Companies can provide simulation results for their interested cases.</a:t>
            </a:r>
          </a:p>
          <a:p>
            <a:pPr lvl="2" fontAlgn="base"/>
            <a:r>
              <a:rPr lang="en-US" altLang="ja-JP" dirty="0"/>
              <a:t>Define requirements for with and without PT-RS, and </a:t>
            </a:r>
            <a:r>
              <a:rPr lang="en-GB" altLang="ja-JP" dirty="0"/>
              <a:t>conduct tests based on Rel-15 test applicability.</a:t>
            </a:r>
            <a:endParaRPr lang="ja-JP" altLang="ja-JP" dirty="0"/>
          </a:p>
          <a:p>
            <a:pPr lvl="3" fontAlgn="base">
              <a:lnSpc>
                <a:spcPct val="120000"/>
              </a:lnSpc>
            </a:pPr>
            <a:r>
              <a:rPr lang="en-GB" altLang="ja-JP" sz="1800" dirty="0"/>
              <a:t>Companies can provide simulation results for their interested cases.</a:t>
            </a:r>
            <a:endParaRPr lang="en-US" altLang="ja-JP" sz="1800" dirty="0"/>
          </a:p>
          <a:p>
            <a:pPr marL="685800" lvl="2" fontAlgn="base">
              <a:spcBef>
                <a:spcPts val="1000"/>
              </a:spcBef>
              <a:buFont typeface="Arial" panose="020B0604020202020204" pitchFamily="34" charset="0"/>
              <a:buChar char="•"/>
            </a:pPr>
            <a:r>
              <a:rPr lang="en-US" altLang="ja-JP" dirty="0"/>
              <a:t>Open </a:t>
            </a:r>
            <a:r>
              <a:rPr lang="en-US" altLang="ja-JP" dirty="0" smtClean="0"/>
              <a:t>issue</a:t>
            </a:r>
            <a:endParaRPr lang="en-US" altLang="ja-JP" dirty="0"/>
          </a:p>
          <a:p>
            <a:pPr lvl="2" fontAlgn="base"/>
            <a:r>
              <a:rPr lang="en-GB" altLang="ja-JP" dirty="0"/>
              <a:t>Channel bandwidth</a:t>
            </a:r>
            <a:endParaRPr lang="en-US" altLang="ja-JP" dirty="0"/>
          </a:p>
          <a:p>
            <a:pPr lvl="3">
              <a:lnSpc>
                <a:spcPct val="120000"/>
              </a:lnSpc>
            </a:pPr>
            <a:r>
              <a:rPr lang="en-GB" altLang="ja-JP" sz="1800" dirty="0"/>
              <a:t>Option 1: Add the 30% TP test cases with RBs for the minimum channel bandwidth per SCS (i.e., 25RB for 15kHz SCS, 24RB for 30kHz SCS, 66RB for 60kHz SCS, 32RB for 120kHz SCS, which are agreed in #92bis) to </a:t>
            </a:r>
            <a:r>
              <a:rPr lang="en-US" altLang="ja-JP" sz="1800" dirty="0" smtClean="0"/>
              <a:t>all</a:t>
            </a:r>
            <a:r>
              <a:rPr lang="en-GB" altLang="ja-JP" sz="1800" dirty="0" smtClean="0"/>
              <a:t> </a:t>
            </a:r>
            <a:r>
              <a:rPr lang="en-GB" altLang="ja-JP" sz="1800" dirty="0"/>
              <a:t>tables for CP-OFDM (i.e., Table 8.2.1.2-1 – 8.2.1.2-14, Table 11.2.2.1.2-1 - 11.2.2.1.2-5 in TS 38.104, and corresponding Tables in TS38.141-1/2</a:t>
            </a:r>
            <a:r>
              <a:rPr lang="en-GB" altLang="ja-JP" sz="1800" dirty="0" smtClean="0"/>
              <a:t>) </a:t>
            </a:r>
            <a:endParaRPr lang="ja-JP" altLang="ja-JP" sz="1800" dirty="0"/>
          </a:p>
          <a:p>
            <a:pPr lvl="3">
              <a:lnSpc>
                <a:spcPct val="120000"/>
              </a:lnSpc>
            </a:pPr>
            <a:r>
              <a:rPr lang="en-GB" altLang="ja-JP" sz="1800" dirty="0"/>
              <a:t>Option 2: Add the 30% TP test cases with RBs for the minimum channel bandwidth per SCS (i.e., 25RB for 15kHz SCS, 24RB for 30kHz SCS, 66RB for 60kHz SCS, 32RB for 120kHz SCS, which are agreed in #92bis) to </a:t>
            </a:r>
            <a:r>
              <a:rPr lang="en-US" altLang="ja-JP" sz="1800" dirty="0"/>
              <a:t>only</a:t>
            </a:r>
            <a:r>
              <a:rPr lang="en-GB" altLang="ja-JP" sz="1800" dirty="0"/>
              <a:t> tables for the minimum channel bandwidth per SCS for CP-OFDM (i.e., Table 8.2.1.2-1, 8.2.1.2-4, 8.2.1.2-8, 8.2.1.2-11, Table 11.2.2.1.2-1, 11.2.2.1.2-3 in TS 38.104, and corresponding Tables in TS 38.141-1/2</a:t>
            </a:r>
            <a:r>
              <a:rPr lang="en-GB" altLang="ja-JP" sz="1800" dirty="0" smtClean="0"/>
              <a:t>)</a:t>
            </a:r>
          </a:p>
          <a:p>
            <a:pPr marL="457200" lvl="1" indent="0" fontAlgn="base">
              <a:buNone/>
            </a:pPr>
            <a:endParaRPr lang="ja-JP" altLang="ja-JP" dirty="0"/>
          </a:p>
        </p:txBody>
      </p:sp>
    </p:spTree>
    <p:extLst>
      <p:ext uri="{BB962C8B-B14F-4D97-AF65-F5344CB8AC3E}">
        <p14:creationId xmlns:p14="http://schemas.microsoft.com/office/powerpoint/2010/main" val="921557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Agreements in the 1</a:t>
            </a:r>
            <a:r>
              <a:rPr kumimoji="1" lang="en-US" altLang="ja-JP" baseline="30000" dirty="0" smtClean="0"/>
              <a:t>st</a:t>
            </a:r>
            <a:r>
              <a:rPr kumimoji="1" lang="en-US" altLang="ja-JP" dirty="0" smtClean="0"/>
              <a:t> round </a:t>
            </a:r>
            <a:r>
              <a:rPr lang="en-US" altLang="ja-JP" dirty="0" smtClean="0"/>
              <a:t>of RAN4#94-e-bis</a:t>
            </a:r>
            <a:endParaRPr kumimoji="1" lang="ja-JP" altLang="en-US" dirty="0"/>
          </a:p>
        </p:txBody>
      </p:sp>
      <p:sp>
        <p:nvSpPr>
          <p:cNvPr id="3" name="テキスト プレースホルダー 2"/>
          <p:cNvSpPr>
            <a:spLocks noGrp="1"/>
          </p:cNvSpPr>
          <p:nvPr>
            <p:ph type="body" sz="quarter" idx="11"/>
          </p:nvPr>
        </p:nvSpPr>
        <p:spPr/>
        <p:txBody>
          <a:bodyPr>
            <a:normAutofit/>
          </a:bodyPr>
          <a:lstStyle/>
          <a:p>
            <a:pPr>
              <a:lnSpc>
                <a:spcPct val="100000"/>
              </a:lnSpc>
            </a:pPr>
            <a:r>
              <a:rPr lang="en-US" altLang="ja-JP" dirty="0"/>
              <a:t>PT-RS configurations</a:t>
            </a:r>
          </a:p>
          <a:p>
            <a:pPr lvl="1"/>
            <a:r>
              <a:rPr lang="en-GB" altLang="zh-CN" dirty="0" smtClean="0"/>
              <a:t>Reuse R15 PT-RS configuration KPT-RS=2, LPT-RS=1 for NR PUSCH with 30% throughput test point.</a:t>
            </a:r>
            <a:endParaRPr lang="ja-JP" altLang="ja-JP" dirty="0"/>
          </a:p>
        </p:txBody>
      </p:sp>
    </p:spTree>
    <p:extLst>
      <p:ext uri="{BB962C8B-B14F-4D97-AF65-F5344CB8AC3E}">
        <p14:creationId xmlns:p14="http://schemas.microsoft.com/office/powerpoint/2010/main" val="17736981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1324" y="272562"/>
            <a:ext cx="11570676" cy="744870"/>
          </a:xfrm>
        </p:spPr>
        <p:txBody>
          <a:bodyPr>
            <a:normAutofit/>
          </a:bodyPr>
          <a:lstStyle/>
          <a:p>
            <a:r>
              <a:rPr lang="en-GB" altLang="zh-CN" sz="4000" dirty="0"/>
              <a:t>Way forward</a:t>
            </a:r>
            <a:endParaRPr kumimoji="1" lang="ja-JP" altLang="en-US" sz="4000" dirty="0"/>
          </a:p>
        </p:txBody>
      </p:sp>
      <p:sp>
        <p:nvSpPr>
          <p:cNvPr id="3" name="テキスト プレースホルダー 2"/>
          <p:cNvSpPr>
            <a:spLocks noGrp="1"/>
          </p:cNvSpPr>
          <p:nvPr>
            <p:ph type="body" sz="quarter" idx="11"/>
          </p:nvPr>
        </p:nvSpPr>
        <p:spPr>
          <a:xfrm>
            <a:off x="759068" y="1187706"/>
            <a:ext cx="11051931" cy="5528780"/>
          </a:xfrm>
        </p:spPr>
        <p:txBody>
          <a:bodyPr>
            <a:normAutofit/>
          </a:bodyPr>
          <a:lstStyle/>
          <a:p>
            <a:pPr marL="228600" lvl="1">
              <a:lnSpc>
                <a:spcPct val="100000"/>
              </a:lnSpc>
              <a:spcBef>
                <a:spcPts val="1000"/>
              </a:spcBef>
              <a:buFont typeface="Arial" panose="020B0604020202020204" pitchFamily="34" charset="0"/>
              <a:buChar char="•"/>
            </a:pPr>
            <a:r>
              <a:rPr lang="en-GB" altLang="zh-CN" sz="2800" dirty="0"/>
              <a:t>How to add 30% throughput test cases in specifications</a:t>
            </a:r>
            <a:endParaRPr lang="en-US" altLang="zh-CN" sz="2800" dirty="0"/>
          </a:p>
          <a:p>
            <a:pPr lvl="1" hangingPunct="0">
              <a:lnSpc>
                <a:spcPct val="100000"/>
              </a:lnSpc>
            </a:pPr>
            <a:r>
              <a:rPr lang="en-US" altLang="zh-CN" sz="2000" dirty="0"/>
              <a:t>Option 1: Add the 30% TP test cases with RBs for the minimum channel bandwidth per SCS (i.e., 25RB for 15kHz SCS, 24RB for 30kHz SCS, 66RB for 60kHz SCS, 32RB for 120kHz SCS, which are agreed in #92bis) to the all tables for CP-OFDM (i.e., Table 8.2.1.2-1 – 8.2.1.2-14, Table 11.2.2.1.2-1 - 11.2.2.1.2-5 in TS 38.104, and corresponding Tables in TS38.141-1/2) </a:t>
            </a:r>
            <a:endParaRPr lang="en-US" altLang="zh-CN" sz="2000" dirty="0" smtClean="0"/>
          </a:p>
          <a:p>
            <a:pPr lvl="1" hangingPunct="0">
              <a:lnSpc>
                <a:spcPct val="100000"/>
              </a:lnSpc>
            </a:pPr>
            <a:r>
              <a:rPr lang="en-US" altLang="zh-CN" sz="2000" dirty="0" smtClean="0"/>
              <a:t>Option </a:t>
            </a:r>
            <a:r>
              <a:rPr lang="en-US" altLang="zh-CN" sz="2000" dirty="0"/>
              <a:t>3a: New table for 30% TP test cases with RBs for the minimum channel bandwidth per SCS for CP-OFDM (i.e., 25RB for 15kHz SCS, 24RB for 30kHz SCS, 66RB for 60kHz SCS, 32RB for 120kHz SCS, which are agreed in #92bis) in TS38.104 and TS38.141-1/2. </a:t>
            </a:r>
            <a:r>
              <a:rPr lang="en-GB" altLang="zh-CN" sz="2000" dirty="0" smtClean="0"/>
              <a:t>Option </a:t>
            </a:r>
            <a:r>
              <a:rPr lang="en-GB" altLang="zh-CN" sz="2000" dirty="0"/>
              <a:t>4: Add a separate new table to capture performance requirements for 30% throughput and mandate its applicability. </a:t>
            </a:r>
            <a:endParaRPr lang="en-GB" altLang="zh-CN" sz="2000" dirty="0" smtClean="0"/>
          </a:p>
          <a:p>
            <a:pPr marL="457200" lvl="1" indent="0" hangingPunct="0">
              <a:lnSpc>
                <a:spcPct val="100000"/>
              </a:lnSpc>
              <a:buNone/>
            </a:pPr>
            <a:endParaRPr lang="en-GB" altLang="zh-CN" sz="2000" dirty="0" smtClean="0"/>
          </a:p>
          <a:p>
            <a:pPr marL="457200" lvl="1" indent="0" hangingPunct="0">
              <a:lnSpc>
                <a:spcPct val="100000"/>
              </a:lnSpc>
              <a:buNone/>
            </a:pPr>
            <a:r>
              <a:rPr lang="en-US" altLang="zh-CN" sz="2800" dirty="0" smtClean="0"/>
              <a:t>Agreement: </a:t>
            </a:r>
            <a:r>
              <a:rPr lang="en-US" altLang="zh-CN" sz="2800" dirty="0"/>
              <a:t>Option 3a (based on the majority </a:t>
            </a:r>
            <a:r>
              <a:rPr lang="en-US" altLang="zh-CN" sz="2800"/>
              <a:t>view</a:t>
            </a:r>
            <a:r>
              <a:rPr lang="en-US" altLang="zh-CN" sz="2800" smtClean="0"/>
              <a:t>).</a:t>
            </a:r>
            <a:endParaRPr lang="zh-CN" altLang="zh-CN" sz="2800" dirty="0"/>
          </a:p>
        </p:txBody>
      </p:sp>
    </p:spTree>
    <p:extLst>
      <p:ext uri="{BB962C8B-B14F-4D97-AF65-F5344CB8AC3E}">
        <p14:creationId xmlns:p14="http://schemas.microsoft.com/office/powerpoint/2010/main" val="3943466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2789" y="263769"/>
            <a:ext cx="10051074" cy="703385"/>
          </a:xfrm>
        </p:spPr>
        <p:txBody>
          <a:bodyPr>
            <a:normAutofit/>
          </a:bodyPr>
          <a:lstStyle/>
          <a:p>
            <a:r>
              <a:rPr lang="en-GB" altLang="zh-CN" sz="4000" dirty="0"/>
              <a:t>Way forward</a:t>
            </a:r>
            <a:endParaRPr kumimoji="1" lang="ja-JP" altLang="en-US" sz="4000" dirty="0"/>
          </a:p>
        </p:txBody>
      </p:sp>
      <p:sp>
        <p:nvSpPr>
          <p:cNvPr id="3" name="テキスト プレースホルダー 2"/>
          <p:cNvSpPr>
            <a:spLocks noGrp="1"/>
          </p:cNvSpPr>
          <p:nvPr>
            <p:ph type="body" sz="quarter" idx="11"/>
          </p:nvPr>
        </p:nvSpPr>
        <p:spPr>
          <a:xfrm>
            <a:off x="637442" y="1152536"/>
            <a:ext cx="10862896" cy="4907074"/>
          </a:xfrm>
        </p:spPr>
        <p:txBody>
          <a:bodyPr>
            <a:normAutofit/>
          </a:bodyPr>
          <a:lstStyle/>
          <a:p>
            <a:pPr marL="228600" lvl="1">
              <a:lnSpc>
                <a:spcPct val="100000"/>
              </a:lnSpc>
              <a:spcBef>
                <a:spcPts val="1000"/>
              </a:spcBef>
              <a:buFont typeface="Arial" panose="020B0604020202020204" pitchFamily="34" charset="0"/>
              <a:buChar char="•"/>
            </a:pPr>
            <a:r>
              <a:rPr lang="en-US" altLang="zh-CN" sz="2800" dirty="0"/>
              <a:t>Whether to update applicability rules and how to specify if needed</a:t>
            </a:r>
            <a:endParaRPr lang="en-GB" altLang="zh-CN" sz="2800" dirty="0"/>
          </a:p>
          <a:p>
            <a:pPr lvl="1" hangingPunct="0">
              <a:lnSpc>
                <a:spcPct val="100000"/>
              </a:lnSpc>
            </a:pPr>
            <a:r>
              <a:rPr lang="en-GB" altLang="zh-CN" sz="2000" dirty="0"/>
              <a:t>Option 1: </a:t>
            </a:r>
            <a:r>
              <a:rPr lang="en-GB" altLang="zh-CN" sz="2000" dirty="0" smtClean="0"/>
              <a:t>To </a:t>
            </a:r>
            <a:r>
              <a:rPr lang="en-GB" altLang="zh-CN" sz="2000" dirty="0"/>
              <a:t>avoid misunderstanding, adding a statement in applicability rule and a note in each requirement table to clarity that 30% throughput requirement is only applied for the minimum PRBs for each subcarrier spacing declared to be supported. (Ericsson, ZTE)</a:t>
            </a:r>
            <a:endParaRPr lang="zh-CN" altLang="zh-CN" sz="2000" dirty="0"/>
          </a:p>
          <a:p>
            <a:pPr lvl="1" hangingPunct="0">
              <a:lnSpc>
                <a:spcPct val="100000"/>
              </a:lnSpc>
            </a:pPr>
            <a:r>
              <a:rPr lang="en-GB" altLang="zh-CN" sz="2000" dirty="0"/>
              <a:t>Option 2: </a:t>
            </a:r>
            <a:endParaRPr lang="zh-CN" altLang="zh-CN" sz="2000" dirty="0"/>
          </a:p>
          <a:p>
            <a:pPr lvl="2" hangingPunct="0">
              <a:lnSpc>
                <a:spcPct val="100000"/>
              </a:lnSpc>
            </a:pPr>
            <a:r>
              <a:rPr lang="en-US" altLang="zh-CN" dirty="0"/>
              <a:t>Update the applicability of requirements for different subcarrier </a:t>
            </a:r>
            <a:r>
              <a:rPr lang="en-US" altLang="zh-CN" dirty="0" err="1"/>
              <a:t>spacings</a:t>
            </a:r>
            <a:r>
              <a:rPr lang="en-US" altLang="zh-CN" dirty="0"/>
              <a:t> in 8.1.2.1.1 of 38.141-1/2 to capture the previous agreement:</a:t>
            </a:r>
            <a:endParaRPr lang="zh-CN" altLang="zh-CN" dirty="0"/>
          </a:p>
          <a:p>
            <a:pPr lvl="3">
              <a:lnSpc>
                <a:spcPct val="100000"/>
              </a:lnSpc>
            </a:pPr>
            <a:r>
              <a:rPr lang="en-US" altLang="zh-CN" dirty="0"/>
              <a:t>Applicability rules</a:t>
            </a:r>
          </a:p>
          <a:p>
            <a:pPr marL="1371600" lvl="3" indent="0">
              <a:lnSpc>
                <a:spcPct val="100000"/>
              </a:lnSpc>
              <a:buNone/>
            </a:pPr>
            <a:r>
              <a:rPr lang="en-US" altLang="zh-CN" dirty="0"/>
              <a:t>SCS: Only test the lowest supported SCS for each frequency range</a:t>
            </a:r>
            <a:endParaRPr lang="zh-CN" altLang="zh-CN" dirty="0"/>
          </a:p>
          <a:p>
            <a:pPr lvl="2" hangingPunct="0">
              <a:lnSpc>
                <a:spcPct val="100000"/>
              </a:lnSpc>
            </a:pPr>
            <a:r>
              <a:rPr lang="en-US" altLang="zh-CN" dirty="0"/>
              <a:t>No need to update the applicability of requirements for different channel bandwidths if adding new tables for 30% TP test cases is </a:t>
            </a:r>
            <a:r>
              <a:rPr lang="en-US" altLang="zh-CN" dirty="0" smtClean="0"/>
              <a:t>agreed.</a:t>
            </a:r>
            <a:endParaRPr lang="en-US" altLang="zh-CN" dirty="0"/>
          </a:p>
          <a:p>
            <a:pPr marL="457200" lvl="1" indent="0" hangingPunct="0">
              <a:lnSpc>
                <a:spcPct val="100000"/>
              </a:lnSpc>
              <a:buNone/>
            </a:pPr>
            <a:r>
              <a:rPr lang="en-US" altLang="zh-CN" sz="2800" dirty="0" smtClean="0"/>
              <a:t>Agreement: </a:t>
            </a:r>
            <a:r>
              <a:rPr lang="en-US" altLang="zh-CN" sz="2800" dirty="0"/>
              <a:t>Option </a:t>
            </a:r>
            <a:r>
              <a:rPr lang="en-US" altLang="zh-CN" sz="2800" dirty="0" smtClean="0"/>
              <a:t>2.</a:t>
            </a:r>
            <a:endParaRPr lang="en-US" altLang="zh-CN" sz="2800" dirty="0"/>
          </a:p>
        </p:txBody>
      </p:sp>
    </p:spTree>
    <p:extLst>
      <p:ext uri="{BB962C8B-B14F-4D97-AF65-F5344CB8AC3E}">
        <p14:creationId xmlns:p14="http://schemas.microsoft.com/office/powerpoint/2010/main" val="56376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dirty="0" smtClean="0"/>
              <a:t>Way forward</a:t>
            </a:r>
            <a:endParaRPr kumimoji="1" lang="ja-JP" altLang="en-US" dirty="0"/>
          </a:p>
        </p:txBody>
      </p:sp>
      <p:sp>
        <p:nvSpPr>
          <p:cNvPr id="3" name="テキスト プレースホルダー 2"/>
          <p:cNvSpPr>
            <a:spLocks noGrp="1"/>
          </p:cNvSpPr>
          <p:nvPr>
            <p:ph type="body" sz="quarter" idx="11"/>
          </p:nvPr>
        </p:nvSpPr>
        <p:spPr/>
        <p:txBody>
          <a:bodyPr/>
          <a:lstStyle/>
          <a:p>
            <a:pPr>
              <a:lnSpc>
                <a:spcPct val="100000"/>
              </a:lnSpc>
            </a:pPr>
            <a:r>
              <a:rPr lang="en-US" altLang="ja-JP" dirty="0"/>
              <a:t>DM-RS </a:t>
            </a:r>
            <a:r>
              <a:rPr lang="en-US" altLang="ja-JP" dirty="0" smtClean="0"/>
              <a:t>configurations</a:t>
            </a:r>
            <a:endParaRPr lang="en-GB" altLang="zh-CN" strike="sngStrike" dirty="0" smtClean="0"/>
          </a:p>
          <a:p>
            <a:pPr lvl="1">
              <a:lnSpc>
                <a:spcPct val="100000"/>
              </a:lnSpc>
            </a:pPr>
            <a:r>
              <a:rPr kumimoji="1" lang="en-US" altLang="ja-JP" sz="2400" dirty="0" smtClean="0"/>
              <a:t>Agreement</a:t>
            </a:r>
            <a:r>
              <a:rPr lang="en-US" altLang="ja-JP" sz="2400" dirty="0"/>
              <a:t>: Keep the previous </a:t>
            </a:r>
            <a:r>
              <a:rPr lang="en-US" altLang="ja-JP" sz="2400" dirty="0" smtClean="0"/>
              <a:t>agreement.</a:t>
            </a:r>
            <a:endParaRPr kumimoji="1" lang="ja-JP" altLang="en-US" sz="2400" dirty="0"/>
          </a:p>
        </p:txBody>
      </p:sp>
    </p:spTree>
    <p:extLst>
      <p:ext uri="{BB962C8B-B14F-4D97-AF65-F5344CB8AC3E}">
        <p14:creationId xmlns:p14="http://schemas.microsoft.com/office/powerpoint/2010/main" val="242370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Way forward</a:t>
            </a:r>
            <a:endParaRPr kumimoji="1" lang="ja-JP" altLang="en-US" dirty="0"/>
          </a:p>
        </p:txBody>
      </p:sp>
      <p:sp>
        <p:nvSpPr>
          <p:cNvPr id="3" name="テキスト プレースホルダー 2"/>
          <p:cNvSpPr>
            <a:spLocks noGrp="1"/>
          </p:cNvSpPr>
          <p:nvPr>
            <p:ph type="body" sz="quarter" idx="11"/>
          </p:nvPr>
        </p:nvSpPr>
        <p:spPr/>
        <p:txBody>
          <a:bodyPr>
            <a:normAutofit/>
          </a:bodyPr>
          <a:lstStyle/>
          <a:p>
            <a:pPr>
              <a:lnSpc>
                <a:spcPct val="100000"/>
              </a:lnSpc>
            </a:pPr>
            <a:r>
              <a:rPr lang="en-GB" altLang="ja-JP" dirty="0"/>
              <a:t>Simulation results collection</a:t>
            </a:r>
          </a:p>
          <a:p>
            <a:pPr lvl="1">
              <a:lnSpc>
                <a:spcPct val="100000"/>
              </a:lnSpc>
            </a:pPr>
            <a:r>
              <a:rPr lang="en-GB" altLang="zh-CN" dirty="0" smtClean="0"/>
              <a:t>Companies </a:t>
            </a:r>
            <a:r>
              <a:rPr lang="en-GB" altLang="zh-CN" dirty="0"/>
              <a:t>are encouraged to carefully check the simulation results captured in this meeting. One more meeting is also needed for companies to further check or update the simulation </a:t>
            </a:r>
            <a:r>
              <a:rPr lang="en-GB" altLang="zh-CN" dirty="0" smtClean="0"/>
              <a:t>results.</a:t>
            </a:r>
            <a:endParaRPr lang="en-GB" altLang="zh-CN" dirty="0"/>
          </a:p>
        </p:txBody>
      </p:sp>
    </p:spTree>
    <p:extLst>
      <p:ext uri="{BB962C8B-B14F-4D97-AF65-F5344CB8AC3E}">
        <p14:creationId xmlns:p14="http://schemas.microsoft.com/office/powerpoint/2010/main" val="1934679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154111"/>
            <a:ext cx="10515600" cy="652306"/>
          </a:xfrm>
        </p:spPr>
        <p:txBody>
          <a:bodyPr>
            <a:normAutofit fontScale="90000"/>
          </a:bodyPr>
          <a:lstStyle/>
          <a:p>
            <a:r>
              <a:rPr kumimoji="1" lang="en-US" altLang="ja-JP" dirty="0" smtClean="0"/>
              <a:t>Reference</a:t>
            </a:r>
            <a:endParaRPr kumimoji="1" lang="ja-JP" altLang="en-US" dirty="0"/>
          </a:p>
        </p:txBody>
      </p:sp>
      <p:sp>
        <p:nvSpPr>
          <p:cNvPr id="3" name="テキスト プレースホルダー 2"/>
          <p:cNvSpPr>
            <a:spLocks noGrp="1"/>
          </p:cNvSpPr>
          <p:nvPr>
            <p:ph type="body" sz="quarter" idx="11"/>
          </p:nvPr>
        </p:nvSpPr>
        <p:spPr>
          <a:xfrm>
            <a:off x="606669" y="747347"/>
            <a:ext cx="10747131" cy="5961184"/>
          </a:xfrm>
        </p:spPr>
        <p:txBody>
          <a:bodyPr>
            <a:noAutofit/>
          </a:bodyPr>
          <a:lstStyle/>
          <a:p>
            <a:pPr marL="0" indent="0">
              <a:lnSpc>
                <a:spcPct val="120000"/>
              </a:lnSpc>
              <a:buNone/>
            </a:pPr>
            <a:r>
              <a:rPr lang="en-US" altLang="ja-JP" sz="1100" dirty="0" smtClean="0"/>
              <a:t>[1</a:t>
            </a:r>
            <a:r>
              <a:rPr lang="en-US" altLang="ja-JP" sz="1100" dirty="0"/>
              <a:t>] </a:t>
            </a:r>
            <a:r>
              <a:rPr lang="en-US" altLang="ja-JP" sz="1100" dirty="0" smtClean="0"/>
              <a:t>R4-2002397</a:t>
            </a:r>
            <a:r>
              <a:rPr lang="en-US" altLang="ja-JP" sz="1100" dirty="0"/>
              <a:t>, Way forward on PUSCH demodulation requirements for 30% throughput, NTT DOCOMO, INC., </a:t>
            </a:r>
            <a:r>
              <a:rPr lang="en-US" altLang="ja-JP" sz="1100" dirty="0" smtClean="0"/>
              <a:t>RAN4#94-e</a:t>
            </a:r>
            <a:endParaRPr lang="en-US" altLang="ja-JP" sz="1100" dirty="0"/>
          </a:p>
          <a:p>
            <a:pPr marL="0" indent="0">
              <a:lnSpc>
                <a:spcPct val="120000"/>
              </a:lnSpc>
              <a:buNone/>
            </a:pPr>
            <a:r>
              <a:rPr lang="en-US" altLang="ja-JP" sz="1100" dirty="0" smtClean="0"/>
              <a:t>[2] </a:t>
            </a:r>
            <a:r>
              <a:rPr lang="en-US" altLang="ja-JP" sz="1100" dirty="0"/>
              <a:t>R4-2005455, </a:t>
            </a:r>
            <a:r>
              <a:rPr lang="en-GB" altLang="zh-CN" sz="1100" dirty="0"/>
              <a:t>Email discussion summary for [94e </a:t>
            </a:r>
            <a:r>
              <a:rPr lang="en-GB" altLang="zh-CN" sz="1100" dirty="0" err="1"/>
              <a:t>Bis</a:t>
            </a:r>
            <a:r>
              <a:rPr lang="en-GB" altLang="zh-CN" sz="1100" dirty="0"/>
              <a:t>][225] </a:t>
            </a:r>
            <a:r>
              <a:rPr lang="en-GB" altLang="zh-CN" sz="1100" dirty="0" err="1"/>
              <a:t>NR_perf_enh_Demod_BS</a:t>
            </a:r>
            <a:r>
              <a:rPr lang="en-GB" altLang="zh-CN" sz="1100" dirty="0"/>
              <a:t>, CATT, </a:t>
            </a:r>
            <a:r>
              <a:rPr lang="en-US" altLang="ja-JP" sz="1100" dirty="0"/>
              <a:t>RAN4#94-e </a:t>
            </a:r>
            <a:endParaRPr lang="en-US" altLang="ja-JP" sz="1100" dirty="0" smtClean="0"/>
          </a:p>
          <a:p>
            <a:pPr marL="0" indent="0">
              <a:lnSpc>
                <a:spcPct val="120000"/>
              </a:lnSpc>
              <a:buNone/>
            </a:pPr>
            <a:r>
              <a:rPr lang="en-GB" altLang="zh-CN" sz="1100" dirty="0" smtClean="0"/>
              <a:t>[3] R4-2002954, </a:t>
            </a:r>
            <a:r>
              <a:rPr lang="en-US" altLang="zh-CN" sz="1100" dirty="0" smtClean="0"/>
              <a:t>On channel bandwidth for 30% throughput PUSCH demodulation requirements, </a:t>
            </a:r>
            <a:r>
              <a:rPr lang="en-GB" altLang="zh-CN" sz="1100" dirty="0" smtClean="0"/>
              <a:t>China Telecom, RAN4#94-e-bis</a:t>
            </a:r>
          </a:p>
          <a:p>
            <a:pPr marL="0" indent="0">
              <a:lnSpc>
                <a:spcPct val="120000"/>
              </a:lnSpc>
              <a:buNone/>
            </a:pPr>
            <a:r>
              <a:rPr lang="en-US" altLang="ja-JP" sz="1100" dirty="0" smtClean="0"/>
              <a:t>[4] </a:t>
            </a:r>
            <a:r>
              <a:rPr lang="en-GB" altLang="zh-CN" sz="1100" dirty="0" smtClean="0"/>
              <a:t>R4-2002955</a:t>
            </a:r>
            <a:r>
              <a:rPr lang="en-GB" altLang="zh-CN" sz="1100" dirty="0"/>
              <a:t>, </a:t>
            </a:r>
            <a:r>
              <a:rPr lang="en-US" altLang="zh-CN" sz="1100" dirty="0"/>
              <a:t>Simulation results for 30% throughput PUSCH demodulation </a:t>
            </a:r>
            <a:r>
              <a:rPr lang="en-US" altLang="zh-CN" sz="1100" dirty="0" smtClean="0"/>
              <a:t>requirements, </a:t>
            </a:r>
            <a:r>
              <a:rPr lang="en-GB" altLang="zh-CN" sz="1100" dirty="0" smtClean="0"/>
              <a:t>China Telecom, </a:t>
            </a:r>
            <a:r>
              <a:rPr lang="en-GB" altLang="zh-CN" sz="1100" dirty="0"/>
              <a:t>RAN4#94-e-bis</a:t>
            </a:r>
          </a:p>
          <a:p>
            <a:pPr marL="0" indent="0">
              <a:lnSpc>
                <a:spcPct val="120000"/>
              </a:lnSpc>
              <a:buNone/>
            </a:pPr>
            <a:r>
              <a:rPr lang="en-US" altLang="ja-JP" sz="1100" dirty="0" smtClean="0"/>
              <a:t>[5] </a:t>
            </a:r>
            <a:r>
              <a:rPr lang="en-GB" altLang="zh-CN" sz="1100" dirty="0" smtClean="0"/>
              <a:t>R4-2002972, </a:t>
            </a:r>
            <a:r>
              <a:rPr lang="en-US" altLang="zh-CN" sz="1100" dirty="0"/>
              <a:t>Updated simulation results for Rel-16 performance </a:t>
            </a:r>
            <a:r>
              <a:rPr lang="en-US" altLang="zh-CN" sz="1100" dirty="0" smtClean="0"/>
              <a:t>enhancement, </a:t>
            </a:r>
            <a:r>
              <a:rPr lang="en-GB" altLang="zh-CN" sz="1100" dirty="0" smtClean="0"/>
              <a:t>Samsung, </a:t>
            </a:r>
            <a:r>
              <a:rPr lang="en-GB" altLang="zh-CN" sz="1100" dirty="0"/>
              <a:t>RAN4#94-e-bis</a:t>
            </a:r>
          </a:p>
          <a:p>
            <a:pPr marL="0" indent="0">
              <a:lnSpc>
                <a:spcPct val="120000"/>
              </a:lnSpc>
              <a:buNone/>
            </a:pPr>
            <a:r>
              <a:rPr lang="en-US" altLang="ja-JP" sz="1100" dirty="0" smtClean="0"/>
              <a:t>[6] </a:t>
            </a:r>
            <a:r>
              <a:rPr lang="en-GB" altLang="zh-CN" sz="1100" dirty="0" smtClean="0"/>
              <a:t>R4-2003273</a:t>
            </a:r>
            <a:r>
              <a:rPr lang="en-GB" altLang="zh-CN" sz="1100" dirty="0"/>
              <a:t>, </a:t>
            </a:r>
            <a:r>
              <a:rPr lang="en-US" altLang="zh-CN" sz="1100" dirty="0"/>
              <a:t>Discussion on organization of PUSCH requirements with 30% throughput test point in </a:t>
            </a:r>
            <a:r>
              <a:rPr lang="en-US" altLang="zh-CN" sz="1100" dirty="0" smtClean="0"/>
              <a:t>specifications, </a:t>
            </a:r>
            <a:r>
              <a:rPr lang="en-GB" altLang="zh-CN" sz="1100" dirty="0" smtClean="0"/>
              <a:t>CATT</a:t>
            </a:r>
            <a:r>
              <a:rPr lang="en-GB" altLang="zh-CN" sz="1100" dirty="0"/>
              <a:t>, </a:t>
            </a:r>
            <a:r>
              <a:rPr lang="en-GB" altLang="zh-CN" sz="1100" dirty="0" smtClean="0"/>
              <a:t>RAN4#94-e-bis</a:t>
            </a:r>
            <a:endParaRPr lang="en-GB" altLang="zh-CN" sz="1100" dirty="0"/>
          </a:p>
          <a:p>
            <a:pPr marL="0" indent="0">
              <a:lnSpc>
                <a:spcPct val="120000"/>
              </a:lnSpc>
              <a:buNone/>
            </a:pPr>
            <a:r>
              <a:rPr lang="en-US" altLang="ja-JP" sz="1100" dirty="0" smtClean="0"/>
              <a:t>[7] </a:t>
            </a:r>
            <a:r>
              <a:rPr lang="en-GB" altLang="zh-CN" sz="1100" dirty="0" smtClean="0"/>
              <a:t>R4-2003274, </a:t>
            </a:r>
            <a:r>
              <a:rPr lang="en-US" altLang="zh-CN" sz="1100" dirty="0"/>
              <a:t>Simulation results for NR PUSCH with 30% </a:t>
            </a:r>
            <a:r>
              <a:rPr lang="en-US" altLang="zh-CN" sz="1100" dirty="0" smtClean="0"/>
              <a:t>throughput </a:t>
            </a:r>
            <a:r>
              <a:rPr lang="en-US" altLang="zh-CN" sz="1100" dirty="0"/>
              <a:t>test </a:t>
            </a:r>
            <a:r>
              <a:rPr lang="en-US" altLang="zh-CN" sz="1100" dirty="0" smtClean="0"/>
              <a:t>point, </a:t>
            </a:r>
            <a:r>
              <a:rPr lang="en-GB" altLang="zh-CN" sz="1100" dirty="0" smtClean="0"/>
              <a:t>CATT</a:t>
            </a:r>
            <a:r>
              <a:rPr lang="en-GB" altLang="zh-CN" sz="1100" dirty="0"/>
              <a:t>, </a:t>
            </a:r>
            <a:r>
              <a:rPr lang="en-GB" altLang="zh-CN" sz="1100" dirty="0" smtClean="0"/>
              <a:t>RAN4#94-e-bis</a:t>
            </a:r>
            <a:endParaRPr lang="en-GB" altLang="zh-CN" sz="1100" dirty="0"/>
          </a:p>
          <a:p>
            <a:pPr marL="0" indent="0">
              <a:lnSpc>
                <a:spcPct val="120000"/>
              </a:lnSpc>
              <a:buNone/>
            </a:pPr>
            <a:r>
              <a:rPr lang="en-US" altLang="ja-JP" sz="1100" dirty="0" smtClean="0"/>
              <a:t>[8] </a:t>
            </a:r>
            <a:r>
              <a:rPr lang="en-GB" altLang="zh-CN" sz="1100" dirty="0" smtClean="0"/>
              <a:t>R4-2003445, </a:t>
            </a:r>
            <a:r>
              <a:rPr lang="en-US" altLang="zh-CN" sz="1100" dirty="0"/>
              <a:t>Discussion on Structure and applicability rule for 30% TP test </a:t>
            </a:r>
            <a:r>
              <a:rPr lang="en-US" altLang="zh-CN" sz="1100" dirty="0" smtClean="0"/>
              <a:t>point, </a:t>
            </a:r>
            <a:r>
              <a:rPr lang="en-GB" altLang="zh-CN" sz="1100" dirty="0" smtClean="0"/>
              <a:t>Ericsson</a:t>
            </a:r>
            <a:r>
              <a:rPr lang="en-GB" altLang="zh-CN" sz="1100" dirty="0"/>
              <a:t>, </a:t>
            </a:r>
            <a:r>
              <a:rPr lang="en-GB" altLang="zh-CN" sz="1100" dirty="0" smtClean="0"/>
              <a:t>RAN4#94-e-bis</a:t>
            </a:r>
          </a:p>
          <a:p>
            <a:pPr marL="0" indent="0">
              <a:lnSpc>
                <a:spcPct val="120000"/>
              </a:lnSpc>
              <a:buNone/>
            </a:pPr>
            <a:r>
              <a:rPr lang="en-US" altLang="ja-JP" sz="1100" dirty="0" smtClean="0"/>
              <a:t>[9] </a:t>
            </a:r>
            <a:r>
              <a:rPr lang="en-GB" altLang="zh-CN" sz="1100" dirty="0" smtClean="0"/>
              <a:t>R4-2003545, </a:t>
            </a:r>
            <a:r>
              <a:rPr lang="en-US" altLang="zh-CN" sz="1100" dirty="0"/>
              <a:t>Summary of ideal and impairment results for NR PUSCH with 30% throughput test </a:t>
            </a:r>
            <a:r>
              <a:rPr lang="en-US" altLang="zh-CN" sz="1100" dirty="0" smtClean="0"/>
              <a:t>point, </a:t>
            </a:r>
            <a:r>
              <a:rPr lang="en-GB" altLang="zh-CN" sz="1100" dirty="0" smtClean="0"/>
              <a:t>CATT</a:t>
            </a:r>
            <a:r>
              <a:rPr lang="en-GB" altLang="zh-CN" sz="1100" dirty="0"/>
              <a:t>, </a:t>
            </a:r>
            <a:r>
              <a:rPr lang="en-GB" altLang="zh-CN" sz="1100" dirty="0" smtClean="0"/>
              <a:t>RAN4#94-e-bis</a:t>
            </a:r>
            <a:endParaRPr lang="en-GB" altLang="zh-CN" sz="1100" dirty="0"/>
          </a:p>
          <a:p>
            <a:pPr marL="0" indent="0">
              <a:lnSpc>
                <a:spcPct val="120000"/>
              </a:lnSpc>
              <a:buNone/>
            </a:pPr>
            <a:r>
              <a:rPr lang="en-US" altLang="ja-JP" sz="1100" dirty="0"/>
              <a:t>[</a:t>
            </a:r>
            <a:r>
              <a:rPr lang="en-US" altLang="ja-JP" sz="1100" dirty="0" smtClean="0"/>
              <a:t>10] </a:t>
            </a:r>
            <a:r>
              <a:rPr lang="en-GB" altLang="zh-CN" sz="1100" dirty="0" smtClean="0"/>
              <a:t>R4-2003627, </a:t>
            </a:r>
            <a:r>
              <a:rPr lang="en-US" altLang="zh-CN" sz="1100" dirty="0"/>
              <a:t>Remaining issues on PUSCH 30% TP test </a:t>
            </a:r>
            <a:r>
              <a:rPr lang="en-US" altLang="zh-CN" sz="1100" dirty="0" smtClean="0"/>
              <a:t>point, </a:t>
            </a:r>
            <a:r>
              <a:rPr lang="en-GB" altLang="zh-CN" sz="1100" dirty="0" smtClean="0"/>
              <a:t>NTT </a:t>
            </a:r>
            <a:r>
              <a:rPr lang="en-GB" altLang="zh-CN" sz="1100" dirty="0"/>
              <a:t>DOCOMO, INC</a:t>
            </a:r>
            <a:r>
              <a:rPr lang="en-GB" altLang="zh-CN" sz="1100" dirty="0" smtClean="0"/>
              <a:t>., RAN4#94-e-bis</a:t>
            </a:r>
            <a:endParaRPr lang="en-GB" altLang="zh-CN" sz="1100" dirty="0"/>
          </a:p>
          <a:p>
            <a:pPr marL="0" indent="0">
              <a:lnSpc>
                <a:spcPct val="120000"/>
              </a:lnSpc>
              <a:buNone/>
            </a:pPr>
            <a:r>
              <a:rPr lang="en-US" altLang="ja-JP" sz="1100" dirty="0"/>
              <a:t>[</a:t>
            </a:r>
            <a:r>
              <a:rPr lang="en-US" altLang="ja-JP" sz="1100" dirty="0" smtClean="0"/>
              <a:t>11] </a:t>
            </a:r>
            <a:r>
              <a:rPr lang="en-GB" altLang="zh-CN" sz="1100" dirty="0" smtClean="0"/>
              <a:t>R4-2003700, </a:t>
            </a:r>
            <a:r>
              <a:rPr lang="en-US" altLang="zh-CN" sz="1100" dirty="0"/>
              <a:t>Disc on NR PUSCH 30percent TP </a:t>
            </a:r>
            <a:r>
              <a:rPr lang="en-US" altLang="zh-CN" sz="1100" dirty="0" err="1"/>
              <a:t>perf</a:t>
            </a:r>
            <a:r>
              <a:rPr lang="en-US" altLang="zh-CN" sz="1100" dirty="0"/>
              <a:t> </a:t>
            </a:r>
            <a:r>
              <a:rPr lang="en-US" altLang="zh-CN" sz="1100" dirty="0" smtClean="0"/>
              <a:t>capturing, </a:t>
            </a:r>
            <a:r>
              <a:rPr lang="en-GB" altLang="zh-CN" sz="1100" dirty="0" smtClean="0"/>
              <a:t>Huawei</a:t>
            </a:r>
            <a:r>
              <a:rPr lang="en-GB" altLang="zh-CN" sz="1100" dirty="0"/>
              <a:t>, </a:t>
            </a:r>
            <a:r>
              <a:rPr lang="en-GB" altLang="zh-CN" sz="1100" dirty="0" err="1" smtClean="0"/>
              <a:t>HiSilicon</a:t>
            </a:r>
            <a:r>
              <a:rPr lang="en-GB" altLang="zh-CN" sz="1100" dirty="0"/>
              <a:t>, </a:t>
            </a:r>
            <a:r>
              <a:rPr lang="en-GB" altLang="zh-CN" sz="1100" dirty="0" smtClean="0"/>
              <a:t>RAN4#94-e-bis</a:t>
            </a:r>
          </a:p>
          <a:p>
            <a:pPr marL="0" indent="0">
              <a:lnSpc>
                <a:spcPct val="120000"/>
              </a:lnSpc>
              <a:buNone/>
            </a:pPr>
            <a:r>
              <a:rPr lang="en-US" altLang="ja-JP" sz="1100" dirty="0"/>
              <a:t>[</a:t>
            </a:r>
            <a:r>
              <a:rPr lang="en-US" altLang="ja-JP" sz="1100" dirty="0" smtClean="0"/>
              <a:t>12] </a:t>
            </a:r>
            <a:r>
              <a:rPr lang="en-GB" altLang="zh-CN" sz="1100" dirty="0" smtClean="0"/>
              <a:t>R4-2003701, </a:t>
            </a:r>
            <a:r>
              <a:rPr lang="en-US" altLang="zh-CN" sz="1100" dirty="0" smtClean="0"/>
              <a:t>Simulation </a:t>
            </a:r>
            <a:r>
              <a:rPr lang="en-US" altLang="zh-CN" sz="1100" dirty="0"/>
              <a:t>results for NR Rel-16 BS performance requirements for 30% TP test </a:t>
            </a:r>
            <a:r>
              <a:rPr lang="en-US" altLang="zh-CN" sz="1100" dirty="0" smtClean="0"/>
              <a:t>point</a:t>
            </a:r>
            <a:r>
              <a:rPr lang="en-GB" altLang="zh-CN" sz="1100" dirty="0"/>
              <a:t>Huawei, </a:t>
            </a:r>
            <a:r>
              <a:rPr lang="en-GB" altLang="zh-CN" sz="1100" dirty="0" err="1" smtClean="0"/>
              <a:t>HiSilicon</a:t>
            </a:r>
            <a:r>
              <a:rPr lang="en-GB" altLang="zh-CN" sz="1100" dirty="0"/>
              <a:t>, </a:t>
            </a:r>
            <a:r>
              <a:rPr lang="en-GB" altLang="zh-CN" sz="1100" dirty="0" smtClean="0"/>
              <a:t>RAN4#94-e-bis</a:t>
            </a:r>
            <a:endParaRPr lang="en-GB" altLang="zh-CN" sz="1100" dirty="0"/>
          </a:p>
          <a:p>
            <a:pPr marL="0" indent="0">
              <a:lnSpc>
                <a:spcPct val="120000"/>
              </a:lnSpc>
              <a:buNone/>
            </a:pPr>
            <a:r>
              <a:rPr lang="en-US" altLang="ja-JP" sz="1100" dirty="0"/>
              <a:t>[</a:t>
            </a:r>
            <a:r>
              <a:rPr lang="en-US" altLang="ja-JP" sz="1100" dirty="0" smtClean="0"/>
              <a:t>13] </a:t>
            </a:r>
            <a:r>
              <a:rPr lang="en-GB" altLang="zh-CN" sz="1100" dirty="0" smtClean="0"/>
              <a:t>R4-2003896</a:t>
            </a:r>
            <a:r>
              <a:rPr lang="en-GB" altLang="zh-CN" sz="1100" dirty="0"/>
              <a:t>, On NR Rel-16 performance requirement enhancement BS demodulation 30% TP test </a:t>
            </a:r>
            <a:r>
              <a:rPr lang="en-GB" altLang="zh-CN" sz="1100" dirty="0" err="1" smtClean="0"/>
              <a:t>poin</a:t>
            </a:r>
            <a:r>
              <a:rPr lang="en-GB" altLang="zh-CN" sz="1100" dirty="0" smtClean="0"/>
              <a:t>, Nokia</a:t>
            </a:r>
            <a:r>
              <a:rPr lang="en-GB" altLang="zh-CN" sz="1100" dirty="0"/>
              <a:t>, Nokia Shanghai </a:t>
            </a:r>
            <a:r>
              <a:rPr lang="en-GB" altLang="zh-CN" sz="1100" dirty="0" smtClean="0"/>
              <a:t>Bell,</a:t>
            </a:r>
            <a:r>
              <a:rPr lang="en-US" altLang="zh-CN" sz="1100" dirty="0"/>
              <a:t> </a:t>
            </a:r>
            <a:r>
              <a:rPr lang="en-GB" altLang="zh-CN" sz="1100" dirty="0" smtClean="0"/>
              <a:t>RAN4#94-e-bis</a:t>
            </a:r>
          </a:p>
          <a:p>
            <a:pPr marL="0" indent="0">
              <a:lnSpc>
                <a:spcPct val="120000"/>
              </a:lnSpc>
              <a:buNone/>
            </a:pPr>
            <a:r>
              <a:rPr lang="en-US" altLang="ja-JP" sz="1100" dirty="0"/>
              <a:t>[</a:t>
            </a:r>
            <a:r>
              <a:rPr lang="en-US" altLang="ja-JP" sz="1100" dirty="0" smtClean="0"/>
              <a:t>14] </a:t>
            </a:r>
            <a:r>
              <a:rPr lang="en-GB" altLang="zh-CN" sz="1100" dirty="0" smtClean="0"/>
              <a:t>R4-2003897</a:t>
            </a:r>
            <a:r>
              <a:rPr lang="en-GB" altLang="zh-CN" sz="1100" dirty="0"/>
              <a:t>, NR Rel-16 performance requirement enhancement BS demodulation simulation </a:t>
            </a:r>
            <a:r>
              <a:rPr lang="en-GB" altLang="zh-CN" sz="1100" dirty="0" smtClean="0"/>
              <a:t>results, Nokia</a:t>
            </a:r>
            <a:r>
              <a:rPr lang="en-GB" altLang="zh-CN" sz="1100" dirty="0"/>
              <a:t>, Nokia Shanghai </a:t>
            </a:r>
            <a:r>
              <a:rPr lang="en-GB" altLang="zh-CN" sz="1100" dirty="0" smtClean="0"/>
              <a:t>Bell</a:t>
            </a:r>
            <a:r>
              <a:rPr lang="en-GB" altLang="zh-CN" sz="1100" dirty="0"/>
              <a:t>, </a:t>
            </a:r>
            <a:r>
              <a:rPr lang="en-GB" altLang="zh-CN" sz="1100" dirty="0" smtClean="0"/>
              <a:t>RAN4#94-e-bis</a:t>
            </a:r>
            <a:endParaRPr lang="en-GB" altLang="zh-CN" sz="1100" dirty="0"/>
          </a:p>
          <a:p>
            <a:pPr marL="0" indent="0">
              <a:lnSpc>
                <a:spcPct val="120000"/>
              </a:lnSpc>
              <a:buNone/>
            </a:pPr>
            <a:r>
              <a:rPr lang="en-US" altLang="ja-JP" sz="1100" dirty="0"/>
              <a:t>[</a:t>
            </a:r>
            <a:r>
              <a:rPr lang="en-US" altLang="ja-JP" sz="1100" dirty="0" smtClean="0"/>
              <a:t>15] </a:t>
            </a:r>
            <a:r>
              <a:rPr lang="en-GB" altLang="zh-CN" sz="1100" dirty="0" smtClean="0"/>
              <a:t>R4-2003954, </a:t>
            </a:r>
            <a:r>
              <a:rPr lang="en-US" altLang="zh-CN" sz="1100" dirty="0"/>
              <a:t>On Rel-16 demodulation requirements for 30% throughput testing </a:t>
            </a:r>
            <a:r>
              <a:rPr lang="en-US" altLang="zh-CN" sz="1100" dirty="0" smtClean="0"/>
              <a:t>points, </a:t>
            </a:r>
            <a:r>
              <a:rPr lang="en-GB" altLang="zh-CN" sz="1100" dirty="0" smtClean="0"/>
              <a:t>ZTE </a:t>
            </a:r>
            <a:r>
              <a:rPr lang="en-GB" altLang="zh-CN" sz="1100" dirty="0" err="1"/>
              <a:t>Wistron</a:t>
            </a:r>
            <a:r>
              <a:rPr lang="en-GB" altLang="zh-CN" sz="1100" dirty="0"/>
              <a:t> Telecom </a:t>
            </a:r>
            <a:r>
              <a:rPr lang="en-GB" altLang="zh-CN" sz="1100" dirty="0" smtClean="0"/>
              <a:t>AB</a:t>
            </a:r>
            <a:r>
              <a:rPr lang="en-GB" altLang="zh-CN" sz="1100" dirty="0"/>
              <a:t>, </a:t>
            </a:r>
            <a:r>
              <a:rPr lang="en-GB" altLang="zh-CN" sz="1100" dirty="0" smtClean="0"/>
              <a:t>RAN4#94-e-bis</a:t>
            </a:r>
          </a:p>
          <a:p>
            <a:pPr marL="0" indent="0">
              <a:lnSpc>
                <a:spcPct val="120000"/>
              </a:lnSpc>
              <a:buNone/>
            </a:pPr>
            <a:r>
              <a:rPr lang="en-US" altLang="zh-CN" sz="1100" dirty="0" smtClean="0"/>
              <a:t>[16] </a:t>
            </a:r>
            <a:r>
              <a:rPr lang="en-GB" altLang="zh-CN" sz="1100" dirty="0" smtClean="0"/>
              <a:t>R4-2003275, </a:t>
            </a:r>
            <a:r>
              <a:rPr lang="en-US" altLang="zh-CN" sz="1100" dirty="0" smtClean="0"/>
              <a:t>Draft </a:t>
            </a:r>
            <a:r>
              <a:rPr lang="en-US" altLang="zh-CN" sz="1100" dirty="0"/>
              <a:t>CR for TS 38.104: Introduce PUSCH performance requirements at 30% throughput test </a:t>
            </a:r>
            <a:r>
              <a:rPr lang="en-US" altLang="zh-CN" sz="1100" dirty="0" smtClean="0"/>
              <a:t>point, </a:t>
            </a:r>
            <a:r>
              <a:rPr lang="en-GB" altLang="zh-CN" sz="1100" dirty="0" smtClean="0"/>
              <a:t>CATT</a:t>
            </a:r>
            <a:r>
              <a:rPr lang="en-GB" altLang="zh-CN" sz="1100" dirty="0"/>
              <a:t>, </a:t>
            </a:r>
            <a:r>
              <a:rPr lang="en-GB" altLang="zh-CN" sz="1100" dirty="0" smtClean="0"/>
              <a:t>RAN4#94-e-bis</a:t>
            </a:r>
            <a:endParaRPr lang="en-US" altLang="zh-CN" sz="1100" dirty="0" smtClean="0"/>
          </a:p>
          <a:p>
            <a:pPr marL="0" indent="0">
              <a:lnSpc>
                <a:spcPct val="120000"/>
              </a:lnSpc>
              <a:buNone/>
            </a:pPr>
            <a:r>
              <a:rPr lang="en-US" altLang="zh-CN" sz="1100" dirty="0" smtClean="0"/>
              <a:t>[17] </a:t>
            </a:r>
            <a:r>
              <a:rPr lang="en-GB" altLang="zh-CN" sz="1100" dirty="0" smtClean="0"/>
              <a:t>R4-2003276, </a:t>
            </a:r>
            <a:r>
              <a:rPr lang="en-US" altLang="zh-CN" sz="1100" dirty="0" smtClean="0"/>
              <a:t>Draft </a:t>
            </a:r>
            <a:r>
              <a:rPr lang="en-US" altLang="zh-CN" sz="1100" dirty="0"/>
              <a:t>CR for TS 38.141-1: Introduce PUSCH performance requirements at 30% throughput test </a:t>
            </a:r>
            <a:r>
              <a:rPr lang="en-US" altLang="zh-CN" sz="1100" dirty="0" smtClean="0"/>
              <a:t>point</a:t>
            </a:r>
            <a:r>
              <a:rPr lang="en-US" altLang="zh-CN" sz="1100" dirty="0"/>
              <a:t>, </a:t>
            </a:r>
            <a:r>
              <a:rPr lang="en-GB" altLang="zh-CN" sz="1100" dirty="0"/>
              <a:t>CATT, </a:t>
            </a:r>
            <a:r>
              <a:rPr lang="en-GB" altLang="zh-CN" sz="1100" dirty="0" smtClean="0"/>
              <a:t>RAN4#94-e-bis</a:t>
            </a:r>
            <a:endParaRPr lang="en-US" altLang="zh-CN" sz="1100" dirty="0" smtClean="0"/>
          </a:p>
          <a:p>
            <a:pPr marL="0" indent="0">
              <a:lnSpc>
                <a:spcPct val="120000"/>
              </a:lnSpc>
              <a:buNone/>
            </a:pPr>
            <a:r>
              <a:rPr lang="en-US" altLang="zh-CN" sz="1100" dirty="0" smtClean="0"/>
              <a:t>[18] </a:t>
            </a:r>
            <a:r>
              <a:rPr lang="en-GB" altLang="zh-CN" sz="1100" dirty="0" smtClean="0"/>
              <a:t>R4-2003277, </a:t>
            </a:r>
            <a:r>
              <a:rPr lang="en-US" altLang="zh-CN" sz="1100" dirty="0" smtClean="0"/>
              <a:t>Draft </a:t>
            </a:r>
            <a:r>
              <a:rPr lang="en-US" altLang="zh-CN" sz="1100" dirty="0"/>
              <a:t>CR for TS 38.141-2: Introduce PUSCH performance requirements at 30% throughput test </a:t>
            </a:r>
            <a:r>
              <a:rPr lang="en-US" altLang="zh-CN" sz="1100" dirty="0" smtClean="0"/>
              <a:t>point</a:t>
            </a:r>
            <a:r>
              <a:rPr lang="en-US" altLang="zh-CN" sz="1100" dirty="0"/>
              <a:t>, </a:t>
            </a:r>
            <a:r>
              <a:rPr lang="en-GB" altLang="zh-CN" sz="1100" dirty="0"/>
              <a:t>CATT, </a:t>
            </a:r>
            <a:r>
              <a:rPr lang="en-GB" altLang="zh-CN" sz="1100" dirty="0" smtClean="0"/>
              <a:t>RAN4#94-e-bis</a:t>
            </a:r>
            <a:endParaRPr lang="en-GB" altLang="zh-CN" sz="1100" dirty="0"/>
          </a:p>
        </p:txBody>
      </p:sp>
    </p:spTree>
    <p:extLst>
      <p:ext uri="{BB962C8B-B14F-4D97-AF65-F5344CB8AC3E}">
        <p14:creationId xmlns:p14="http://schemas.microsoft.com/office/powerpoint/2010/main" val="22597749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TotalTime>
  <Words>1044</Words>
  <Application>Microsoft Office PowerPoint</Application>
  <PresentationFormat>自定义</PresentationFormat>
  <Paragraphs>61</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テーマ</vt:lpstr>
      <vt:lpstr>Way forward on PUSCH demodulation requirements for 30% throughput test point</vt:lpstr>
      <vt:lpstr>Background</vt:lpstr>
      <vt:lpstr>Agreements in the 1st round of RAN4#94-e-bis</vt:lpstr>
      <vt:lpstr>Way forward</vt:lpstr>
      <vt:lpstr>Way forward</vt:lpstr>
      <vt:lpstr>Way forward</vt:lpstr>
      <vt:lpstr>Way forward</vt:lpstr>
      <vt:lpstr>Reference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NTT DOCOMO v2</dc:creator>
  <cp:lastModifiedBy>CATT</cp:lastModifiedBy>
  <cp:revision>76</cp:revision>
  <dcterms:created xsi:type="dcterms:W3CDTF">2019-02-23T04:02:11Z</dcterms:created>
  <dcterms:modified xsi:type="dcterms:W3CDTF">2020-04-30T01:32:10Z</dcterms:modified>
</cp:coreProperties>
</file>