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8" autoAdjust="0"/>
    <p:restoredTop sz="94660"/>
  </p:normalViewPr>
  <p:slideViewPr>
    <p:cSldViewPr snapToGrid="0">
      <p:cViewPr varScale="1">
        <p:scale>
          <a:sx n="91" d="100"/>
          <a:sy n="91" d="100"/>
        </p:scale>
        <p:origin x="62" y="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51056-CBB8-428D-9E1A-766BD23DC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61768F-D005-4421-AA31-741D30EF7E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B3E7A-06BF-40E0-B126-B091E483C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57F9FE-D47D-4E9F-81B2-41961B2B2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1DAA5-837B-4B75-83FA-22A7A70C7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660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AF043-40E5-4E0F-BA00-9D0DB036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5A34F5-0971-4D8A-86E8-00586CAC38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5F0D6-0378-4B09-B87C-644FC676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2C691-C20D-440D-B0D8-C2F818C80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C03F2-0A77-40B3-BC4A-350638564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58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29AD3A-7364-41C0-B0D4-2EB324BE8E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B0E6AA-A2EC-4D75-9E18-5F3FF598B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C2D892-9689-4E08-99C1-1C837EA94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97F27-3DFE-4954-914B-F4E509369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1F40C6-89C8-4DCD-9916-8FBAD7FCD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82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5EC87-8CAA-47DB-88CD-106449725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60D96-30F0-4F9A-A08C-CE1155D80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8BDECE-9357-47C4-8FA2-576AD0678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85774-E35A-45DE-B607-E5C8E546D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09E755-2685-43CF-9AB6-255E802BD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47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B143E-E019-470A-9948-9B554B38A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2CB928-FB74-4E13-B284-8E603C4E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63398-36F5-46A0-A4EC-F6CB292C9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5E583C-D555-4719-AA55-08EF3FC39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2A84BB-01BD-450D-B708-A9CFC18DC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93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1935B-4E5C-47F2-814A-4D005AF92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7DAF7-7543-43B4-88CB-E9D9406618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48B636-C304-44F6-8437-908A315071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94FF1F-4B05-4AE2-9201-B1B31BD5F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DC1900-9734-4BC3-A687-F7694ADD9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0CEBA2-61E5-49A0-994A-AE150E964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4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B723B-B4C1-46BB-A588-02129BAC0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9CCA96-89B9-49DB-BB31-22CBC1E86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3A6BA7-97E9-425F-8D96-C927617D3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C6C285-75E2-4251-A9C9-B3F4D50F9D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5A106A-340A-45B6-9C9B-848A161B16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509B25-D020-428C-AE21-FDCF64138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2EECF4-8E38-4F4C-8AA5-8AF8766D1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4E564F-1601-4BAE-A8AD-59B68B73F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1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864B-065D-44C1-A2E6-16C8711A0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755324-C33B-4EF9-9CB5-313861975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A70B8D-2C61-4C39-B8C5-607071C40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40E85F-374D-4130-9225-E78067A4A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327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766DFB-65FF-4677-B6A5-1E6AD0054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70E95F-39A4-4F7B-81D7-B6466CE2B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88CF0B-5075-415E-A27F-3BD0E9695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592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E59E0-09A5-4982-8AD4-D36B7D7A8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450A3-44A0-4355-B713-D097F2B63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00BA7F-9CE6-4BF3-B127-A366CBC9F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3EBBD5-DA10-49E3-B649-2BEFA3274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71EC54-A031-43D0-BF12-FC59AB2E5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03F6CA-F706-4431-A66E-F8B5C9685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15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36220-7285-40A2-8FAF-8DE5BCAF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BBBD3C-9EC9-4D84-85BA-0E23198C94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33D7D6-BAA8-4100-8E73-3004F01522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750653-708F-41AB-9C3F-E7778E5C0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87A900-7AC6-4EF7-B561-4D7126ECF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8D04CD-0095-4BBF-BEDC-F0294F715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DC5DFF-C1E3-476E-BDC3-EDCD93C29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E407A2-463E-41F5-AE9D-C84DFF8895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281E9C-2182-4D83-884B-23BBB7F5F0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7A6A2-7AA0-4028-9005-DC3EF424CC08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C485CD-8F21-4384-8D25-81B2E7DE3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01F4E-1A07-4E2D-9E0E-86667E9EF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3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5BE9C-5A8A-4D67-BD47-70146A9C9E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IAB-MT Features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8629DC-9812-42B4-B0D5-6963D8A145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Incorporated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84A3B4-D933-4AE1-9942-90A96CABBAD8}"/>
              </a:ext>
            </a:extLst>
          </p:cNvPr>
          <p:cNvSpPr txBox="1"/>
          <p:nvPr/>
        </p:nvSpPr>
        <p:spPr>
          <a:xfrm>
            <a:off x="10582422" y="39064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R4-2005483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42685F-19E9-47BB-AAA2-DECBD70CFA72}"/>
              </a:ext>
            </a:extLst>
          </p:cNvPr>
          <p:cNvSpPr txBox="1"/>
          <p:nvPr/>
        </p:nvSpPr>
        <p:spPr>
          <a:xfrm>
            <a:off x="295779" y="397590"/>
            <a:ext cx="39891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 Meeting # 94-e-Bis</a:t>
            </a:r>
            <a:endParaRPr lang="ja-JP" altLang="ja-JP" dirty="0"/>
          </a:p>
          <a:p>
            <a:r>
              <a:rPr lang="en-GB" altLang="ja-JP" b="1" dirty="0"/>
              <a:t>Electronic Meeting, 20 – 30 April, 2020</a:t>
            </a:r>
            <a:endParaRPr lang="en-US" dirty="0"/>
          </a:p>
        </p:txBody>
      </p:sp>
      <p:sp>
        <p:nvSpPr>
          <p:cNvPr id="1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0213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18B25A-45BF-4258-88D1-F161CF27D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961" y="10074"/>
            <a:ext cx="10515600" cy="1325563"/>
          </a:xfrm>
        </p:spPr>
        <p:txBody>
          <a:bodyPr/>
          <a:lstStyle/>
          <a:p>
            <a:r>
              <a:rPr kumimoji="1" lang="en-US" altLang="ja-JP" dirty="0"/>
              <a:t>Modulation related features</a:t>
            </a:r>
            <a:endParaRPr kumimoji="1" lang="ja-JP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741351F-584F-4577-B1B7-A497A17800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780100"/>
              </p:ext>
            </p:extLst>
          </p:nvPr>
        </p:nvGraphicFramePr>
        <p:xfrm>
          <a:off x="347667" y="1012680"/>
          <a:ext cx="11419371" cy="50953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5910">
                  <a:extLst>
                    <a:ext uri="{9D8B030D-6E8A-4147-A177-3AD203B41FA5}">
                      <a16:colId xmlns:a16="http://schemas.microsoft.com/office/drawing/2014/main" val="2622988390"/>
                    </a:ext>
                  </a:extLst>
                </a:gridCol>
                <a:gridCol w="3148423">
                  <a:extLst>
                    <a:ext uri="{9D8B030D-6E8A-4147-A177-3AD203B41FA5}">
                      <a16:colId xmlns:a16="http://schemas.microsoft.com/office/drawing/2014/main" val="2191412606"/>
                    </a:ext>
                  </a:extLst>
                </a:gridCol>
                <a:gridCol w="7195038">
                  <a:extLst>
                    <a:ext uri="{9D8B030D-6E8A-4147-A177-3AD203B41FA5}">
                      <a16:colId xmlns:a16="http://schemas.microsoft.com/office/drawing/2014/main" val="2451679907"/>
                    </a:ext>
                  </a:extLst>
                </a:gridCol>
              </a:tblGrid>
              <a:tr h="5521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 group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WF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1889926"/>
                  </a:ext>
                </a:extLst>
              </a:tr>
              <a:tr h="276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1-1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60kHz of subcarrier spacing for FR1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Optional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5256295"/>
                  </a:ext>
                </a:extLst>
              </a:tr>
              <a:tr h="276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1-2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64QAM modulation for FR2 PDSCH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FFS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1. Mandatory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2: Optional with manufacturer declaration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Note: LS can be sent to RAN1/RAN2 to check whether there are any issues for initial access if we take this feature as optional </a:t>
                      </a:r>
                      <a:endParaRPr lang="en-US" altLang="zh-CN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7125387"/>
                  </a:ext>
                </a:extLst>
              </a:tr>
              <a:tr h="5521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1-3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64QAM for PUSCH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FFS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1. Mandatory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2: Optional with manufacturer declaration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Note: LS can be sent to RAN1/RAN2 to check whether there are any issues for initial access if we take this feature as optional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2296254"/>
                  </a:ext>
                </a:extLst>
              </a:tr>
              <a:tr h="4217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1-4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256QAM for PDSCH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altLang="ja-JP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 FR1</a:t>
                      </a:r>
                      <a:r>
                        <a:rPr lang="zh-CN" altLang="ja-JP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：</a:t>
                      </a:r>
                      <a:endParaRPr lang="ja-JP" altLang="ja-JP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fontAlgn="base"/>
                      <a:r>
                        <a:rPr lang="en-US" altLang="ja-JP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Option 1. Mandatory</a:t>
                      </a:r>
                      <a:endParaRPr lang="ja-JP" altLang="ja-JP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fontAlgn="base"/>
                      <a:r>
                        <a:rPr lang="en-US" altLang="ja-JP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Option 2: Optional with manufacturer declaration</a:t>
                      </a:r>
                      <a:endParaRPr lang="ja-JP" altLang="ja-JP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fontAlgn="base"/>
                      <a:r>
                        <a:rPr lang="en-US" altLang="ja-JP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Note: LS can be sent to RAN1/RAN2 to check whether there are any issues for initial access if we take this feature as optional </a:t>
                      </a:r>
                      <a:endParaRPr lang="ja-JP" altLang="ja-JP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fontAlgn="base"/>
                      <a:r>
                        <a:rPr lang="en-US" altLang="ja-JP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 FR2</a:t>
                      </a:r>
                      <a:r>
                        <a:rPr lang="zh-CN" altLang="ja-JP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：</a:t>
                      </a:r>
                      <a:endParaRPr lang="ja-JP" altLang="ja-JP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fontAlgn="base"/>
                      <a:r>
                        <a:rPr lang="en-US" altLang="ja-JP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Option 1: Optional  with manufacturer declaration</a:t>
                      </a:r>
                      <a:endParaRPr lang="ja-JP" altLang="ja-JP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n-US" altLang="ja-JP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Option 2: Optional with capability signaling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2350568"/>
                  </a:ext>
                </a:extLst>
              </a:tr>
              <a:tr h="276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1-5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256QAM for PUSCH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altLang="ja-JP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Option 1: Optional  with manufacturer declaration</a:t>
                      </a:r>
                      <a:endParaRPr lang="ja-JP" altLang="ja-JP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n-US" altLang="ja-JP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Option 2: Optional with capability signaling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14013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1946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F4FD8-4517-45DC-B8CD-6187FF205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696" y="264201"/>
            <a:ext cx="10515600" cy="1325563"/>
          </a:xfrm>
        </p:spPr>
        <p:txBody>
          <a:bodyPr/>
          <a:lstStyle/>
          <a:p>
            <a:r>
              <a:rPr kumimoji="1" lang="en-US" altLang="ja-JP" dirty="0"/>
              <a:t>Other Physical Layer Related Features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8A97E9-08DF-4C3E-9B67-2EBEF79C37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916" y="4138175"/>
            <a:ext cx="11009884" cy="1792842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Handling of 1-8</a:t>
            </a:r>
          </a:p>
          <a:p>
            <a:pPr lvl="1"/>
            <a:r>
              <a:rPr kumimoji="1" lang="en-US" altLang="ja-JP" dirty="0"/>
              <a:t>Send LS to RAN1/2 to clarify if there are any issues expected with initial access if DCI based switching delay is not specified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838BE09-EE8C-430D-AA77-586040F0BE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081656"/>
              </p:ext>
            </p:extLst>
          </p:nvPr>
        </p:nvGraphicFramePr>
        <p:xfrm>
          <a:off x="276803" y="1319169"/>
          <a:ext cx="11165779" cy="213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4058">
                  <a:extLst>
                    <a:ext uri="{9D8B030D-6E8A-4147-A177-3AD203B41FA5}">
                      <a16:colId xmlns:a16="http://schemas.microsoft.com/office/drawing/2014/main" val="797669689"/>
                    </a:ext>
                  </a:extLst>
                </a:gridCol>
                <a:gridCol w="4512899">
                  <a:extLst>
                    <a:ext uri="{9D8B030D-6E8A-4147-A177-3AD203B41FA5}">
                      <a16:colId xmlns:a16="http://schemas.microsoft.com/office/drawing/2014/main" val="971828126"/>
                    </a:ext>
                  </a:extLst>
                </a:gridCol>
                <a:gridCol w="4988822">
                  <a:extLst>
                    <a:ext uri="{9D8B030D-6E8A-4147-A177-3AD203B41FA5}">
                      <a16:colId xmlns:a16="http://schemas.microsoft.com/office/drawing/2014/main" val="24004387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 group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WF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921004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1-6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pi/2-BPSK for PUSCH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FFS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1: PI/2 BPSK not supported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2: Mandatory with capability for FR2, optional for FR1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00848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1-7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pi/2-BPSK for PUCCH format 3/4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1: PI/2 BPSK not supported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2: Mandatory with capability for FR2, optional for FR1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14893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1-8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Active BWP switching delay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Do not support this feature, send LS to RAN1/2 to clarify if there are any issues for initial access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53135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1-11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7.5kHz UL raster shift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066122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2-7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Almost contiguous UL CP-OFDM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Optional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86388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4741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61EB4-9376-48F2-B368-518F906EE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Band Support Related Features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BB6945-909F-490B-A769-7C027DD1A3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889" y="4750474"/>
            <a:ext cx="10515600" cy="699461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ja-JP" dirty="0"/>
              <a:t>Feature 2-1</a:t>
            </a:r>
          </a:p>
          <a:p>
            <a:pPr lvl="1"/>
            <a:r>
              <a:rPr kumimoji="1" lang="en-US" altLang="ja-JP" dirty="0"/>
              <a:t>RAN4 already sent an LS to RAN2 to inform about this agreement</a:t>
            </a:r>
          </a:p>
          <a:p>
            <a:endParaRPr kumimoji="1" lang="en-US" altLang="ja-JP" dirty="0"/>
          </a:p>
          <a:p>
            <a:pPr lvl="1"/>
            <a:endParaRPr kumimoji="1" lang="ja-JP" alt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B02A7C8-D84C-443C-B44C-8FD8C652F8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885947"/>
              </p:ext>
            </p:extLst>
          </p:nvPr>
        </p:nvGraphicFramePr>
        <p:xfrm>
          <a:off x="313889" y="1359279"/>
          <a:ext cx="11246140" cy="33098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4902">
                  <a:extLst>
                    <a:ext uri="{9D8B030D-6E8A-4147-A177-3AD203B41FA5}">
                      <a16:colId xmlns:a16="http://schemas.microsoft.com/office/drawing/2014/main" val="2336453147"/>
                    </a:ext>
                  </a:extLst>
                </a:gridCol>
                <a:gridCol w="4960507">
                  <a:extLst>
                    <a:ext uri="{9D8B030D-6E8A-4147-A177-3AD203B41FA5}">
                      <a16:colId xmlns:a16="http://schemas.microsoft.com/office/drawing/2014/main" val="4265408781"/>
                    </a:ext>
                  </a:extLst>
                </a:gridCol>
                <a:gridCol w="5000731">
                  <a:extLst>
                    <a:ext uri="{9D8B030D-6E8A-4147-A177-3AD203B41FA5}">
                      <a16:colId xmlns:a16="http://schemas.microsoft.com/office/drawing/2014/main" val="2143879214"/>
                    </a:ext>
                  </a:extLst>
                </a:gridCol>
              </a:tblGrid>
              <a:tr h="833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 group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WF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extLst>
                  <a:ext uri="{0D108BD9-81ED-4DB2-BD59-A6C34878D82A}">
                    <a16:rowId xmlns:a16="http://schemas.microsoft.com/office/drawing/2014/main" val="2045195772"/>
                  </a:ext>
                </a:extLst>
              </a:tr>
              <a:tr h="3626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2-1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Maximum channel bandwidth supported in each band for DL and UL separately and for each SCS that UE supports within a single CC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Optional, support through declaration. 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extLst>
                  <a:ext uri="{0D108BD9-81ED-4DB2-BD59-A6C34878D82A}">
                    <a16:rowId xmlns:a16="http://schemas.microsoft.com/office/drawing/2014/main" val="1633849879"/>
                  </a:ext>
                </a:extLst>
              </a:tr>
              <a:tr h="3627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2-8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power class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– to be discussed after IAB-MT class handling is clear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extLst>
                  <a:ext uri="{0D108BD9-81ED-4DB2-BD59-A6C34878D82A}">
                    <a16:rowId xmlns:a16="http://schemas.microsoft.com/office/drawing/2014/main" val="369401231"/>
                  </a:ext>
                </a:extLst>
              </a:tr>
              <a:tr h="3993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2-10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Multiple frequency band indication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 needed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extLst>
                  <a:ext uri="{0D108BD9-81ED-4DB2-BD59-A6C34878D82A}">
                    <a16:rowId xmlns:a16="http://schemas.microsoft.com/office/drawing/2014/main" val="1605624942"/>
                  </a:ext>
                </a:extLst>
              </a:tr>
              <a:tr h="3423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2-11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Modified MPR behaviour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FFS</a:t>
                      </a: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to be discussed after MPR/A-MPR definition for IAB-MT is clear 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extLst>
                  <a:ext uri="{0D108BD9-81ED-4DB2-BD59-A6C34878D82A}">
                    <a16:rowId xmlns:a16="http://schemas.microsoft.com/office/drawing/2014/main" val="4294828690"/>
                  </a:ext>
                </a:extLst>
              </a:tr>
              <a:tr h="3423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2-12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Multiple NS/P-Max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FFS</a:t>
                      </a: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to be clarified after handling of NS values and MPR/A-MPR is clear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extLst>
                  <a:ext uri="{0D108BD9-81ED-4DB2-BD59-A6C34878D82A}">
                    <a16:rowId xmlns:a16="http://schemas.microsoft.com/office/drawing/2014/main" val="2897700036"/>
                  </a:ext>
                </a:extLst>
              </a:tr>
              <a:tr h="2852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2-13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Maximum uplink duty cycle for FR1 power class 2 UE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needed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extLst>
                  <a:ext uri="{0D108BD9-81ED-4DB2-BD59-A6C34878D82A}">
                    <a16:rowId xmlns:a16="http://schemas.microsoft.com/office/drawing/2014/main" val="2302009778"/>
                  </a:ext>
                </a:extLst>
              </a:tr>
              <a:tr h="1711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2-14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Power boosting for Pi/2 BPSK for power class 3 UE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until support of handling of PI/2 BPSK is clarified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extLst>
                  <a:ext uri="{0D108BD9-81ED-4DB2-BD59-A6C34878D82A}">
                    <a16:rowId xmlns:a16="http://schemas.microsoft.com/office/drawing/2014/main" val="2038867235"/>
                  </a:ext>
                </a:extLst>
              </a:tr>
              <a:tr h="3423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2-15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Maximum uplink duty cycle for FR2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needed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9303" marR="39303" marT="0" marB="0"/>
                </a:tc>
                <a:extLst>
                  <a:ext uri="{0D108BD9-81ED-4DB2-BD59-A6C34878D82A}">
                    <a16:rowId xmlns:a16="http://schemas.microsoft.com/office/drawing/2014/main" val="24679508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8362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980E2-9B6A-4B2B-BA54-C7353E1CC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CA and EN-DC support related features</a:t>
            </a:r>
            <a:endParaRPr kumimoji="1" lang="ja-JP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2A311F5-D046-4338-9920-73276D7229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893646"/>
              </p:ext>
            </p:extLst>
          </p:nvPr>
        </p:nvGraphicFramePr>
        <p:xfrm>
          <a:off x="414130" y="1476258"/>
          <a:ext cx="11187843" cy="4693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0112">
                  <a:extLst>
                    <a:ext uri="{9D8B030D-6E8A-4147-A177-3AD203B41FA5}">
                      <a16:colId xmlns:a16="http://schemas.microsoft.com/office/drawing/2014/main" val="2712579256"/>
                    </a:ext>
                  </a:extLst>
                </a:gridCol>
                <a:gridCol w="6274965">
                  <a:extLst>
                    <a:ext uri="{9D8B030D-6E8A-4147-A177-3AD203B41FA5}">
                      <a16:colId xmlns:a16="http://schemas.microsoft.com/office/drawing/2014/main" val="445687620"/>
                    </a:ext>
                  </a:extLst>
                </a:gridCol>
                <a:gridCol w="3682766">
                  <a:extLst>
                    <a:ext uri="{9D8B030D-6E8A-4147-A177-3AD203B41FA5}">
                      <a16:colId xmlns:a16="http://schemas.microsoft.com/office/drawing/2014/main" val="2748675253"/>
                    </a:ext>
                  </a:extLst>
                </a:gridCol>
              </a:tblGrid>
              <a:tr h="2064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 group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Recommended WF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19639890"/>
                  </a:ext>
                </a:extLst>
              </a:tr>
              <a:tr h="4129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1-9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EN-DC with LTE-NR coexistence in UL sharing from UE perspective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– to be discussed when a band with ULSUP is proposed for IAB-MT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8922020"/>
                  </a:ext>
                </a:extLst>
              </a:tr>
              <a:tr h="4129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1-10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Switching time between LTE UL and NR UL for EN-DC with LTE-NR coexistence in UL sharing from UE perspective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– to be discussed when a band with ULSUP is proposed for IAB-MT</a:t>
                      </a:r>
                      <a:endParaRPr lang="ja-JP" alt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23933930"/>
                  </a:ext>
                </a:extLst>
              </a:tr>
              <a:tr h="3175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2-2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Simultaneous reception or transmission with same or different numerologies in CA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– to be discussed when CA and EN-DC support framework is clear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70651506"/>
                  </a:ext>
                </a:extLst>
              </a:tr>
              <a:tr h="3926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2-3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Non-contiguous intra-band CA frequency separation class for FR2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– to be discussed when CA and EN-DC support framework is clear</a:t>
                      </a:r>
                      <a:endParaRPr lang="ja-JP" alt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50370702"/>
                  </a:ext>
                </a:extLst>
              </a:tr>
              <a:tr h="4129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2-4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Simultaneous reception and transmission for inter-band EN-DC (TDD-TDD or TDD-FDD)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– to be discussed when CA and EN-DC support framework is clear</a:t>
                      </a:r>
                      <a:endParaRPr lang="ja-JP" alt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13859100"/>
                  </a:ext>
                </a:extLst>
              </a:tr>
              <a:tr h="4129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2-5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Simultaneous reception and transmission for inter band CA (TDD-TDD or TDD-FDD)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– to be discussed when CA and EN-DC support framework is clear</a:t>
                      </a:r>
                      <a:endParaRPr lang="ja-JP" alt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3215729"/>
                  </a:ext>
                </a:extLst>
              </a:tr>
              <a:tr h="4129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2-6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ja-JP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Asynchronous FDD-FDD intra-band EN-DC 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– to be discussed when CA and EN-DC support framework is clear</a:t>
                      </a:r>
                      <a:endParaRPr lang="ja-JP" alt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12170130"/>
                  </a:ext>
                </a:extLst>
              </a:tr>
              <a:tr h="2064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2-9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Simultaneous reception and transmission for SA SUL band combinations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– to be discussed when CA and EN-DC support framework is clear</a:t>
                      </a:r>
                      <a:endParaRPr lang="ja-JP" alt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96699213"/>
                  </a:ext>
                </a:extLst>
              </a:tr>
              <a:tr h="2064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2-16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 architectures for intra-band EN-DC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– to be discussed when CA and EN-DC support framework is clear</a:t>
                      </a:r>
                      <a:endParaRPr lang="ja-JP" alt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45381884"/>
                  </a:ext>
                </a:extLst>
              </a:tr>
              <a:tr h="4129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2-17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 architectures for intra-band UL CA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FFS – to be discussed when CA and EN-DC support framework is clear</a:t>
                      </a:r>
                      <a:endParaRPr lang="ja-JP" alt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2271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542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C00095-E56C-4745-A8F7-149DE794F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Baseband related features</a:t>
            </a:r>
            <a:endParaRPr kumimoji="1" lang="ja-JP" alt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FDDADE5-22B6-4EB4-989E-1A30CBBB5C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83557"/>
              </p:ext>
            </p:extLst>
          </p:nvPr>
        </p:nvGraphicFramePr>
        <p:xfrm>
          <a:off x="417112" y="1467809"/>
          <a:ext cx="7971515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0902">
                  <a:extLst>
                    <a:ext uri="{9D8B030D-6E8A-4147-A177-3AD203B41FA5}">
                      <a16:colId xmlns:a16="http://schemas.microsoft.com/office/drawing/2014/main" val="855265316"/>
                    </a:ext>
                  </a:extLst>
                </a:gridCol>
                <a:gridCol w="4427509">
                  <a:extLst>
                    <a:ext uri="{9D8B030D-6E8A-4147-A177-3AD203B41FA5}">
                      <a16:colId xmlns:a16="http://schemas.microsoft.com/office/drawing/2014/main" val="1849785267"/>
                    </a:ext>
                  </a:extLst>
                </a:gridCol>
                <a:gridCol w="2303104">
                  <a:extLst>
                    <a:ext uri="{9D8B030D-6E8A-4147-A177-3AD203B41FA5}">
                      <a16:colId xmlns:a16="http://schemas.microsoft.com/office/drawing/2014/main" val="22115660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 group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Recommended WF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10843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3-1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Independent measurement gap configurations for FR1 and FR2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supported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10537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3-2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Simultaneous reception of data and SS block with different numerologies when UE conducts the serving cell measurement or intra-frequency measurement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Optional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84360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3-3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 measurement gap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supported 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518972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3-4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SU-MIMO Interference Mitigation advanced receiver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Optional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64471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6704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00FBC-92D4-4EF8-BB93-D9B3EDA63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Other Issues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8B8B27-F153-4686-AFB4-FB677CFECF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Send LS to RAN2 to inform that RAN4 agreed some Rel.15 features will not be supported for IAB-MT and this should be taken into account</a:t>
            </a:r>
          </a:p>
        </p:txBody>
      </p:sp>
    </p:spTree>
    <p:extLst>
      <p:ext uri="{BB962C8B-B14F-4D97-AF65-F5344CB8AC3E}">
        <p14:creationId xmlns:p14="http://schemas.microsoft.com/office/powerpoint/2010/main" val="13802757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43b567adc0fb7267566a71594281c7f1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88f309decb0f3d3129a05d17a73fdbd6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79F2F02-8EE0-4A0E-95B3-1F45F540A2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3B22670-1274-498F-89E4-91E8787B9566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cc9c437c-ae0c-4066-8d90-a0f7de786127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4B59CDA-C7E1-4DC8-A9C4-5299165C8B5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1197</Words>
  <Application>Microsoft Office PowerPoint</Application>
  <PresentationFormat>Widescreen</PresentationFormat>
  <Paragraphs>143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WF on IAB-MT Features</vt:lpstr>
      <vt:lpstr>Modulation related features</vt:lpstr>
      <vt:lpstr>Other Physical Layer Related Features</vt:lpstr>
      <vt:lpstr>Band Support Related Features</vt:lpstr>
      <vt:lpstr>CA and EN-DC support related features</vt:lpstr>
      <vt:lpstr>Baseband related features</vt:lpstr>
      <vt:lpstr>Other Issues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Intra-band EN-DC MPR, A-MPR, and Pcmax</dc:title>
  <dc:creator>Gene Fong</dc:creator>
  <cp:lastModifiedBy>Valentin Gheorghiu</cp:lastModifiedBy>
  <cp:revision>32</cp:revision>
  <dcterms:created xsi:type="dcterms:W3CDTF">2018-11-16T19:32:30Z</dcterms:created>
  <dcterms:modified xsi:type="dcterms:W3CDTF">2020-04-29T16:54:16Z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RS_Classification">
    <vt:lpwstr>UNRESTRICTED</vt:lpwstr>
  </property>
  <property fmtid="{D5CDD505-2E9C-101B-9397-08002B2CF9AE}" pid="4" name="RS_ClassificationID">
    <vt:i4>0</vt:i4>
  </property>
  <property fmtid="{D5CDD505-2E9C-101B-9397-08002B2CF9AE}" pid="5" name="ContentTypeId">
    <vt:lpwstr>0x010100EB28163D68FE8E4D9361964FDD814FC4</vt:lpwstr>
  </property>
</Properties>
</file>