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Sienkiewicz" initials="ES" lastIdx="3" clrIdx="0"/>
  <p:cmAuthor id="2" name="xuefei1" initials="4" lastIdx="1" clrIdx="1"/>
  <p:cmAuthor id="3" name="Golebiowski, Bartlomiej (Nokia - PL/Wroclaw)" initials="GB(-P" lastIdx="2" clrIdx="2">
    <p:extLst>
      <p:ext uri="{19B8F6BF-5375-455C-9EA6-DF929625EA0E}">
        <p15:presenceInfo xmlns:p15="http://schemas.microsoft.com/office/powerpoint/2012/main" userId="S::bartlomiej.golebiowski@nokia.com::602e1dda-347d-4353-958a-82e4ce7e0f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D7B26C5-4107-4FEC-AEDC-1716B250A1EF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29.4.2020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29.4.2020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29.4.2020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29.4.2020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29.4.2020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29.4.2020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29.4.2020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29.4.2020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29.4.2020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29.4.2020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29.4.2020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EEB1-1759-49CF-8281-207530E5E269}" type="datetimeFigureOut">
              <a:rPr lang="fi-FI" smtClean="0"/>
              <a:t>29.4.2020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4_eBis/Docs/R4-2003703.zip" TargetMode="External"/><Relationship Id="rId13" Type="http://schemas.openxmlformats.org/officeDocument/2006/relationships/hyperlink" Target="http://www.3gpp.org/ftp/TSG_RAN/WG4_Radio/TSGR4_94_eBis/Docs/R4-2004489.zip" TargetMode="External"/><Relationship Id="rId3" Type="http://schemas.openxmlformats.org/officeDocument/2006/relationships/hyperlink" Target="http://www.3gpp.org/ftp/TSG_RAN/WG4_Radio/TSGR4_94_eBis/Docs/R4-2003815.zip" TargetMode="External"/><Relationship Id="rId7" Type="http://schemas.openxmlformats.org/officeDocument/2006/relationships/hyperlink" Target="http://www.3gpp.org/ftp/TSG_RAN/WG4_Radio/TSGR4_94_eBis/Docs/R4-2003702.zip" TargetMode="External"/><Relationship Id="rId12" Type="http://schemas.openxmlformats.org/officeDocument/2006/relationships/hyperlink" Target="http://www.3gpp.org/ftp/TSG_RAN/WG4_Radio/TSGR4_94_eBis/Docs/R4-2004488.zip" TargetMode="External"/><Relationship Id="rId2" Type="http://schemas.openxmlformats.org/officeDocument/2006/relationships/hyperlink" Target="http://www.3gpp.org/ftp/TSG_RAN/WG4_Radio/TSGR4_94_eBis/Docs/R4-200381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4_eBis/Docs/R4-2004044.zip" TargetMode="External"/><Relationship Id="rId11" Type="http://schemas.openxmlformats.org/officeDocument/2006/relationships/hyperlink" Target="http://www.3gpp.org/ftp/TSG_RAN/WG4_Radio/TSGR4_94_eBis/Docs/R4-2004161.zip" TargetMode="External"/><Relationship Id="rId5" Type="http://schemas.openxmlformats.org/officeDocument/2006/relationships/hyperlink" Target="http://www.3gpp.org/ftp/TSG_RAN/WG4_Radio/TSGR4_94_eBis/Docs/R4-2004043.zip" TargetMode="External"/><Relationship Id="rId10" Type="http://schemas.openxmlformats.org/officeDocument/2006/relationships/hyperlink" Target="http://www.3gpp.org/ftp/TSG_RAN/WG4_Radio/TSGR4_94_eBis/Docs/R4-2004160.zip" TargetMode="External"/><Relationship Id="rId4" Type="http://schemas.openxmlformats.org/officeDocument/2006/relationships/hyperlink" Target="http://www.3gpp.org/ftp/TSG_RAN/WG4_Radio/TSGR4_94_eBis/Docs/R4-2003816.zip" TargetMode="External"/><Relationship Id="rId9" Type="http://schemas.openxmlformats.org/officeDocument/2006/relationships/hyperlink" Target="http://www.3gpp.org/ftp/TSG_RAN/WG4_Radio/TSGR4_94_eBis/Docs/R4-2004159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fi-FI" dirty="0"/>
              <a:t>WF on</a:t>
            </a:r>
            <a:r>
              <a:rPr lang="pl-PL" dirty="0"/>
              <a:t> BS </a:t>
            </a:r>
            <a:r>
              <a:rPr lang="en-GB" dirty="0"/>
              <a:t>receiver</a:t>
            </a:r>
            <a:r>
              <a:rPr lang="pl-PL" dirty="0"/>
              <a:t> </a:t>
            </a:r>
            <a:r>
              <a:rPr lang="en-GB" dirty="0"/>
              <a:t>requirements</a:t>
            </a:r>
            <a:r>
              <a:rPr lang="pl-PL" dirty="0"/>
              <a:t> for NR-U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Nokia Shanghai Bell</a:t>
            </a:r>
          </a:p>
        </p:txBody>
      </p:sp>
      <p:sp>
        <p:nvSpPr>
          <p:cNvPr id="4" name="Subtitle 2"/>
          <p:cNvSpPr txBox="1"/>
          <p:nvPr/>
        </p:nvSpPr>
        <p:spPr>
          <a:xfrm>
            <a:off x="9717741" y="152892"/>
            <a:ext cx="3173507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i-FI"/>
              <a:t>R4-200</a:t>
            </a:r>
            <a:r>
              <a:rPr lang="pl-PL" dirty="0"/>
              <a:t>5478</a:t>
            </a:r>
            <a:endParaRPr lang="fi-FI" dirty="0"/>
          </a:p>
        </p:txBody>
      </p:sp>
      <p:sp>
        <p:nvSpPr>
          <p:cNvPr id="5" name="Subtitle 2"/>
          <p:cNvSpPr txBox="1"/>
          <p:nvPr/>
        </p:nvSpPr>
        <p:spPr>
          <a:xfrm>
            <a:off x="528917" y="152891"/>
            <a:ext cx="5567083" cy="969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/>
              <a:t>3GPP TSG-RAN WG4 Meeting #94-e</a:t>
            </a:r>
            <a:r>
              <a:rPr lang="pl-PL" b="1" dirty="0"/>
              <a:t>-Bis</a:t>
            </a:r>
            <a:endParaRPr lang="en-GB" b="1" dirty="0"/>
          </a:p>
          <a:p>
            <a:pPr algn="l"/>
            <a:r>
              <a:rPr lang="en-GB" b="1" dirty="0"/>
              <a:t>Electronic Meeting, </a:t>
            </a:r>
            <a:r>
              <a:rPr lang="pl-PL" b="1" dirty="0" err="1"/>
              <a:t>April</a:t>
            </a:r>
            <a:r>
              <a:rPr lang="pl-PL" b="1" dirty="0"/>
              <a:t> </a:t>
            </a:r>
            <a:r>
              <a:rPr lang="en-GB" b="1" dirty="0"/>
              <a:t>2</a:t>
            </a:r>
            <a:r>
              <a:rPr lang="pl-PL" b="1" dirty="0"/>
              <a:t>0</a:t>
            </a:r>
            <a:r>
              <a:rPr lang="en-GB" b="1" baseline="30000" dirty="0" err="1"/>
              <a:t>th</a:t>
            </a:r>
            <a:r>
              <a:rPr lang="en-GB" b="1" dirty="0"/>
              <a:t> – </a:t>
            </a:r>
            <a:r>
              <a:rPr lang="pl-PL" b="1" dirty="0"/>
              <a:t>30</a:t>
            </a:r>
            <a:r>
              <a:rPr lang="en-GB" b="1" baseline="30000" dirty="0" err="1"/>
              <a:t>th</a:t>
            </a:r>
            <a:r>
              <a:rPr lang="en-GB" b="1" dirty="0"/>
              <a:t> 2020</a:t>
            </a:r>
            <a:endParaRPr lang="fi-FI" dirty="0"/>
          </a:p>
          <a:p>
            <a:pPr algn="l"/>
            <a:endParaRPr lang="fi-FI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291090"/>
            <a:ext cx="105155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Contributions for RAN4#94-e bis on NR-U BS Rx requirements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53008" y="2028651"/>
            <a:ext cx="11000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pl-PL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BCB3A8F-E726-41FB-8392-4D1B367256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192276"/>
              </p:ext>
            </p:extLst>
          </p:nvPr>
        </p:nvGraphicFramePr>
        <p:xfrm>
          <a:off x="1146090" y="1863801"/>
          <a:ext cx="9899819" cy="4099152"/>
        </p:xfrm>
        <a:graphic>
          <a:graphicData uri="http://schemas.openxmlformats.org/drawingml/2006/table">
            <a:tbl>
              <a:tblPr>
                <a:noFill/>
                <a:tableStyleId>{5C22544A-7EE6-4342-B048-85BDC9FD1C3A}</a:tableStyleId>
              </a:tblPr>
              <a:tblGrid>
                <a:gridCol w="1529429">
                  <a:extLst>
                    <a:ext uri="{9D8B030D-6E8A-4147-A177-3AD203B41FA5}">
                      <a16:colId xmlns:a16="http://schemas.microsoft.com/office/drawing/2014/main" val="542080714"/>
                    </a:ext>
                  </a:extLst>
                </a:gridCol>
                <a:gridCol w="3906350">
                  <a:extLst>
                    <a:ext uri="{9D8B030D-6E8A-4147-A177-3AD203B41FA5}">
                      <a16:colId xmlns:a16="http://schemas.microsoft.com/office/drawing/2014/main" val="1890460915"/>
                    </a:ext>
                  </a:extLst>
                </a:gridCol>
                <a:gridCol w="4464040">
                  <a:extLst>
                    <a:ext uri="{9D8B030D-6E8A-4147-A177-3AD203B41FA5}">
                      <a16:colId xmlns:a16="http://schemas.microsoft.com/office/drawing/2014/main" val="2602946347"/>
                    </a:ext>
                  </a:extLst>
                </a:gridCol>
              </a:tblGrid>
              <a:tr h="341596"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sng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hlinkClick r:id="rId2"/>
                        </a:rPr>
                        <a:t>R4-2003814</a:t>
                      </a:r>
                      <a:endParaRPr lang="pl-PL" sz="1100" b="1" i="0" u="sng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Updated summary of simulation results for NR-U BS Rx FRC</a:t>
                      </a:r>
                      <a:endParaRPr lang="en-US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Nokia, Nokia Shanghai Bell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58499"/>
                  </a:ext>
                </a:extLst>
              </a:tr>
              <a:tr h="341596"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sng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hlinkClick r:id="rId3"/>
                        </a:rPr>
                        <a:t>R4-2003815</a:t>
                      </a:r>
                      <a:endParaRPr lang="pl-PL" sz="1100" b="1" i="0" u="sng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NR-U BS REFSENS and ICS requirements</a:t>
                      </a:r>
                      <a:endParaRPr lang="en-US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Nokia, Nokia Shanghai Bell</a:t>
                      </a:r>
                      <a:endParaRPr lang="pl-PL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292391"/>
                  </a:ext>
                </a:extLst>
              </a:tr>
              <a:tr h="341596"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sng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hlinkClick r:id="rId4"/>
                        </a:rPr>
                        <a:t>R4-2003816</a:t>
                      </a:r>
                      <a:endParaRPr lang="pl-PL" sz="1100" b="1" i="0" u="sng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NR-U BS Dynamic range requirement</a:t>
                      </a:r>
                      <a:endParaRPr lang="en-US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Nokia, Nokia Shanghai Bell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770179"/>
                  </a:ext>
                </a:extLst>
              </a:tr>
              <a:tr h="341596"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sng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hlinkClick r:id="rId5"/>
                        </a:rPr>
                        <a:t>R4-2004043</a:t>
                      </a:r>
                      <a:endParaRPr lang="pl-PL" sz="1100" b="1" i="0" u="sng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NR-U BS RX Simulation Results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Ericsson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3654116"/>
                  </a:ext>
                </a:extLst>
              </a:tr>
              <a:tr h="341596"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sng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hlinkClick r:id="rId6"/>
                        </a:rPr>
                        <a:t>R4-2004044</a:t>
                      </a:r>
                      <a:endParaRPr lang="pl-PL" sz="1100" b="1" i="0" u="sng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NR-U BS RF RX Requirements for 60 kHz SCS</a:t>
                      </a:r>
                      <a:endParaRPr lang="en-US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Ericsson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810779"/>
                  </a:ext>
                </a:extLst>
              </a:tr>
              <a:tr h="341596"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sng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hlinkClick r:id="rId7"/>
                        </a:rPr>
                        <a:t>R4-2003702</a:t>
                      </a:r>
                      <a:endParaRPr lang="pl-PL" sz="1100" b="1" i="0" u="sng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NR-U BS REFSENSICS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Huawei, HiSilicon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0626175"/>
                  </a:ext>
                </a:extLst>
              </a:tr>
              <a:tr h="341596"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sng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hlinkClick r:id="rId8"/>
                        </a:rPr>
                        <a:t>R4-2003703</a:t>
                      </a:r>
                      <a:endParaRPr lang="pl-PL" sz="1100" b="1" i="0" u="sng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NR-U BS dynamic range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Huawei, HiSilicon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627335"/>
                  </a:ext>
                </a:extLst>
              </a:tr>
              <a:tr h="341596"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sng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hlinkClick r:id="rId9"/>
                        </a:rPr>
                        <a:t>R4-2004159</a:t>
                      </a:r>
                      <a:endParaRPr lang="pl-PL" sz="1100" b="1" i="0" u="sng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simulation results for NR-U BS RX FRC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ZTE Corporation</a:t>
                      </a:r>
                      <a:endParaRPr lang="pl-PL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3721673"/>
                  </a:ext>
                </a:extLst>
              </a:tr>
              <a:tr h="341596"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sng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hlinkClick r:id="rId10"/>
                        </a:rPr>
                        <a:t>R4-2004160</a:t>
                      </a:r>
                      <a:endParaRPr lang="pl-PL" sz="1100" b="1" i="0" u="sng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NR-U BS RX REFSENS and dynamic range requirement</a:t>
                      </a:r>
                      <a:endParaRPr lang="en-US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ZTE Corporation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985612"/>
                  </a:ext>
                </a:extLst>
              </a:tr>
              <a:tr h="341596"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sng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hlinkClick r:id="rId11"/>
                        </a:rPr>
                        <a:t>R4-2004161</a:t>
                      </a:r>
                      <a:endParaRPr lang="pl-PL" sz="1100" b="1" i="0" u="sng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NR-U BS RX ICS requirement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ZTE Corporation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8178849"/>
                  </a:ext>
                </a:extLst>
              </a:tr>
              <a:tr h="341596"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sng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hlinkClick r:id="rId12"/>
                        </a:rPr>
                        <a:t>R4-2004488</a:t>
                      </a:r>
                      <a:endParaRPr lang="pl-PL" sz="1100" b="1" i="0" u="sng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NR-U BS REFSENS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Huawei, HiSilicon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9960597"/>
                  </a:ext>
                </a:extLst>
              </a:tr>
              <a:tr h="341596"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sng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hlinkClick r:id="rId13"/>
                        </a:rPr>
                        <a:t>R4-2004489</a:t>
                      </a:r>
                      <a:endParaRPr lang="pl-PL" sz="1100" b="1" i="0" u="sng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NR-U BS dynamic range</a:t>
                      </a:r>
                      <a:endParaRPr lang="pl-PL" sz="11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l-PL" sz="1100" u="none" strike="noStrike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Huawei</a:t>
                      </a:r>
                      <a:r>
                        <a:rPr lang="pl-PL" sz="11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, </a:t>
                      </a:r>
                      <a:r>
                        <a:rPr lang="pl-PL" sz="1100" u="none" strike="noStrike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HiSilicon</a:t>
                      </a:r>
                      <a:endParaRPr lang="pl-PL" sz="11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9427" marR="0" marT="69713" marB="69713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617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During RAN4</a:t>
            </a:r>
            <a:r>
              <a:rPr lang="pl-PL" sz="2400" dirty="0"/>
              <a:t>#93 </a:t>
            </a:r>
            <a:r>
              <a:rPr lang="en-GB" sz="2400" dirty="0"/>
              <a:t>meeting simulation assumptions </a:t>
            </a:r>
            <a:r>
              <a:rPr lang="pl-PL" sz="2400" dirty="0"/>
              <a:t>for</a:t>
            </a:r>
            <a:r>
              <a:rPr lang="en-US" sz="2400" dirty="0"/>
              <a:t> </a:t>
            </a:r>
            <a:r>
              <a:rPr lang="pl-PL" sz="2400" dirty="0"/>
              <a:t>NR-U </a:t>
            </a:r>
            <a:r>
              <a:rPr lang="en-GB" sz="2400" dirty="0"/>
              <a:t>FRCs were agreed </a:t>
            </a:r>
            <a:r>
              <a:rPr lang="pl-PL" sz="2400" dirty="0"/>
              <a:t>in [1]. </a:t>
            </a:r>
            <a:r>
              <a:rPr lang="en-GB" sz="2400" dirty="0"/>
              <a:t>Additionally</a:t>
            </a:r>
            <a:r>
              <a:rPr lang="pl-PL" sz="2400" dirty="0"/>
              <a:t> </a:t>
            </a:r>
            <a:r>
              <a:rPr lang="en-GB" sz="2400" dirty="0"/>
              <a:t>during</a:t>
            </a:r>
            <a:r>
              <a:rPr lang="pl-PL" sz="2400" dirty="0"/>
              <a:t> RAN4#94e </a:t>
            </a:r>
            <a:r>
              <a:rPr lang="en-GB" sz="2400" dirty="0"/>
              <a:t>meeting</a:t>
            </a:r>
            <a:r>
              <a:rPr lang="pl-PL" sz="2400" dirty="0"/>
              <a:t> </a:t>
            </a:r>
            <a:r>
              <a:rPr lang="en-GB" sz="2400" dirty="0"/>
              <a:t>updated</a:t>
            </a:r>
            <a:r>
              <a:rPr lang="pl-PL" sz="2400" dirty="0"/>
              <a:t> </a:t>
            </a:r>
            <a:r>
              <a:rPr lang="en-GB" sz="2400" dirty="0"/>
              <a:t>FRCs were agreed </a:t>
            </a:r>
            <a:r>
              <a:rPr lang="pl-PL" sz="2400" dirty="0"/>
              <a:t>in [2].</a:t>
            </a:r>
          </a:p>
          <a:p>
            <a:r>
              <a:rPr lang="en-GB" sz="2400" dirty="0"/>
              <a:t>Companies</a:t>
            </a:r>
            <a:r>
              <a:rPr lang="pl-PL" sz="2400" dirty="0"/>
              <a:t> </a:t>
            </a:r>
            <a:r>
              <a:rPr lang="en-GB" sz="2400" dirty="0"/>
              <a:t>submitted</a:t>
            </a:r>
            <a:r>
              <a:rPr lang="pl-PL" sz="2400" dirty="0"/>
              <a:t> </a:t>
            </a:r>
            <a:r>
              <a:rPr lang="en-GB" sz="2400" dirty="0"/>
              <a:t>for RAN4</a:t>
            </a:r>
            <a:r>
              <a:rPr lang="pl-PL" sz="2400" dirty="0"/>
              <a:t>#94-e-bis SNR s</a:t>
            </a:r>
            <a:r>
              <a:rPr lang="en-GB" sz="2400" dirty="0"/>
              <a:t>simulation results for NR-U FRCs and proposals for BS receiver requirements for NR-U.</a:t>
            </a:r>
          </a:p>
          <a:p>
            <a:r>
              <a:rPr lang="en-GB" sz="2400" dirty="0"/>
              <a:t>This WF collect agreements on BS Rx requirements for NR-U done during RAN4</a:t>
            </a:r>
            <a:r>
              <a:rPr lang="pl-PL" sz="2400" dirty="0"/>
              <a:t>#94-e-bis </a:t>
            </a:r>
            <a:r>
              <a:rPr lang="en-GB" sz="2400" dirty="0"/>
              <a:t>meeting.</a:t>
            </a:r>
          </a:p>
          <a:p>
            <a:endParaRPr lang="en-GB" sz="2400" dirty="0"/>
          </a:p>
          <a:p>
            <a:endParaRPr lang="pl-PL" sz="2400" dirty="0"/>
          </a:p>
          <a:p>
            <a:pPr marL="0" indent="0">
              <a:buNone/>
            </a:pPr>
            <a:r>
              <a:rPr lang="pl-PL" sz="1800" dirty="0"/>
              <a:t>[1] R4-1916162, WF on NR-U BS RF RX FRC, ZTE</a:t>
            </a:r>
          </a:p>
          <a:p>
            <a:pPr marL="0" indent="0">
              <a:buNone/>
            </a:pPr>
            <a:r>
              <a:rPr lang="pl-PL" sz="1800" dirty="0"/>
              <a:t>[2] R4-2002465, WF on NR-U </a:t>
            </a:r>
            <a:r>
              <a:rPr lang="pl-PL" sz="1800" dirty="0" err="1"/>
              <a:t>FRCs</a:t>
            </a:r>
            <a:r>
              <a:rPr lang="pl-PL" sz="1800" dirty="0"/>
              <a:t>, Nokia, Nokia Shanghai Bell</a:t>
            </a:r>
          </a:p>
          <a:p>
            <a:endParaRPr lang="fi-FI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58507D-21D5-4667-87CC-C14C6F0EFC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594264"/>
              </p:ext>
            </p:extLst>
          </p:nvPr>
        </p:nvGraphicFramePr>
        <p:xfrm>
          <a:off x="5384060" y="298118"/>
          <a:ext cx="6358284" cy="6336298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1671098">
                  <a:extLst>
                    <a:ext uri="{9D8B030D-6E8A-4147-A177-3AD203B41FA5}">
                      <a16:colId xmlns:a16="http://schemas.microsoft.com/office/drawing/2014/main" val="4008069712"/>
                    </a:ext>
                  </a:extLst>
                </a:gridCol>
                <a:gridCol w="989755">
                  <a:extLst>
                    <a:ext uri="{9D8B030D-6E8A-4147-A177-3AD203B41FA5}">
                      <a16:colId xmlns:a16="http://schemas.microsoft.com/office/drawing/2014/main" val="4112529740"/>
                    </a:ext>
                  </a:extLst>
                </a:gridCol>
                <a:gridCol w="989755">
                  <a:extLst>
                    <a:ext uri="{9D8B030D-6E8A-4147-A177-3AD203B41FA5}">
                      <a16:colId xmlns:a16="http://schemas.microsoft.com/office/drawing/2014/main" val="1605579996"/>
                    </a:ext>
                  </a:extLst>
                </a:gridCol>
                <a:gridCol w="989753">
                  <a:extLst>
                    <a:ext uri="{9D8B030D-6E8A-4147-A177-3AD203B41FA5}">
                      <a16:colId xmlns:a16="http://schemas.microsoft.com/office/drawing/2014/main" val="2917263861"/>
                    </a:ext>
                  </a:extLst>
                </a:gridCol>
                <a:gridCol w="989755">
                  <a:extLst>
                    <a:ext uri="{9D8B030D-6E8A-4147-A177-3AD203B41FA5}">
                      <a16:colId xmlns:a16="http://schemas.microsoft.com/office/drawing/2014/main" val="3367479909"/>
                    </a:ext>
                  </a:extLst>
                </a:gridCol>
                <a:gridCol w="728168">
                  <a:extLst>
                    <a:ext uri="{9D8B030D-6E8A-4147-A177-3AD203B41FA5}">
                      <a16:colId xmlns:a16="http://schemas.microsoft.com/office/drawing/2014/main" val="1461761095"/>
                    </a:ext>
                  </a:extLst>
                </a:gridCol>
              </a:tblGrid>
              <a:tr h="1746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REFSENS and ICS FRC</a:t>
                      </a:r>
                      <a:endParaRPr lang="pl-PL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Nokia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ZTE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Ericsson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Huawei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2493620897"/>
                  </a:ext>
                </a:extLst>
              </a:tr>
              <a:tr h="1746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pl-PL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R4-2003814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R4-2004159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R4-2004043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R4-2004488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Average [dB]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905347369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G-FR1-A1-12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10MHz-15kHz-5PRBs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-0.70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-0.72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-0.25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-0.21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-0.5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1258516559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G-FR1-A1-13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10MHz-30kHz-4PRBs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-0.50</a:t>
                      </a:r>
                      <a:endParaRPr lang="pl-PL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-0.55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-0.15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-0.07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-0.3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1226789991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G-FR1-A1-14</a:t>
                      </a:r>
                      <a:endParaRPr lang="pl-PL" sz="9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20MHz-15kHz-10PRBs</a:t>
                      </a:r>
                      <a:endParaRPr lang="pl-PL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-0.90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-0.93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-0.45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-0.42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-0.7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1711427018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G-FR1-A1-15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20MHz-30kHz-10PRBs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-0.90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-0.93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-0.45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-0.42</a:t>
                      </a:r>
                      <a:endParaRPr lang="pl-PL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-0.7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3808892589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G-FR1-A1-16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40MHz-15kHz-21PRBs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-1.00</a:t>
                      </a:r>
                      <a:endParaRPr lang="pl-PL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-1.09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-0.60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-0.60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-0.8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2587147607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G-FR1-A1-17</a:t>
                      </a:r>
                      <a:endParaRPr lang="pl-PL" sz="9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40MHz-30kHz-21PRBs</a:t>
                      </a:r>
                      <a:endParaRPr lang="pl-PL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-1.00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-1.09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-0.60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-0.61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-0.8</a:t>
                      </a:r>
                      <a:endParaRPr lang="pl-PL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1841300514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G-FR1-A1-18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60MHz-30kHz-32PRBs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-1.20</a:t>
                      </a:r>
                      <a:endParaRPr lang="pl-PL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-1.27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-0.75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-0.74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4129186308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G-FR1-A1-19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80MHz-30kHz-43PRBs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-1.20</a:t>
                      </a:r>
                      <a:endParaRPr lang="pl-PL" sz="9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-1.28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-0.80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-0.77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2520477140"/>
                  </a:ext>
                </a:extLst>
              </a:tr>
              <a:tr h="1746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Dynamic range FRC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Nokia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ZTE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Ericsson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Huawei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pl-PL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2841592960"/>
                  </a:ext>
                </a:extLst>
              </a:tr>
              <a:tr h="1746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R4-2003814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R4-2004159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R4-2004043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R4-2004489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Average [dB]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607036625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G-FR1-A2-7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10MHz-15kHz-5PRBs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9.10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9.15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9.20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9.39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9.2</a:t>
                      </a:r>
                      <a:endParaRPr lang="pl-PL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2705504288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G-FR1-A2-8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10MHz-30kHz-4PRBs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9.10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9.24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9.25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9.41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9.3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2346283595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G-FR1-A2-9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20MHz-15kHz-10PRBs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9.00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9.07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9.15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9.37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9.1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3456870037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G-FR1-A2-10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20MHz-30kHz-10PRBs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9.00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9.07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9.15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9.37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9.1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1409249681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G-FR1-A2-11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40MHz-15kHz-21PRBs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8.80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8.90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9.00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9.17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1094361644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G-FR1-A2-12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40MHz-30kHz-21PRBs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8.80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8.90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9.00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9.17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3304962711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G-FR1-A2-13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60MHz-30kHz-32PRBs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8.80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8.90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9.00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9.15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3155323583"/>
                  </a:ext>
                </a:extLst>
              </a:tr>
              <a:tr h="3257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G-FR1-A2-14</a:t>
                      </a:r>
                      <a:endParaRPr lang="pl-PL" sz="9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80MHz-30kHz-43PRBs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8.70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8.83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8.95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9.14</a:t>
                      </a:r>
                      <a:endParaRPr lang="pl-PL" sz="9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8.9</a:t>
                      </a:r>
                      <a:endParaRPr lang="pl-PL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661" marR="9661" marT="0" marB="0" anchor="b"/>
                </a:tc>
                <a:extLst>
                  <a:ext uri="{0D108BD9-81ED-4DB2-BD59-A6C34878D82A}">
                    <a16:rowId xmlns:a16="http://schemas.microsoft.com/office/drawing/2014/main" val="236630697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1AE497CB-0CDD-48C7-B928-DB81D22FBA40}"/>
              </a:ext>
            </a:extLst>
          </p:cNvPr>
          <p:cNvSpPr txBox="1">
            <a:spLocks/>
          </p:cNvSpPr>
          <p:nvPr/>
        </p:nvSpPr>
        <p:spPr>
          <a:xfrm>
            <a:off x="838200" y="22358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Way forward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A0029A3-74A1-44C8-B44B-D908A4828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153" y="1363897"/>
            <a:ext cx="4394702" cy="44393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u="sng" dirty="0"/>
              <a:t>SNR results </a:t>
            </a:r>
          </a:p>
          <a:p>
            <a:endParaRPr lang="en-GB" sz="2000" dirty="0"/>
          </a:p>
          <a:p>
            <a:r>
              <a:rPr lang="en-GB" sz="2000" dirty="0"/>
              <a:t>Submitted by companies SNR simulation results for FRCs for 15 kHz and 30 kHz and CBWs 10/20/40/60/80 MHz are collected in table.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1800" b="1" dirty="0">
                <a:highlight>
                  <a:srgbClr val="00FF00"/>
                </a:highlight>
              </a:rPr>
              <a:t>Agreement: </a:t>
            </a:r>
            <a:r>
              <a:rPr lang="en-US" sz="1800" b="1" dirty="0"/>
              <a:t>To apply average SNR results to derive NR-U BS receiver requirements.</a:t>
            </a:r>
          </a:p>
          <a:p>
            <a:endParaRPr lang="en-GB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680DB60-0AAC-4040-8109-7F0692EE6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153" y="1363897"/>
            <a:ext cx="4394702" cy="44393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u="sng" dirty="0"/>
              <a:t>BS </a:t>
            </a:r>
            <a:r>
              <a:rPr lang="en-GB" sz="2000" u="sng" dirty="0"/>
              <a:t>Rx</a:t>
            </a:r>
            <a:r>
              <a:rPr lang="pl-PL" sz="2000" u="sng" dirty="0"/>
              <a:t> </a:t>
            </a:r>
            <a:r>
              <a:rPr lang="en-GB" sz="2000" u="sng" dirty="0"/>
              <a:t>requirements</a:t>
            </a:r>
            <a:r>
              <a:rPr lang="pl-PL" sz="2000" u="sng" dirty="0"/>
              <a:t> for 60 kHz SCS</a:t>
            </a:r>
            <a:endParaRPr lang="en-GB" sz="2000" u="sng" dirty="0"/>
          </a:p>
          <a:p>
            <a:endParaRPr lang="en-GB" sz="2000" dirty="0"/>
          </a:p>
          <a:p>
            <a:r>
              <a:rPr lang="pl-PL" sz="2000" dirty="0"/>
              <a:t>For 60 kHz </a:t>
            </a:r>
            <a:r>
              <a:rPr lang="en-GB" sz="2000" dirty="0"/>
              <a:t>SCS requirements, due to lack interlace design, legacy NR </a:t>
            </a:r>
            <a:r>
              <a:rPr lang="en-GB" sz="2000" dirty="0">
                <a:solidFill>
                  <a:srgbClr val="FF0000"/>
                </a:solidFill>
              </a:rPr>
              <a:t>requirements</a:t>
            </a:r>
            <a:r>
              <a:rPr lang="pl-PL" sz="2000" dirty="0">
                <a:solidFill>
                  <a:srgbClr val="FF0000"/>
                </a:solidFill>
              </a:rPr>
              <a:t> </a:t>
            </a:r>
            <a:r>
              <a:rPr lang="en-GB" sz="2000" dirty="0"/>
              <a:t>values should be reused</a:t>
            </a:r>
            <a:r>
              <a:rPr lang="pl-PL" sz="2000" dirty="0"/>
              <a:t> </a:t>
            </a:r>
            <a:r>
              <a:rPr lang="en-GB" sz="2000" dirty="0">
                <a:solidFill>
                  <a:srgbClr val="FF0000"/>
                </a:solidFill>
              </a:rPr>
              <a:t>(REFSENSE, ICS, Dynamic Range)</a:t>
            </a:r>
            <a:r>
              <a:rPr lang="en-GB" sz="2000" dirty="0"/>
              <a:t>.</a:t>
            </a:r>
          </a:p>
          <a:p>
            <a:r>
              <a:rPr lang="en-GB" sz="2000" strike="sngStrike" dirty="0"/>
              <a:t>Legacy NR requirements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1800" b="1" dirty="0">
                <a:highlight>
                  <a:srgbClr val="00FF00"/>
                </a:highlight>
              </a:rPr>
              <a:t>Agreement: </a:t>
            </a:r>
            <a:r>
              <a:rPr lang="en-US" sz="1800" b="1" dirty="0"/>
              <a:t>To </a:t>
            </a:r>
            <a:r>
              <a:rPr lang="en-GB" sz="1800" b="1" dirty="0"/>
              <a:t>reuse</a:t>
            </a:r>
            <a:r>
              <a:rPr lang="en-US" sz="1800" b="1" dirty="0"/>
              <a:t> legacy 60 kHz NR Rx requirements NR-U BS</a:t>
            </a:r>
            <a:r>
              <a:rPr lang="pl-PL" sz="1800" b="1" dirty="0">
                <a:solidFill>
                  <a:srgbClr val="FF0000"/>
                </a:solidFill>
              </a:rPr>
              <a:t> for 10/20/40/60/80 MHz CBW</a:t>
            </a:r>
            <a:r>
              <a:rPr lang="en-US" sz="1800" b="1" dirty="0"/>
              <a:t>: REFSENSE, In-channel selectivity, Dynamic range.</a:t>
            </a:r>
          </a:p>
          <a:p>
            <a:endParaRPr lang="en-GB" b="1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759AF36-9FEC-4446-A06F-C7CB656B5633}"/>
              </a:ext>
            </a:extLst>
          </p:cNvPr>
          <p:cNvSpPr txBox="1">
            <a:spLocks/>
          </p:cNvSpPr>
          <p:nvPr/>
        </p:nvSpPr>
        <p:spPr>
          <a:xfrm>
            <a:off x="838200" y="22358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Way forward</a:t>
            </a:r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EC369EB-F80B-4578-80AD-AA56E194E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9181" y="93636"/>
            <a:ext cx="5197896" cy="667072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4B55932-1486-4822-A945-62F81928831E}"/>
              </a:ext>
            </a:extLst>
          </p:cNvPr>
          <p:cNvSpPr txBox="1"/>
          <p:nvPr/>
        </p:nvSpPr>
        <p:spPr>
          <a:xfrm>
            <a:off x="6445462" y="6524980"/>
            <a:ext cx="3350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Excerpt from </a:t>
            </a:r>
            <a:r>
              <a:rPr lang="pl-PL" dirty="0"/>
              <a:t>the </a:t>
            </a:r>
            <a:r>
              <a:rPr lang="en-GB" dirty="0"/>
              <a:t>TS 38.104.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680DB60-0AAC-4040-8109-7F0692EE6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152" y="1363897"/>
            <a:ext cx="11764223" cy="44393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u="sng" dirty="0"/>
              <a:t>BS </a:t>
            </a:r>
            <a:r>
              <a:rPr lang="en-GB" sz="2000" u="sng" dirty="0"/>
              <a:t>Rx</a:t>
            </a:r>
            <a:r>
              <a:rPr lang="pl-PL" sz="2000" u="sng" dirty="0"/>
              <a:t> </a:t>
            </a:r>
            <a:r>
              <a:rPr lang="en-GB" sz="2000" u="sng" dirty="0"/>
              <a:t>requirements</a:t>
            </a:r>
            <a:r>
              <a:rPr lang="pl-PL" sz="2000" u="sng" dirty="0"/>
              <a:t> for 15 kHz and 30 kHz SCS</a:t>
            </a:r>
            <a:endParaRPr lang="pl-PL" sz="2000" b="1" u="sng" dirty="0">
              <a:highlight>
                <a:srgbClr val="00FF00"/>
              </a:highlight>
            </a:endParaRPr>
          </a:p>
          <a:p>
            <a:pPr marL="0" indent="0">
              <a:buNone/>
            </a:pPr>
            <a:endParaRPr lang="pl-PL" sz="2000" b="1" u="sng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US" sz="1800" b="1" dirty="0">
                <a:highlight>
                  <a:srgbClr val="00FF00"/>
                </a:highlight>
              </a:rPr>
              <a:t>Agreement: </a:t>
            </a:r>
            <a:r>
              <a:rPr lang="en-GB" sz="1800" b="1" dirty="0"/>
              <a:t>To derive following BS Rx requirements based on averaged simulation results (for 15kHz and 30kHz SCS):</a:t>
            </a:r>
            <a:endParaRPr lang="pl-PL" sz="1800" b="1" dirty="0"/>
          </a:p>
          <a:p>
            <a:pPr lvl="2"/>
            <a:r>
              <a:rPr lang="en-GB" sz="1800" b="1" dirty="0"/>
              <a:t>RESENSE</a:t>
            </a:r>
            <a:endParaRPr lang="pl-PL" sz="1800" b="1" dirty="0"/>
          </a:p>
          <a:p>
            <a:pPr lvl="2"/>
            <a:r>
              <a:rPr lang="en-GB" sz="1800" b="1" dirty="0"/>
              <a:t>In-channel selectivity</a:t>
            </a:r>
            <a:endParaRPr lang="pl-PL" sz="1800" b="1" dirty="0"/>
          </a:p>
          <a:p>
            <a:pPr lvl="2"/>
            <a:r>
              <a:rPr lang="en-GB" sz="1800" b="1" dirty="0"/>
              <a:t>Dynamic range</a:t>
            </a:r>
            <a:endParaRPr lang="pl-PL" sz="1800" b="1" dirty="0"/>
          </a:p>
          <a:p>
            <a:pPr marL="0" indent="0">
              <a:buNone/>
            </a:pPr>
            <a:endParaRPr lang="pl-PL" sz="1800" b="1" dirty="0">
              <a:highlight>
                <a:srgbClr val="00FF00"/>
              </a:highlight>
            </a:endParaRPr>
          </a:p>
          <a:p>
            <a:pPr marL="0" indent="0">
              <a:buNone/>
            </a:pPr>
            <a:endParaRPr lang="en-GB" b="1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759AF36-9FEC-4446-A06F-C7CB656B5633}"/>
              </a:ext>
            </a:extLst>
          </p:cNvPr>
          <p:cNvSpPr txBox="1">
            <a:spLocks/>
          </p:cNvSpPr>
          <p:nvPr/>
        </p:nvSpPr>
        <p:spPr>
          <a:xfrm>
            <a:off x="838200" y="22358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/>
              <a:t>Way forward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4583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</TotalTime>
  <Words>582</Words>
  <Application>Microsoft Office PowerPoint</Application>
  <PresentationFormat>Widescreen</PresentationFormat>
  <Paragraphs>207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WF on BS receiver requirements for NR-U</vt:lpstr>
      <vt:lpstr>Contributions for RAN4#94-e bis on NR-U BS Rx requirements</vt:lpstr>
      <vt:lpstr>Background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receiver requirements for NR-U</dc:title>
  <dc:creator>Golebiowski, Bartlomiej (Nokia - PL/Wroclaw)</dc:creator>
  <cp:lastModifiedBy>Golebiowski, Bartlomiej (Nokia - PL/Wroclaw)</cp:lastModifiedBy>
  <cp:revision>18</cp:revision>
  <dcterms:created xsi:type="dcterms:W3CDTF">2020-04-27T07:04:44Z</dcterms:created>
  <dcterms:modified xsi:type="dcterms:W3CDTF">2020-04-29T17:07:11Z</dcterms:modified>
</cp:coreProperties>
</file>