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"/>
  </p:notesMasterIdLst>
  <p:sldIdLst>
    <p:sldId id="256" r:id="rId2"/>
    <p:sldId id="270" r:id="rId3"/>
    <p:sldId id="273" r:id="rId4"/>
    <p:sldId id="298" r:id="rId5"/>
    <p:sldId id="299" r:id="rId6"/>
    <p:sldId id="300" r:id="rId7"/>
    <p:sldId id="302" r:id="rId8"/>
    <p:sldId id="301" r:id="rId9"/>
    <p:sldId id="27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NR </a:t>
            </a:r>
            <a:r>
              <a:rPr lang="en-US" sz="4800" dirty="0" err="1"/>
              <a:t>gNB</a:t>
            </a:r>
            <a:r>
              <a:rPr lang="en-US" sz="4800" dirty="0"/>
              <a:t> positioning measurements and report mapping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94-e-Bis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April 20-30,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6.8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R4-2005380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Selection of option for </a:t>
            </a:r>
            <a:r>
              <a:rPr lang="en-US" sz="3600" b="1" dirty="0" err="1"/>
              <a:t>gNB</a:t>
            </a:r>
            <a:r>
              <a:rPr lang="en-US" sz="3600" b="1" dirty="0"/>
              <a:t> measurement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FFS: </a:t>
            </a:r>
            <a:r>
              <a:rPr lang="en-US" dirty="0" err="1"/>
              <a:t>gNB</a:t>
            </a:r>
            <a:r>
              <a:rPr lang="en-US" dirty="0"/>
              <a:t> measurements for which accuracy shall be defined.</a:t>
            </a:r>
            <a:endParaRPr lang="en-GB" dirty="0"/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Define accuracy for SRS-RSRP and </a:t>
            </a:r>
            <a:r>
              <a:rPr lang="en-US" dirty="0" err="1"/>
              <a:t>gNB</a:t>
            </a:r>
            <a:r>
              <a:rPr lang="en-US" dirty="0"/>
              <a:t> Rx-Tx time difference </a:t>
            </a:r>
            <a:endParaRPr lang="sv-SE" dirty="0"/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Define accuracy for SRS-RSRP, </a:t>
            </a:r>
            <a:r>
              <a:rPr lang="en-US" dirty="0" err="1"/>
              <a:t>gNB</a:t>
            </a:r>
            <a:r>
              <a:rPr lang="en-US" dirty="0"/>
              <a:t> Rx-Tx time difference and UL RTOA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Optionality of gNB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</a:t>
            </a:r>
            <a:r>
              <a:rPr lang="en-US" dirty="0" err="1"/>
              <a:t>gNB</a:t>
            </a:r>
            <a:r>
              <a:rPr lang="en-US" dirty="0"/>
              <a:t> positioning measurement accuracy is optional or mandatory if </a:t>
            </a:r>
            <a:r>
              <a:rPr lang="en-US" dirty="0" err="1"/>
              <a:t>gNB</a:t>
            </a:r>
            <a:r>
              <a:rPr lang="en-US" dirty="0"/>
              <a:t> supports the positioning measurement.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Mandatory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Optional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Side conditions (e.g. SINR) for defining </a:t>
            </a:r>
            <a:r>
              <a:rPr lang="en-US" dirty="0" err="1"/>
              <a:t>gNB</a:t>
            </a:r>
            <a:r>
              <a:rPr lang="en-US" dirty="0"/>
              <a:t> positioning measurement accuracy</a:t>
            </a:r>
          </a:p>
          <a:p>
            <a:pPr hangingPunct="0"/>
            <a:r>
              <a:rPr lang="en-GB" dirty="0"/>
              <a:t>Candidate options for deriving side conditions: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Side conditions based on clause 7.2 of TS 36.111</a:t>
            </a:r>
          </a:p>
          <a:p>
            <a:pPr lvl="1" hangingPunct="0"/>
            <a:r>
              <a:rPr lang="en-US" dirty="0"/>
              <a:t>Option 2:  </a:t>
            </a:r>
          </a:p>
          <a:p>
            <a:pPr lvl="2" hangingPunct="0"/>
            <a:r>
              <a:rPr lang="en-US" dirty="0"/>
              <a:t>Select side conditions to meet accuracy for UE’s serving cell; SINR value is FFS</a:t>
            </a:r>
          </a:p>
          <a:p>
            <a:pPr lvl="1" hangingPunct="0"/>
            <a:r>
              <a:rPr lang="en-US" dirty="0"/>
              <a:t>Option 3:  </a:t>
            </a:r>
          </a:p>
          <a:p>
            <a:pPr lvl="2" hangingPunct="0"/>
            <a:r>
              <a:rPr lang="en-US" dirty="0"/>
              <a:t>Select side conditions to meet accuracy for UE’s serving as well as neighbor cells; SINR value is FFS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Same side conditions shall be used for defining accuracy for different </a:t>
            </a:r>
            <a:r>
              <a:rPr lang="en-US" dirty="0" err="1"/>
              <a:t>gNB</a:t>
            </a:r>
            <a:r>
              <a:rPr lang="en-US" dirty="0"/>
              <a:t> positioning measurements. </a:t>
            </a:r>
          </a:p>
        </p:txBody>
      </p:sp>
    </p:spTree>
    <p:extLst>
      <p:ext uri="{BB962C8B-B14F-4D97-AF65-F5344CB8AC3E}">
        <p14:creationId xmlns:p14="http://schemas.microsoft.com/office/powerpoint/2010/main" val="1355843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Beam configuration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Antenna beam configuration assumption in </a:t>
            </a:r>
            <a:r>
              <a:rPr lang="en-US" dirty="0" err="1"/>
              <a:t>gNB</a:t>
            </a:r>
            <a:r>
              <a:rPr lang="en-US" dirty="0"/>
              <a:t> for defining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Fixed antenna beams are assumed in </a:t>
            </a:r>
            <a:r>
              <a:rPr lang="en-US" dirty="0" err="1"/>
              <a:t>gNB</a:t>
            </a:r>
            <a:r>
              <a:rPr lang="en-US" dirty="0"/>
              <a:t> for deriving accuracy</a:t>
            </a:r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Accuracy does not depend on antenna beam configuration in </a:t>
            </a:r>
            <a:r>
              <a:rPr lang="en-US" dirty="0" err="1"/>
              <a:t>gNB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PRS/SRS configurations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the </a:t>
            </a:r>
            <a:r>
              <a:rPr lang="en-US" dirty="0" err="1"/>
              <a:t>gNB</a:t>
            </a:r>
            <a:r>
              <a:rPr lang="en-US" dirty="0"/>
              <a:t> positioning measurement accuracy is defined for all or subset of the PRS/SRS configurations</a:t>
            </a:r>
            <a:endParaRPr lang="sv-SE" dirty="0"/>
          </a:p>
          <a:p>
            <a:r>
              <a:rPr lang="en-US" dirty="0"/>
              <a:t>Candidate options:</a:t>
            </a:r>
            <a:endParaRPr lang="sv-SE" dirty="0"/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/>
              <a:t>Accuracy is defined for all PRS/SRS configurations.</a:t>
            </a:r>
            <a:endParaRPr lang="sv-SE" dirty="0"/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Accuracy is defined for subset of PRS/SRS configurations. </a:t>
            </a:r>
            <a:endParaRPr lang="sv-SE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482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Applicability of </a:t>
            </a:r>
            <a:r>
              <a:rPr lang="en-US" b="1" dirty="0" err="1"/>
              <a:t>gNB</a:t>
            </a:r>
            <a:r>
              <a:rPr lang="en-US" b="1" dirty="0"/>
              <a:t> Rx-Tx accuracy under TA change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rule on applicability of </a:t>
            </a:r>
            <a:r>
              <a:rPr lang="en-US" dirty="0" err="1"/>
              <a:t>gNB</a:t>
            </a:r>
            <a:r>
              <a:rPr lang="en-US" dirty="0"/>
              <a:t> Rx-Tx accuracy under TA change </a:t>
            </a:r>
          </a:p>
          <a:p>
            <a:r>
              <a:rPr lang="en-US" dirty="0"/>
              <a:t>Candidate options:</a:t>
            </a:r>
            <a:endParaRPr lang="sv-SE" dirty="0"/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 err="1"/>
              <a:t>gNB</a:t>
            </a:r>
            <a:r>
              <a:rPr lang="en-US" dirty="0"/>
              <a:t> Rx-Tx accuracy applies provided that the UE transmit timing does not changes due to </a:t>
            </a:r>
            <a:r>
              <a:rPr lang="en-US" dirty="0" err="1"/>
              <a:t>gNB</a:t>
            </a:r>
            <a:r>
              <a:rPr lang="en-US" dirty="0"/>
              <a:t> sending TA during the measurement period. </a:t>
            </a:r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Same rule related to TA change should apply for UE Rx-Tx time difference and </a:t>
            </a:r>
            <a:r>
              <a:rPr lang="en-US" dirty="0" err="1"/>
              <a:t>gNB</a:t>
            </a:r>
            <a:r>
              <a:rPr lang="en-US" dirty="0"/>
              <a:t> Rx-Tx time difference.</a:t>
            </a:r>
          </a:p>
          <a:p>
            <a:pPr lvl="1"/>
            <a:r>
              <a:rPr lang="en-US" dirty="0"/>
              <a:t>Other options are not precluded.</a:t>
            </a:r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315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Accuracy for different BS types (1-C, 1-H, 1-O, 2-O)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</a:t>
            </a:r>
            <a:r>
              <a:rPr lang="en-US" dirty="0" err="1"/>
              <a:t>gNB</a:t>
            </a:r>
            <a:r>
              <a:rPr lang="en-US" dirty="0"/>
              <a:t> positioning measurement accuracy requirement depends on BS type (1-C, 1-H, 1-O, 2-O).</a:t>
            </a:r>
          </a:p>
          <a:p>
            <a:pPr hangingPunct="0"/>
            <a:r>
              <a:rPr lang="en-GB" dirty="0"/>
              <a:t>Candidate options:</a:t>
            </a:r>
            <a:endParaRPr lang="sv-SE" dirty="0"/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Same accuracy requirement applies for all BS types </a:t>
            </a:r>
            <a:endParaRPr lang="sv-SE" dirty="0"/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Accuracy requirement depends on BS type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65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gNB</a:t>
            </a:r>
            <a:r>
              <a:rPr lang="en-US" b="1" dirty="0"/>
              <a:t> Measurement Report Mapping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The measurement report mappings for the following </a:t>
            </a:r>
            <a:r>
              <a:rPr lang="en-US" dirty="0" err="1"/>
              <a:t>gNB</a:t>
            </a:r>
            <a:r>
              <a:rPr lang="en-US" dirty="0"/>
              <a:t> measurements are captured in the LS sent to RAN2/RAN3 in R4-2005381:</a:t>
            </a:r>
          </a:p>
          <a:p>
            <a:pPr lvl="1"/>
            <a:r>
              <a:rPr lang="sv-SE" dirty="0"/>
              <a:t>gNB Rx-Tx time difference measurement</a:t>
            </a:r>
          </a:p>
          <a:p>
            <a:pPr lvl="1"/>
            <a:r>
              <a:rPr lang="sv-SE" dirty="0"/>
              <a:t>UL RTOA</a:t>
            </a:r>
          </a:p>
          <a:p>
            <a:pPr lvl="1"/>
            <a:r>
              <a:rPr lang="sv-SE" dirty="0"/>
              <a:t>SRS-RSRP</a:t>
            </a:r>
          </a:p>
          <a:p>
            <a:endParaRPr lang="sv-SE" dirty="0"/>
          </a:p>
          <a:p>
            <a:r>
              <a:rPr lang="en-US" dirty="0" err="1"/>
              <a:t>gNB</a:t>
            </a:r>
            <a:r>
              <a:rPr lang="en-US" dirty="0"/>
              <a:t> differential report mapping:</a:t>
            </a:r>
          </a:p>
          <a:p>
            <a:pPr lvl="1"/>
            <a:r>
              <a:rPr lang="en-US" dirty="0"/>
              <a:t>Common understanding: </a:t>
            </a:r>
            <a:r>
              <a:rPr lang="en-US" dirty="0" err="1"/>
              <a:t>gNB</a:t>
            </a:r>
            <a:r>
              <a:rPr lang="en-US" dirty="0"/>
              <a:t> differential report mapping for Rx-Tx time, RSRP, UL RTOA will not be defined by RAN4 unless it is introduced by RAN3. </a:t>
            </a:r>
          </a:p>
          <a:p>
            <a:pPr lvl="1"/>
            <a:r>
              <a:rPr lang="en-US" dirty="0"/>
              <a:t>It is common understanding that RAN3 did not discuss it.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1958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Microsoft Office PowerPoint</Application>
  <PresentationFormat>Widescreen</PresentationFormat>
  <Paragraphs>69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WF on NR gNB positioning measurements and report mapping</vt:lpstr>
      <vt:lpstr>Selection of option for gNB measurement accuracy requirements</vt:lpstr>
      <vt:lpstr>Optionality of gNB accuracy requirements</vt:lpstr>
      <vt:lpstr>Side conditions for gNB measurement accuracy</vt:lpstr>
      <vt:lpstr>Beam configuration for gNB measurement accuracy</vt:lpstr>
      <vt:lpstr>PRS/SRS configurations for gNB measurement accuracy</vt:lpstr>
      <vt:lpstr>Applicability of gNB Rx-Tx accuracy under TA change</vt:lpstr>
      <vt:lpstr>Accuracy for different BS types (1-C, 1-H, 1-O, 2-O)</vt:lpstr>
      <vt:lpstr>gNB Measurement Report Mapping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2020-04-29T20:27:42Z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</Properties>
</file>