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65" r:id="rId6"/>
    <p:sldId id="264" r:id="rId7"/>
    <p:sldId id="262" r:id="rId8"/>
    <p:sldId id="263"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59" autoAdjust="0"/>
    <p:restoredTop sz="94660"/>
  </p:normalViewPr>
  <p:slideViewPr>
    <p:cSldViewPr snapToGrid="0">
      <p:cViewPr varScale="1">
        <p:scale>
          <a:sx n="106" d="100"/>
          <a:sy n="106" d="100"/>
        </p:scale>
        <p:origin x="1008"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602EFA-D5A2-4851-9B42-BBFC410BB46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03D86C9-7F35-410F-A800-DC59132C419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EBF839A-E579-485A-90E3-9FAF1FC00B4B}"/>
              </a:ext>
            </a:extLst>
          </p:cNvPr>
          <p:cNvSpPr>
            <a:spLocks noGrp="1"/>
          </p:cNvSpPr>
          <p:nvPr>
            <p:ph type="dt" sz="half" idx="10"/>
          </p:nvPr>
        </p:nvSpPr>
        <p:spPr/>
        <p:txBody>
          <a:bodyPr/>
          <a:lstStyle/>
          <a:p>
            <a:fld id="{409A91A3-B1F5-4049-83E6-469BD6E36929}" type="datetimeFigureOut">
              <a:rPr lang="en-US" smtClean="0"/>
              <a:t>3/4/2020</a:t>
            </a:fld>
            <a:endParaRPr lang="en-US"/>
          </a:p>
        </p:txBody>
      </p:sp>
      <p:sp>
        <p:nvSpPr>
          <p:cNvPr id="5" name="Footer Placeholder 4">
            <a:extLst>
              <a:ext uri="{FF2B5EF4-FFF2-40B4-BE49-F238E27FC236}">
                <a16:creationId xmlns:a16="http://schemas.microsoft.com/office/drawing/2014/main" id="{669355FD-D3B9-4161-AEFD-40201B10B2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422C14-0EF9-4A4D-9C90-AEE46A6A62FD}"/>
              </a:ext>
            </a:extLst>
          </p:cNvPr>
          <p:cNvSpPr>
            <a:spLocks noGrp="1"/>
          </p:cNvSpPr>
          <p:nvPr>
            <p:ph type="sldNum" sz="quarter" idx="12"/>
          </p:nvPr>
        </p:nvSpPr>
        <p:spPr/>
        <p:txBody>
          <a:bodyPr/>
          <a:lstStyle/>
          <a:p>
            <a:fld id="{30457DE8-2177-4D0A-9799-073564D2714F}" type="slidenum">
              <a:rPr lang="en-US" smtClean="0"/>
              <a:t>‹#›</a:t>
            </a:fld>
            <a:endParaRPr lang="en-US"/>
          </a:p>
        </p:txBody>
      </p:sp>
    </p:spTree>
    <p:extLst>
      <p:ext uri="{BB962C8B-B14F-4D97-AF65-F5344CB8AC3E}">
        <p14:creationId xmlns:p14="http://schemas.microsoft.com/office/powerpoint/2010/main" val="4158151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897B1B-06DA-48D2-B332-2C3ACDD712E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471DA25-5E39-4AD5-BF1D-3659A5FF1C2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45A7DC-4BA4-44A5-855E-CD6734414EC7}"/>
              </a:ext>
            </a:extLst>
          </p:cNvPr>
          <p:cNvSpPr>
            <a:spLocks noGrp="1"/>
          </p:cNvSpPr>
          <p:nvPr>
            <p:ph type="dt" sz="half" idx="10"/>
          </p:nvPr>
        </p:nvSpPr>
        <p:spPr/>
        <p:txBody>
          <a:bodyPr/>
          <a:lstStyle/>
          <a:p>
            <a:fld id="{409A91A3-B1F5-4049-83E6-469BD6E36929}" type="datetimeFigureOut">
              <a:rPr lang="en-US" smtClean="0"/>
              <a:t>3/4/2020</a:t>
            </a:fld>
            <a:endParaRPr lang="en-US"/>
          </a:p>
        </p:txBody>
      </p:sp>
      <p:sp>
        <p:nvSpPr>
          <p:cNvPr id="5" name="Footer Placeholder 4">
            <a:extLst>
              <a:ext uri="{FF2B5EF4-FFF2-40B4-BE49-F238E27FC236}">
                <a16:creationId xmlns:a16="http://schemas.microsoft.com/office/drawing/2014/main" id="{6C04B639-70B9-4246-BD86-CF5DF07BE1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D83ECB-77FD-4FA9-9E1B-71BC517F7388}"/>
              </a:ext>
            </a:extLst>
          </p:cNvPr>
          <p:cNvSpPr>
            <a:spLocks noGrp="1"/>
          </p:cNvSpPr>
          <p:nvPr>
            <p:ph type="sldNum" sz="quarter" idx="12"/>
          </p:nvPr>
        </p:nvSpPr>
        <p:spPr/>
        <p:txBody>
          <a:bodyPr/>
          <a:lstStyle/>
          <a:p>
            <a:fld id="{30457DE8-2177-4D0A-9799-073564D2714F}" type="slidenum">
              <a:rPr lang="en-US" smtClean="0"/>
              <a:t>‹#›</a:t>
            </a:fld>
            <a:endParaRPr lang="en-US"/>
          </a:p>
        </p:txBody>
      </p:sp>
    </p:spTree>
    <p:extLst>
      <p:ext uri="{BB962C8B-B14F-4D97-AF65-F5344CB8AC3E}">
        <p14:creationId xmlns:p14="http://schemas.microsoft.com/office/powerpoint/2010/main" val="15354993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18EE68A-6AF8-4666-BABC-3B098CF1D60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5B047ED-032A-4FE3-8F09-5366E764ECC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296AEE-2C21-41D3-A0DC-F773EA4F4D54}"/>
              </a:ext>
            </a:extLst>
          </p:cNvPr>
          <p:cNvSpPr>
            <a:spLocks noGrp="1"/>
          </p:cNvSpPr>
          <p:nvPr>
            <p:ph type="dt" sz="half" idx="10"/>
          </p:nvPr>
        </p:nvSpPr>
        <p:spPr/>
        <p:txBody>
          <a:bodyPr/>
          <a:lstStyle/>
          <a:p>
            <a:fld id="{409A91A3-B1F5-4049-83E6-469BD6E36929}" type="datetimeFigureOut">
              <a:rPr lang="en-US" smtClean="0"/>
              <a:t>3/4/2020</a:t>
            </a:fld>
            <a:endParaRPr lang="en-US"/>
          </a:p>
        </p:txBody>
      </p:sp>
      <p:sp>
        <p:nvSpPr>
          <p:cNvPr id="5" name="Footer Placeholder 4">
            <a:extLst>
              <a:ext uri="{FF2B5EF4-FFF2-40B4-BE49-F238E27FC236}">
                <a16:creationId xmlns:a16="http://schemas.microsoft.com/office/drawing/2014/main" id="{11A56B52-DDD9-4975-A3CD-A52E49F171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A032251-4612-48FF-BBA2-5819B621F700}"/>
              </a:ext>
            </a:extLst>
          </p:cNvPr>
          <p:cNvSpPr>
            <a:spLocks noGrp="1"/>
          </p:cNvSpPr>
          <p:nvPr>
            <p:ph type="sldNum" sz="quarter" idx="12"/>
          </p:nvPr>
        </p:nvSpPr>
        <p:spPr/>
        <p:txBody>
          <a:bodyPr/>
          <a:lstStyle/>
          <a:p>
            <a:fld id="{30457DE8-2177-4D0A-9799-073564D2714F}" type="slidenum">
              <a:rPr lang="en-US" smtClean="0"/>
              <a:t>‹#›</a:t>
            </a:fld>
            <a:endParaRPr lang="en-US"/>
          </a:p>
        </p:txBody>
      </p:sp>
    </p:spTree>
    <p:extLst>
      <p:ext uri="{BB962C8B-B14F-4D97-AF65-F5344CB8AC3E}">
        <p14:creationId xmlns:p14="http://schemas.microsoft.com/office/powerpoint/2010/main" val="20197714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EC2B4D-41F2-45F1-A62B-06722894738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1C08D7-89FF-42DD-964D-C1ED7CB1834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28703E-4462-4FEE-86CA-2B1F4E90D65E}"/>
              </a:ext>
            </a:extLst>
          </p:cNvPr>
          <p:cNvSpPr>
            <a:spLocks noGrp="1"/>
          </p:cNvSpPr>
          <p:nvPr>
            <p:ph type="dt" sz="half" idx="10"/>
          </p:nvPr>
        </p:nvSpPr>
        <p:spPr/>
        <p:txBody>
          <a:bodyPr/>
          <a:lstStyle/>
          <a:p>
            <a:fld id="{409A91A3-B1F5-4049-83E6-469BD6E36929}" type="datetimeFigureOut">
              <a:rPr lang="en-US" smtClean="0"/>
              <a:t>3/4/2020</a:t>
            </a:fld>
            <a:endParaRPr lang="en-US"/>
          </a:p>
        </p:txBody>
      </p:sp>
      <p:sp>
        <p:nvSpPr>
          <p:cNvPr id="5" name="Footer Placeholder 4">
            <a:extLst>
              <a:ext uri="{FF2B5EF4-FFF2-40B4-BE49-F238E27FC236}">
                <a16:creationId xmlns:a16="http://schemas.microsoft.com/office/drawing/2014/main" id="{D2D933A9-FA19-4D2A-BB0A-4B482C2BDB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F75F4E-5DCA-40E2-8809-406A159A86B0}"/>
              </a:ext>
            </a:extLst>
          </p:cNvPr>
          <p:cNvSpPr>
            <a:spLocks noGrp="1"/>
          </p:cNvSpPr>
          <p:nvPr>
            <p:ph type="sldNum" sz="quarter" idx="12"/>
          </p:nvPr>
        </p:nvSpPr>
        <p:spPr/>
        <p:txBody>
          <a:bodyPr/>
          <a:lstStyle/>
          <a:p>
            <a:fld id="{30457DE8-2177-4D0A-9799-073564D2714F}" type="slidenum">
              <a:rPr lang="en-US" smtClean="0"/>
              <a:t>‹#›</a:t>
            </a:fld>
            <a:endParaRPr lang="en-US"/>
          </a:p>
        </p:txBody>
      </p:sp>
    </p:spTree>
    <p:extLst>
      <p:ext uri="{BB962C8B-B14F-4D97-AF65-F5344CB8AC3E}">
        <p14:creationId xmlns:p14="http://schemas.microsoft.com/office/powerpoint/2010/main" val="30827631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A4D38-988D-4401-BD3C-1D20A532B83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A0F6C2B-A7AF-4C72-A252-0DC012FD17F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F22EE8D-587F-4C7A-BE0D-61DB46E4CEF2}"/>
              </a:ext>
            </a:extLst>
          </p:cNvPr>
          <p:cNvSpPr>
            <a:spLocks noGrp="1"/>
          </p:cNvSpPr>
          <p:nvPr>
            <p:ph type="dt" sz="half" idx="10"/>
          </p:nvPr>
        </p:nvSpPr>
        <p:spPr/>
        <p:txBody>
          <a:bodyPr/>
          <a:lstStyle/>
          <a:p>
            <a:fld id="{409A91A3-B1F5-4049-83E6-469BD6E36929}" type="datetimeFigureOut">
              <a:rPr lang="en-US" smtClean="0"/>
              <a:t>3/4/2020</a:t>
            </a:fld>
            <a:endParaRPr lang="en-US"/>
          </a:p>
        </p:txBody>
      </p:sp>
      <p:sp>
        <p:nvSpPr>
          <p:cNvPr id="5" name="Footer Placeholder 4">
            <a:extLst>
              <a:ext uri="{FF2B5EF4-FFF2-40B4-BE49-F238E27FC236}">
                <a16:creationId xmlns:a16="http://schemas.microsoft.com/office/drawing/2014/main" id="{13C0E67F-6A49-4A7F-B6CD-0864DDAEAA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7D4CA3-523D-4738-9FFB-79C67D8C1A48}"/>
              </a:ext>
            </a:extLst>
          </p:cNvPr>
          <p:cNvSpPr>
            <a:spLocks noGrp="1"/>
          </p:cNvSpPr>
          <p:nvPr>
            <p:ph type="sldNum" sz="quarter" idx="12"/>
          </p:nvPr>
        </p:nvSpPr>
        <p:spPr/>
        <p:txBody>
          <a:bodyPr/>
          <a:lstStyle/>
          <a:p>
            <a:fld id="{30457DE8-2177-4D0A-9799-073564D2714F}" type="slidenum">
              <a:rPr lang="en-US" smtClean="0"/>
              <a:t>‹#›</a:t>
            </a:fld>
            <a:endParaRPr lang="en-US"/>
          </a:p>
        </p:txBody>
      </p:sp>
    </p:spTree>
    <p:extLst>
      <p:ext uri="{BB962C8B-B14F-4D97-AF65-F5344CB8AC3E}">
        <p14:creationId xmlns:p14="http://schemas.microsoft.com/office/powerpoint/2010/main" val="33513423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9D70E8-9EA3-466A-8FA2-D55FBAC3863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547CDF-3A7E-498D-9CE9-D6CD39BB6B9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5B5758E-B821-4897-AC35-3000C16CAE3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225E381-9F8B-43AF-A6D9-73EB31E19824}"/>
              </a:ext>
            </a:extLst>
          </p:cNvPr>
          <p:cNvSpPr>
            <a:spLocks noGrp="1"/>
          </p:cNvSpPr>
          <p:nvPr>
            <p:ph type="dt" sz="half" idx="10"/>
          </p:nvPr>
        </p:nvSpPr>
        <p:spPr/>
        <p:txBody>
          <a:bodyPr/>
          <a:lstStyle/>
          <a:p>
            <a:fld id="{409A91A3-B1F5-4049-83E6-469BD6E36929}" type="datetimeFigureOut">
              <a:rPr lang="en-US" smtClean="0"/>
              <a:t>3/4/2020</a:t>
            </a:fld>
            <a:endParaRPr lang="en-US"/>
          </a:p>
        </p:txBody>
      </p:sp>
      <p:sp>
        <p:nvSpPr>
          <p:cNvPr id="6" name="Footer Placeholder 5">
            <a:extLst>
              <a:ext uri="{FF2B5EF4-FFF2-40B4-BE49-F238E27FC236}">
                <a16:creationId xmlns:a16="http://schemas.microsoft.com/office/drawing/2014/main" id="{374CB47B-EB84-40C8-8B7E-6B9DC787936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E96A654-29F7-49AB-984C-6F0F7B1814C4}"/>
              </a:ext>
            </a:extLst>
          </p:cNvPr>
          <p:cNvSpPr>
            <a:spLocks noGrp="1"/>
          </p:cNvSpPr>
          <p:nvPr>
            <p:ph type="sldNum" sz="quarter" idx="12"/>
          </p:nvPr>
        </p:nvSpPr>
        <p:spPr/>
        <p:txBody>
          <a:bodyPr/>
          <a:lstStyle/>
          <a:p>
            <a:fld id="{30457DE8-2177-4D0A-9799-073564D2714F}" type="slidenum">
              <a:rPr lang="en-US" smtClean="0"/>
              <a:t>‹#›</a:t>
            </a:fld>
            <a:endParaRPr lang="en-US"/>
          </a:p>
        </p:txBody>
      </p:sp>
    </p:spTree>
    <p:extLst>
      <p:ext uri="{BB962C8B-B14F-4D97-AF65-F5344CB8AC3E}">
        <p14:creationId xmlns:p14="http://schemas.microsoft.com/office/powerpoint/2010/main" val="33092133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3A05D-1271-496C-B270-F72A3B419E4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D4A54F6-0892-4749-AAE4-D0CA26DE3A5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5D46633-C3B7-433F-BF37-0212A8D0735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DD42B49-ED56-441B-B158-6EC39D71A9F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98ADCCC-5F13-451F-80EC-BF9FB22AA00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C4D5AF5-F991-4895-AC8C-F715D97ACAB7}"/>
              </a:ext>
            </a:extLst>
          </p:cNvPr>
          <p:cNvSpPr>
            <a:spLocks noGrp="1"/>
          </p:cNvSpPr>
          <p:nvPr>
            <p:ph type="dt" sz="half" idx="10"/>
          </p:nvPr>
        </p:nvSpPr>
        <p:spPr/>
        <p:txBody>
          <a:bodyPr/>
          <a:lstStyle/>
          <a:p>
            <a:fld id="{409A91A3-B1F5-4049-83E6-469BD6E36929}" type="datetimeFigureOut">
              <a:rPr lang="en-US" smtClean="0"/>
              <a:t>3/4/2020</a:t>
            </a:fld>
            <a:endParaRPr lang="en-US"/>
          </a:p>
        </p:txBody>
      </p:sp>
      <p:sp>
        <p:nvSpPr>
          <p:cNvPr id="8" name="Footer Placeholder 7">
            <a:extLst>
              <a:ext uri="{FF2B5EF4-FFF2-40B4-BE49-F238E27FC236}">
                <a16:creationId xmlns:a16="http://schemas.microsoft.com/office/drawing/2014/main" id="{7603BC3B-9DDB-45A5-824A-02E46458888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29BCEDC-9F3F-43C0-84E2-B715653E1958}"/>
              </a:ext>
            </a:extLst>
          </p:cNvPr>
          <p:cNvSpPr>
            <a:spLocks noGrp="1"/>
          </p:cNvSpPr>
          <p:nvPr>
            <p:ph type="sldNum" sz="quarter" idx="12"/>
          </p:nvPr>
        </p:nvSpPr>
        <p:spPr/>
        <p:txBody>
          <a:bodyPr/>
          <a:lstStyle/>
          <a:p>
            <a:fld id="{30457DE8-2177-4D0A-9799-073564D2714F}" type="slidenum">
              <a:rPr lang="en-US" smtClean="0"/>
              <a:t>‹#›</a:t>
            </a:fld>
            <a:endParaRPr lang="en-US"/>
          </a:p>
        </p:txBody>
      </p:sp>
    </p:spTree>
    <p:extLst>
      <p:ext uri="{BB962C8B-B14F-4D97-AF65-F5344CB8AC3E}">
        <p14:creationId xmlns:p14="http://schemas.microsoft.com/office/powerpoint/2010/main" val="1269574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E6D1C-3CCB-45FA-B768-21FC8F1A82B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9D83BFB-EB5B-48DC-9D22-55D6EA4E6FE0}"/>
              </a:ext>
            </a:extLst>
          </p:cNvPr>
          <p:cNvSpPr>
            <a:spLocks noGrp="1"/>
          </p:cNvSpPr>
          <p:nvPr>
            <p:ph type="dt" sz="half" idx="10"/>
          </p:nvPr>
        </p:nvSpPr>
        <p:spPr/>
        <p:txBody>
          <a:bodyPr/>
          <a:lstStyle/>
          <a:p>
            <a:fld id="{409A91A3-B1F5-4049-83E6-469BD6E36929}" type="datetimeFigureOut">
              <a:rPr lang="en-US" smtClean="0"/>
              <a:t>3/4/2020</a:t>
            </a:fld>
            <a:endParaRPr lang="en-US"/>
          </a:p>
        </p:txBody>
      </p:sp>
      <p:sp>
        <p:nvSpPr>
          <p:cNvPr id="4" name="Footer Placeholder 3">
            <a:extLst>
              <a:ext uri="{FF2B5EF4-FFF2-40B4-BE49-F238E27FC236}">
                <a16:creationId xmlns:a16="http://schemas.microsoft.com/office/drawing/2014/main" id="{B9A26B78-57B7-4435-9485-E1D5EFF376B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552D02C-D3BB-47CA-A8AD-1C37C9607157}"/>
              </a:ext>
            </a:extLst>
          </p:cNvPr>
          <p:cNvSpPr>
            <a:spLocks noGrp="1"/>
          </p:cNvSpPr>
          <p:nvPr>
            <p:ph type="sldNum" sz="quarter" idx="12"/>
          </p:nvPr>
        </p:nvSpPr>
        <p:spPr/>
        <p:txBody>
          <a:bodyPr/>
          <a:lstStyle/>
          <a:p>
            <a:fld id="{30457DE8-2177-4D0A-9799-073564D2714F}" type="slidenum">
              <a:rPr lang="en-US" smtClean="0"/>
              <a:t>‹#›</a:t>
            </a:fld>
            <a:endParaRPr lang="en-US"/>
          </a:p>
        </p:txBody>
      </p:sp>
    </p:spTree>
    <p:extLst>
      <p:ext uri="{BB962C8B-B14F-4D97-AF65-F5344CB8AC3E}">
        <p14:creationId xmlns:p14="http://schemas.microsoft.com/office/powerpoint/2010/main" val="3136352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421B442-5814-4485-86EF-18189D0E2E18}"/>
              </a:ext>
            </a:extLst>
          </p:cNvPr>
          <p:cNvSpPr>
            <a:spLocks noGrp="1"/>
          </p:cNvSpPr>
          <p:nvPr>
            <p:ph type="dt" sz="half" idx="10"/>
          </p:nvPr>
        </p:nvSpPr>
        <p:spPr/>
        <p:txBody>
          <a:bodyPr/>
          <a:lstStyle/>
          <a:p>
            <a:fld id="{409A91A3-B1F5-4049-83E6-469BD6E36929}" type="datetimeFigureOut">
              <a:rPr lang="en-US" smtClean="0"/>
              <a:t>3/4/2020</a:t>
            </a:fld>
            <a:endParaRPr lang="en-US"/>
          </a:p>
        </p:txBody>
      </p:sp>
      <p:sp>
        <p:nvSpPr>
          <p:cNvPr id="3" name="Footer Placeholder 2">
            <a:extLst>
              <a:ext uri="{FF2B5EF4-FFF2-40B4-BE49-F238E27FC236}">
                <a16:creationId xmlns:a16="http://schemas.microsoft.com/office/drawing/2014/main" id="{2D4D3B53-C4F2-481C-A106-E65C8F9A031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86E4C0E-6797-4343-A930-6735C5D95989}"/>
              </a:ext>
            </a:extLst>
          </p:cNvPr>
          <p:cNvSpPr>
            <a:spLocks noGrp="1"/>
          </p:cNvSpPr>
          <p:nvPr>
            <p:ph type="sldNum" sz="quarter" idx="12"/>
          </p:nvPr>
        </p:nvSpPr>
        <p:spPr/>
        <p:txBody>
          <a:bodyPr/>
          <a:lstStyle/>
          <a:p>
            <a:fld id="{30457DE8-2177-4D0A-9799-073564D2714F}" type="slidenum">
              <a:rPr lang="en-US" smtClean="0"/>
              <a:t>‹#›</a:t>
            </a:fld>
            <a:endParaRPr lang="en-US"/>
          </a:p>
        </p:txBody>
      </p:sp>
    </p:spTree>
    <p:extLst>
      <p:ext uri="{BB962C8B-B14F-4D97-AF65-F5344CB8AC3E}">
        <p14:creationId xmlns:p14="http://schemas.microsoft.com/office/powerpoint/2010/main" val="39152290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A45DD-0319-48A2-A09F-1E4B154A66F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690D621-0C6B-47E5-AE42-7F1CD600AFE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3791517-4DBA-419B-8725-4C1B1E5EB6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2517CD-1660-4729-A809-85D22EA52729}"/>
              </a:ext>
            </a:extLst>
          </p:cNvPr>
          <p:cNvSpPr>
            <a:spLocks noGrp="1"/>
          </p:cNvSpPr>
          <p:nvPr>
            <p:ph type="dt" sz="half" idx="10"/>
          </p:nvPr>
        </p:nvSpPr>
        <p:spPr/>
        <p:txBody>
          <a:bodyPr/>
          <a:lstStyle/>
          <a:p>
            <a:fld id="{409A91A3-B1F5-4049-83E6-469BD6E36929}" type="datetimeFigureOut">
              <a:rPr lang="en-US" smtClean="0"/>
              <a:t>3/4/2020</a:t>
            </a:fld>
            <a:endParaRPr lang="en-US"/>
          </a:p>
        </p:txBody>
      </p:sp>
      <p:sp>
        <p:nvSpPr>
          <p:cNvPr id="6" name="Footer Placeholder 5">
            <a:extLst>
              <a:ext uri="{FF2B5EF4-FFF2-40B4-BE49-F238E27FC236}">
                <a16:creationId xmlns:a16="http://schemas.microsoft.com/office/drawing/2014/main" id="{EB0AC95B-D43F-45D5-9617-F6E24E742D8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9DFAB72-CA2C-4752-B33E-C69D1867223D}"/>
              </a:ext>
            </a:extLst>
          </p:cNvPr>
          <p:cNvSpPr>
            <a:spLocks noGrp="1"/>
          </p:cNvSpPr>
          <p:nvPr>
            <p:ph type="sldNum" sz="quarter" idx="12"/>
          </p:nvPr>
        </p:nvSpPr>
        <p:spPr/>
        <p:txBody>
          <a:bodyPr/>
          <a:lstStyle/>
          <a:p>
            <a:fld id="{30457DE8-2177-4D0A-9799-073564D2714F}" type="slidenum">
              <a:rPr lang="en-US" smtClean="0"/>
              <a:t>‹#›</a:t>
            </a:fld>
            <a:endParaRPr lang="en-US"/>
          </a:p>
        </p:txBody>
      </p:sp>
    </p:spTree>
    <p:extLst>
      <p:ext uri="{BB962C8B-B14F-4D97-AF65-F5344CB8AC3E}">
        <p14:creationId xmlns:p14="http://schemas.microsoft.com/office/powerpoint/2010/main" val="21421646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74ED2-1ED4-4901-8E67-72408B34A59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168DB0D-0020-4D7F-8C51-350E5A7CDE8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2BF73BD-5B6B-4BF8-B23F-29B4FE486F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0E2F853-9910-4B91-9B36-926A03F68092}"/>
              </a:ext>
            </a:extLst>
          </p:cNvPr>
          <p:cNvSpPr>
            <a:spLocks noGrp="1"/>
          </p:cNvSpPr>
          <p:nvPr>
            <p:ph type="dt" sz="half" idx="10"/>
          </p:nvPr>
        </p:nvSpPr>
        <p:spPr/>
        <p:txBody>
          <a:bodyPr/>
          <a:lstStyle/>
          <a:p>
            <a:fld id="{409A91A3-B1F5-4049-83E6-469BD6E36929}" type="datetimeFigureOut">
              <a:rPr lang="en-US" smtClean="0"/>
              <a:t>3/4/2020</a:t>
            </a:fld>
            <a:endParaRPr lang="en-US"/>
          </a:p>
        </p:txBody>
      </p:sp>
      <p:sp>
        <p:nvSpPr>
          <p:cNvPr id="6" name="Footer Placeholder 5">
            <a:extLst>
              <a:ext uri="{FF2B5EF4-FFF2-40B4-BE49-F238E27FC236}">
                <a16:creationId xmlns:a16="http://schemas.microsoft.com/office/drawing/2014/main" id="{2376E249-CE7B-4032-AC92-C864CBC8DFA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99657B-1A0D-447B-8E5A-8386FC9898F1}"/>
              </a:ext>
            </a:extLst>
          </p:cNvPr>
          <p:cNvSpPr>
            <a:spLocks noGrp="1"/>
          </p:cNvSpPr>
          <p:nvPr>
            <p:ph type="sldNum" sz="quarter" idx="12"/>
          </p:nvPr>
        </p:nvSpPr>
        <p:spPr/>
        <p:txBody>
          <a:bodyPr/>
          <a:lstStyle/>
          <a:p>
            <a:fld id="{30457DE8-2177-4D0A-9799-073564D2714F}" type="slidenum">
              <a:rPr lang="en-US" smtClean="0"/>
              <a:t>‹#›</a:t>
            </a:fld>
            <a:endParaRPr lang="en-US"/>
          </a:p>
        </p:txBody>
      </p:sp>
    </p:spTree>
    <p:extLst>
      <p:ext uri="{BB962C8B-B14F-4D97-AF65-F5344CB8AC3E}">
        <p14:creationId xmlns:p14="http://schemas.microsoft.com/office/powerpoint/2010/main" val="21109924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589E268-344A-41C0-9330-94DC4239F6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CFBB132-6DAC-4621-AB5B-7B5F44861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426806-2711-4E65-A271-8BE12ECEED0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9A91A3-B1F5-4049-83E6-469BD6E36929}" type="datetimeFigureOut">
              <a:rPr lang="en-US" smtClean="0"/>
              <a:t>3/4/2020</a:t>
            </a:fld>
            <a:endParaRPr lang="en-US"/>
          </a:p>
        </p:txBody>
      </p:sp>
      <p:sp>
        <p:nvSpPr>
          <p:cNvPr id="5" name="Footer Placeholder 4">
            <a:extLst>
              <a:ext uri="{FF2B5EF4-FFF2-40B4-BE49-F238E27FC236}">
                <a16:creationId xmlns:a16="http://schemas.microsoft.com/office/drawing/2014/main" id="{69628789-EA93-4DAF-AC2D-9918D414685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4F46845-151C-4A19-9EAF-FB6A2B29B84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457DE8-2177-4D0A-9799-073564D2714F}" type="slidenum">
              <a:rPr lang="en-US" smtClean="0"/>
              <a:t>‹#›</a:t>
            </a:fld>
            <a:endParaRPr lang="en-US"/>
          </a:p>
        </p:txBody>
      </p:sp>
    </p:spTree>
    <p:extLst>
      <p:ext uri="{BB962C8B-B14F-4D97-AF65-F5344CB8AC3E}">
        <p14:creationId xmlns:p14="http://schemas.microsoft.com/office/powerpoint/2010/main" val="13514823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6B136-51B9-4F9E-9E31-E65DEA6EC606}"/>
              </a:ext>
            </a:extLst>
          </p:cNvPr>
          <p:cNvSpPr>
            <a:spLocks noGrp="1"/>
          </p:cNvSpPr>
          <p:nvPr>
            <p:ph type="ctrTitle"/>
          </p:nvPr>
        </p:nvSpPr>
        <p:spPr>
          <a:xfrm>
            <a:off x="1524000" y="1885283"/>
            <a:ext cx="9144000" cy="2387600"/>
          </a:xfrm>
        </p:spPr>
        <p:txBody>
          <a:bodyPr>
            <a:normAutofit fontScale="90000"/>
          </a:bodyPr>
          <a:lstStyle/>
          <a:p>
            <a:r>
              <a:rPr lang="en-US" dirty="0"/>
              <a:t>Way forward for NR UE URLLC performance requirements</a:t>
            </a:r>
          </a:p>
        </p:txBody>
      </p:sp>
      <p:sp>
        <p:nvSpPr>
          <p:cNvPr id="3" name="Subtitle 2">
            <a:extLst>
              <a:ext uri="{FF2B5EF4-FFF2-40B4-BE49-F238E27FC236}">
                <a16:creationId xmlns:a16="http://schemas.microsoft.com/office/drawing/2014/main" id="{68C39685-1AE2-445D-AF4A-36CCAE639DDD}"/>
              </a:ext>
            </a:extLst>
          </p:cNvPr>
          <p:cNvSpPr>
            <a:spLocks noGrp="1"/>
          </p:cNvSpPr>
          <p:nvPr>
            <p:ph type="subTitle" idx="1"/>
          </p:nvPr>
        </p:nvSpPr>
        <p:spPr>
          <a:xfrm>
            <a:off x="1524000" y="4712381"/>
            <a:ext cx="9144000" cy="1655762"/>
          </a:xfrm>
        </p:spPr>
        <p:txBody>
          <a:bodyPr/>
          <a:lstStyle/>
          <a:p>
            <a:r>
              <a:rPr lang="en-US" dirty="0"/>
              <a:t>Intel Corporation</a:t>
            </a:r>
          </a:p>
        </p:txBody>
      </p:sp>
      <p:sp>
        <p:nvSpPr>
          <p:cNvPr id="4" name="Rectangle 1">
            <a:extLst>
              <a:ext uri="{FF2B5EF4-FFF2-40B4-BE49-F238E27FC236}">
                <a16:creationId xmlns:a16="http://schemas.microsoft.com/office/drawing/2014/main" id="{05FCFE6E-88CC-423E-8E8C-92B5D1EDB843}"/>
              </a:ext>
            </a:extLst>
          </p:cNvPr>
          <p:cNvSpPr>
            <a:spLocks noChangeArrowheads="1"/>
          </p:cNvSpPr>
          <p:nvPr/>
        </p:nvSpPr>
        <p:spPr bwMode="auto">
          <a:xfrm>
            <a:off x="433387" y="614789"/>
            <a:ext cx="11325225" cy="830997"/>
          </a:xfrm>
          <a:prstGeom prst="rect">
            <a:avLst/>
          </a:prstGeom>
          <a:noFill/>
          <a:ln w="9525">
            <a:noFill/>
            <a:miter lim="800000"/>
            <a:headEnd/>
            <a:tailEnd/>
          </a:ln>
          <a:effectLst/>
        </p:spPr>
        <p:txBody>
          <a:bodyPr vert="horz" wrap="square" lIns="68580" tIns="34290" rIns="68580" bIns="34290" numCol="1" anchor="ctr" anchorCtr="0" compatLnSpc="1">
            <a:prstTxWarp prst="textNoShape">
              <a:avLst/>
            </a:prstTxWarp>
            <a:spAutoFit/>
          </a:bodyPr>
          <a:lstStyle/>
          <a:p>
            <a:r>
              <a:rPr lang="en-US" altLang="zh-CN" b="1" dirty="0"/>
              <a:t>3GPP TSG-RAN WG4 Meeting #94-e                             	            					R4-2002428</a:t>
            </a:r>
          </a:p>
          <a:p>
            <a:r>
              <a:rPr lang="en-US" altLang="zh-CN" b="1" dirty="0"/>
              <a:t>Electronic Meeting, 24 Feb. – 6 Mar., 2020</a:t>
            </a:r>
          </a:p>
          <a:p>
            <a:endParaRPr lang="zh-CN" altLang="zh-CN" sz="1350" dirty="0"/>
          </a:p>
        </p:txBody>
      </p:sp>
    </p:spTree>
    <p:extLst>
      <p:ext uri="{BB962C8B-B14F-4D97-AF65-F5344CB8AC3E}">
        <p14:creationId xmlns:p14="http://schemas.microsoft.com/office/powerpoint/2010/main" val="26084236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679F9D-B933-42E8-939F-A41AC21C73AE}"/>
              </a:ext>
            </a:extLst>
          </p:cNvPr>
          <p:cNvSpPr>
            <a:spLocks noGrp="1"/>
          </p:cNvSpPr>
          <p:nvPr>
            <p:ph type="title"/>
          </p:nvPr>
        </p:nvSpPr>
        <p:spPr>
          <a:xfrm>
            <a:off x="838200" y="18255"/>
            <a:ext cx="10515600" cy="1325563"/>
          </a:xfrm>
        </p:spPr>
        <p:txBody>
          <a:bodyPr>
            <a:normAutofit/>
          </a:bodyPr>
          <a:lstStyle/>
          <a:p>
            <a:r>
              <a:rPr lang="en-US" sz="4000" b="1" dirty="0"/>
              <a:t>UE Performance requirements for high reliability (1)</a:t>
            </a:r>
          </a:p>
        </p:txBody>
      </p:sp>
      <p:sp>
        <p:nvSpPr>
          <p:cNvPr id="3" name="Content Placeholder 2">
            <a:extLst>
              <a:ext uri="{FF2B5EF4-FFF2-40B4-BE49-F238E27FC236}">
                <a16:creationId xmlns:a16="http://schemas.microsoft.com/office/drawing/2014/main" id="{B4719DBE-2CE1-4416-ACAF-D17363275FE8}"/>
              </a:ext>
            </a:extLst>
          </p:cNvPr>
          <p:cNvSpPr>
            <a:spLocks noGrp="1"/>
          </p:cNvSpPr>
          <p:nvPr>
            <p:ph idx="1"/>
          </p:nvPr>
        </p:nvSpPr>
        <p:spPr>
          <a:xfrm>
            <a:off x="838200" y="1343817"/>
            <a:ext cx="10515600" cy="5038321"/>
          </a:xfrm>
        </p:spPr>
        <p:txBody>
          <a:bodyPr>
            <a:normAutofit fontScale="92500" lnSpcReduction="20000"/>
          </a:bodyPr>
          <a:lstStyle/>
          <a:p>
            <a:pPr marL="0" indent="0">
              <a:buNone/>
            </a:pPr>
            <a:r>
              <a:rPr lang="en-US" b="1" dirty="0"/>
              <a:t>Test parameters for UE FR1 URLLC demodulation requirement with high BLER</a:t>
            </a:r>
          </a:p>
          <a:p>
            <a:pPr marL="0" indent="0">
              <a:buNone/>
            </a:pPr>
            <a:r>
              <a:rPr lang="en-US" dirty="0">
                <a:highlight>
                  <a:srgbClr val="00FF00"/>
                </a:highlight>
              </a:rPr>
              <a:t>Agreements: </a:t>
            </a:r>
          </a:p>
          <a:p>
            <a:pPr lvl="1" hangingPunct="0"/>
            <a:r>
              <a:rPr lang="en-US" dirty="0"/>
              <a:t>TDD pattern: </a:t>
            </a:r>
            <a:r>
              <a:rPr lang="en-GB" dirty="0"/>
              <a:t>7D1S2U, S=6D: 4G: 4U for</a:t>
            </a:r>
            <a:r>
              <a:rPr lang="en-US" dirty="0"/>
              <a:t> 30 kHz SCS.</a:t>
            </a:r>
          </a:p>
          <a:p>
            <a:pPr lvl="1" hangingPunct="0"/>
            <a:r>
              <a:rPr lang="en-US" dirty="0"/>
              <a:t>MCS: MCS 5 in table 3.</a:t>
            </a:r>
          </a:p>
          <a:p>
            <a:pPr lvl="1" hangingPunct="0"/>
            <a:r>
              <a:rPr lang="en-US" dirty="0"/>
              <a:t>Propagation condition: </a:t>
            </a:r>
            <a:r>
              <a:rPr lang="en-GB" dirty="0"/>
              <a:t>TDLA30-10</a:t>
            </a:r>
            <a:endParaRPr lang="en-US" dirty="0"/>
          </a:p>
          <a:p>
            <a:pPr lvl="1" hangingPunct="0"/>
            <a:r>
              <a:rPr lang="en-US" dirty="0"/>
              <a:t>SCS &amp; CBW: </a:t>
            </a:r>
          </a:p>
          <a:p>
            <a:pPr lvl="2" hangingPunct="0"/>
            <a:r>
              <a:rPr lang="en-GB" dirty="0"/>
              <a:t>FDD: 15 kHz &amp; 10 MHz</a:t>
            </a:r>
            <a:endParaRPr lang="en-US" dirty="0"/>
          </a:p>
          <a:p>
            <a:pPr lvl="2" hangingPunct="0"/>
            <a:r>
              <a:rPr lang="en-GB" dirty="0"/>
              <a:t>TDD: 30 kHz &amp; 40 MHz</a:t>
            </a:r>
            <a:endParaRPr lang="en-US" dirty="0"/>
          </a:p>
          <a:p>
            <a:pPr lvl="1" hangingPunct="0"/>
            <a:r>
              <a:rPr lang="en-GB" dirty="0"/>
              <a:t>PDSCH configuration: Mapping type A, symbol length 12, starting symbol 2.</a:t>
            </a:r>
            <a:endParaRPr lang="en-US" dirty="0"/>
          </a:p>
          <a:p>
            <a:pPr lvl="1" hangingPunct="0"/>
            <a:r>
              <a:rPr lang="en-US" dirty="0"/>
              <a:t>Antenna configuration: </a:t>
            </a:r>
            <a:r>
              <a:rPr lang="en-GB" dirty="0"/>
              <a:t>2x2 and </a:t>
            </a:r>
            <a:r>
              <a:rPr lang="en-US" dirty="0"/>
              <a:t>2x4, ULA low</a:t>
            </a:r>
          </a:p>
          <a:p>
            <a:pPr lvl="1" hangingPunct="0"/>
            <a:r>
              <a:rPr lang="en-US" dirty="0"/>
              <a:t>Target BLER: 1%</a:t>
            </a:r>
          </a:p>
          <a:p>
            <a:pPr lvl="1" hangingPunct="0"/>
            <a:r>
              <a:rPr lang="en-US" dirty="0"/>
              <a:t>Target Confidence level: 99%</a:t>
            </a:r>
          </a:p>
          <a:p>
            <a:pPr lvl="1" hangingPunct="0"/>
            <a:r>
              <a:rPr lang="en-US" dirty="0"/>
              <a:t>BLER is calculated after all transmission</a:t>
            </a:r>
          </a:p>
          <a:p>
            <a:pPr lvl="1" hangingPunct="0"/>
            <a:r>
              <a:rPr lang="en-US" dirty="0"/>
              <a:t>Max number of HARQ transmissions: 4</a:t>
            </a:r>
          </a:p>
          <a:p>
            <a:pPr lvl="1" hangingPunct="0"/>
            <a:endParaRPr lang="en-US" dirty="0"/>
          </a:p>
          <a:p>
            <a:pPr marL="0" indent="0">
              <a:buNone/>
            </a:pPr>
            <a:endParaRPr lang="en-US" dirty="0"/>
          </a:p>
        </p:txBody>
      </p:sp>
    </p:spTree>
    <p:extLst>
      <p:ext uri="{BB962C8B-B14F-4D97-AF65-F5344CB8AC3E}">
        <p14:creationId xmlns:p14="http://schemas.microsoft.com/office/powerpoint/2010/main" val="11292908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679F9D-B933-42E8-939F-A41AC21C73AE}"/>
              </a:ext>
            </a:extLst>
          </p:cNvPr>
          <p:cNvSpPr>
            <a:spLocks noGrp="1"/>
          </p:cNvSpPr>
          <p:nvPr>
            <p:ph type="title"/>
          </p:nvPr>
        </p:nvSpPr>
        <p:spPr>
          <a:xfrm>
            <a:off x="838200" y="18255"/>
            <a:ext cx="10515600" cy="1325563"/>
          </a:xfrm>
        </p:spPr>
        <p:txBody>
          <a:bodyPr>
            <a:normAutofit/>
          </a:bodyPr>
          <a:lstStyle/>
          <a:p>
            <a:r>
              <a:rPr lang="en-US" sz="4000" b="1" dirty="0"/>
              <a:t>UE Performance requirements for high reliability (2)</a:t>
            </a:r>
          </a:p>
        </p:txBody>
      </p:sp>
      <p:sp>
        <p:nvSpPr>
          <p:cNvPr id="3" name="Content Placeholder 2">
            <a:extLst>
              <a:ext uri="{FF2B5EF4-FFF2-40B4-BE49-F238E27FC236}">
                <a16:creationId xmlns:a16="http://schemas.microsoft.com/office/drawing/2014/main" id="{B4719DBE-2CE1-4416-ACAF-D17363275FE8}"/>
              </a:ext>
            </a:extLst>
          </p:cNvPr>
          <p:cNvSpPr>
            <a:spLocks noGrp="1"/>
          </p:cNvSpPr>
          <p:nvPr>
            <p:ph idx="1"/>
          </p:nvPr>
        </p:nvSpPr>
        <p:spPr>
          <a:xfrm>
            <a:off x="838200" y="1343817"/>
            <a:ext cx="10515600" cy="5206273"/>
          </a:xfrm>
        </p:spPr>
        <p:txBody>
          <a:bodyPr>
            <a:normAutofit/>
          </a:bodyPr>
          <a:lstStyle/>
          <a:p>
            <a:pPr marL="0" indent="0">
              <a:buNone/>
            </a:pPr>
            <a:r>
              <a:rPr lang="en-US" u="sng" dirty="0"/>
              <a:t>Open Issues</a:t>
            </a:r>
          </a:p>
          <a:p>
            <a:r>
              <a:rPr lang="en-GB" dirty="0"/>
              <a:t>Whether to define UE FR2 URLLC requirements for high reliability</a:t>
            </a:r>
            <a:endParaRPr lang="en-US" dirty="0"/>
          </a:p>
          <a:p>
            <a:r>
              <a:rPr lang="en-GB" dirty="0"/>
              <a:t>PDSCH aggregation level</a:t>
            </a:r>
          </a:p>
          <a:p>
            <a:pPr lvl="1"/>
            <a:r>
              <a:rPr lang="en-GB" dirty="0"/>
              <a:t>FDD</a:t>
            </a:r>
            <a:endParaRPr lang="en-US" dirty="0"/>
          </a:p>
          <a:p>
            <a:pPr lvl="2"/>
            <a:r>
              <a:rPr lang="en-GB" dirty="0"/>
              <a:t>Option 1: 4 </a:t>
            </a:r>
            <a:endParaRPr lang="en-US" dirty="0"/>
          </a:p>
          <a:p>
            <a:pPr lvl="2"/>
            <a:r>
              <a:rPr lang="en-GB" dirty="0"/>
              <a:t>Option 2: 8 </a:t>
            </a:r>
          </a:p>
          <a:p>
            <a:pPr lvl="2"/>
            <a:r>
              <a:rPr lang="en-US" dirty="0"/>
              <a:t>Option 3: 2 </a:t>
            </a:r>
          </a:p>
          <a:p>
            <a:pPr lvl="1"/>
            <a:r>
              <a:rPr lang="en-GB" dirty="0"/>
              <a:t>TDD</a:t>
            </a:r>
            <a:endParaRPr lang="en-US" dirty="0"/>
          </a:p>
          <a:p>
            <a:pPr lvl="2"/>
            <a:r>
              <a:rPr lang="en-GB" dirty="0"/>
              <a:t>Option 1: 4 </a:t>
            </a:r>
          </a:p>
          <a:p>
            <a:pPr lvl="2"/>
            <a:r>
              <a:rPr lang="en-US" dirty="0"/>
              <a:t>Option 2: 2 </a:t>
            </a:r>
          </a:p>
          <a:p>
            <a:pPr marL="0" indent="0">
              <a:buNone/>
            </a:pPr>
            <a:endParaRPr lang="en-US" dirty="0"/>
          </a:p>
        </p:txBody>
      </p:sp>
    </p:spTree>
    <p:extLst>
      <p:ext uri="{BB962C8B-B14F-4D97-AF65-F5344CB8AC3E}">
        <p14:creationId xmlns:p14="http://schemas.microsoft.com/office/powerpoint/2010/main" val="25881613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679F9D-B933-42E8-939F-A41AC21C73AE}"/>
              </a:ext>
            </a:extLst>
          </p:cNvPr>
          <p:cNvSpPr>
            <a:spLocks noGrp="1"/>
          </p:cNvSpPr>
          <p:nvPr>
            <p:ph type="title"/>
          </p:nvPr>
        </p:nvSpPr>
        <p:spPr>
          <a:xfrm>
            <a:off x="838200" y="18255"/>
            <a:ext cx="10515600" cy="1325563"/>
          </a:xfrm>
        </p:spPr>
        <p:txBody>
          <a:bodyPr>
            <a:normAutofit/>
          </a:bodyPr>
          <a:lstStyle/>
          <a:p>
            <a:r>
              <a:rPr lang="en-US" sz="4000" b="1" dirty="0"/>
              <a:t>UE Performance requirements for low latency (1)</a:t>
            </a:r>
          </a:p>
        </p:txBody>
      </p:sp>
      <p:sp>
        <p:nvSpPr>
          <p:cNvPr id="3" name="Content Placeholder 2">
            <a:extLst>
              <a:ext uri="{FF2B5EF4-FFF2-40B4-BE49-F238E27FC236}">
                <a16:creationId xmlns:a16="http://schemas.microsoft.com/office/drawing/2014/main" id="{B4719DBE-2CE1-4416-ACAF-D17363275FE8}"/>
              </a:ext>
            </a:extLst>
          </p:cNvPr>
          <p:cNvSpPr>
            <a:spLocks noGrp="1"/>
          </p:cNvSpPr>
          <p:nvPr>
            <p:ph idx="1"/>
          </p:nvPr>
        </p:nvSpPr>
        <p:spPr>
          <a:xfrm>
            <a:off x="838200" y="1343818"/>
            <a:ext cx="10515600" cy="5038321"/>
          </a:xfrm>
        </p:spPr>
        <p:txBody>
          <a:bodyPr>
            <a:normAutofit/>
          </a:bodyPr>
          <a:lstStyle/>
          <a:p>
            <a:pPr marL="0" indent="0">
              <a:buNone/>
            </a:pPr>
            <a:r>
              <a:rPr lang="en-US" b="1" dirty="0"/>
              <a:t>PDSCH mapping Type B and PDSCH processing capability 2</a:t>
            </a:r>
          </a:p>
          <a:p>
            <a:pPr marL="0" indent="0">
              <a:buNone/>
            </a:pPr>
            <a:r>
              <a:rPr lang="en-US" dirty="0">
                <a:highlight>
                  <a:srgbClr val="00FF00"/>
                </a:highlight>
              </a:rPr>
              <a:t>Agreements for FR1: </a:t>
            </a:r>
          </a:p>
          <a:p>
            <a:pPr hangingPunct="0"/>
            <a:r>
              <a:rPr lang="en-GB" dirty="0"/>
              <a:t>Slots to be scheduled:</a:t>
            </a:r>
            <a:endParaRPr lang="en-US" dirty="0"/>
          </a:p>
          <a:p>
            <a:pPr lvl="1" hangingPunct="0"/>
            <a:r>
              <a:rPr lang="en-GB" dirty="0"/>
              <a:t>FDD: All DL slots </a:t>
            </a:r>
          </a:p>
          <a:p>
            <a:pPr lvl="1" hangingPunct="0"/>
            <a:r>
              <a:rPr lang="en-GB" dirty="0"/>
              <a:t>TDD: S slots with K1=0</a:t>
            </a:r>
            <a:endParaRPr lang="en-US" dirty="0"/>
          </a:p>
          <a:p>
            <a:pPr hangingPunct="0"/>
            <a:r>
              <a:rPr lang="en-GB" dirty="0"/>
              <a:t>Starting symbol: 2</a:t>
            </a:r>
            <a:endParaRPr lang="en-US" dirty="0"/>
          </a:p>
          <a:p>
            <a:pPr hangingPunct="0"/>
            <a:r>
              <a:rPr lang="en-GB" dirty="0"/>
              <a:t>Symbol length: 2</a:t>
            </a:r>
          </a:p>
          <a:p>
            <a:pPr hangingPunct="0"/>
            <a:r>
              <a:rPr lang="en-GB" dirty="0"/>
              <a:t>Slot aggregation level: 1</a:t>
            </a:r>
          </a:p>
          <a:p>
            <a:pPr hangingPunct="0"/>
            <a:r>
              <a:rPr lang="en-US" dirty="0"/>
              <a:t>Max number of HARQ transmissions: 1</a:t>
            </a:r>
          </a:p>
          <a:p>
            <a:pPr hangingPunct="0"/>
            <a:r>
              <a:rPr lang="en-US" dirty="0"/>
              <a:t>Verify PDSCH processing capability 2 and type B mapping together</a:t>
            </a:r>
          </a:p>
          <a:p>
            <a:pPr lvl="1" hangingPunct="0"/>
            <a:endParaRPr lang="en-US" dirty="0"/>
          </a:p>
          <a:p>
            <a:pPr lvl="1" hangingPunct="0"/>
            <a:endParaRPr lang="en-US" dirty="0"/>
          </a:p>
        </p:txBody>
      </p:sp>
    </p:spTree>
    <p:extLst>
      <p:ext uri="{BB962C8B-B14F-4D97-AF65-F5344CB8AC3E}">
        <p14:creationId xmlns:p14="http://schemas.microsoft.com/office/powerpoint/2010/main" val="7693256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679F9D-B933-42E8-939F-A41AC21C73AE}"/>
              </a:ext>
            </a:extLst>
          </p:cNvPr>
          <p:cNvSpPr>
            <a:spLocks noGrp="1"/>
          </p:cNvSpPr>
          <p:nvPr>
            <p:ph type="title"/>
          </p:nvPr>
        </p:nvSpPr>
        <p:spPr>
          <a:xfrm>
            <a:off x="838200" y="18255"/>
            <a:ext cx="10515600" cy="1325563"/>
          </a:xfrm>
        </p:spPr>
        <p:txBody>
          <a:bodyPr>
            <a:normAutofit/>
          </a:bodyPr>
          <a:lstStyle/>
          <a:p>
            <a:r>
              <a:rPr lang="en-US" sz="4000" b="1" dirty="0"/>
              <a:t>UE Performance requirements for low latency (2)</a:t>
            </a:r>
          </a:p>
        </p:txBody>
      </p:sp>
      <p:sp>
        <p:nvSpPr>
          <p:cNvPr id="3" name="Content Placeholder 2">
            <a:extLst>
              <a:ext uri="{FF2B5EF4-FFF2-40B4-BE49-F238E27FC236}">
                <a16:creationId xmlns:a16="http://schemas.microsoft.com/office/drawing/2014/main" id="{B4719DBE-2CE1-4416-ACAF-D17363275FE8}"/>
              </a:ext>
            </a:extLst>
          </p:cNvPr>
          <p:cNvSpPr>
            <a:spLocks noGrp="1"/>
          </p:cNvSpPr>
          <p:nvPr>
            <p:ph idx="1"/>
          </p:nvPr>
        </p:nvSpPr>
        <p:spPr>
          <a:xfrm>
            <a:off x="838200" y="1119673"/>
            <a:ext cx="10515600" cy="5561045"/>
          </a:xfrm>
        </p:spPr>
        <p:txBody>
          <a:bodyPr>
            <a:normAutofit fontScale="62500" lnSpcReduction="20000"/>
          </a:bodyPr>
          <a:lstStyle/>
          <a:p>
            <a:pPr marL="0" indent="0">
              <a:buNone/>
            </a:pPr>
            <a:r>
              <a:rPr lang="en-US" b="1" dirty="0"/>
              <a:t>PDSCH mapping Type B and PDSCH processing capability 2</a:t>
            </a:r>
          </a:p>
          <a:p>
            <a:pPr marL="0" indent="0" hangingPunct="0">
              <a:buNone/>
            </a:pPr>
            <a:r>
              <a:rPr lang="en-US" u="sng" dirty="0"/>
              <a:t>Open Issues</a:t>
            </a:r>
          </a:p>
          <a:p>
            <a:pPr hangingPunct="0"/>
            <a:r>
              <a:rPr lang="en-US" dirty="0"/>
              <a:t>Whether to introduce UE performance requirements in FR2 for URLLC for low latency</a:t>
            </a:r>
          </a:p>
          <a:p>
            <a:pPr marL="0" indent="0" hangingPunct="0">
              <a:buNone/>
            </a:pPr>
            <a:r>
              <a:rPr lang="en-GB" dirty="0"/>
              <a:t>For test parameters for FR1:</a:t>
            </a:r>
          </a:p>
          <a:p>
            <a:pPr lvl="0" hangingPunct="0"/>
            <a:r>
              <a:rPr lang="en-US" dirty="0"/>
              <a:t>TDD Pattern (30KHz SCS)</a:t>
            </a:r>
          </a:p>
          <a:p>
            <a:pPr lvl="1" hangingPunct="0"/>
            <a:r>
              <a:rPr lang="en-GB" dirty="0"/>
              <a:t>Option 1: 7D1S2U, S=6D:4G:4U</a:t>
            </a:r>
            <a:endParaRPr lang="en-US" dirty="0"/>
          </a:p>
          <a:p>
            <a:pPr lvl="1" hangingPunct="0"/>
            <a:r>
              <a:rPr lang="en-GB" dirty="0"/>
              <a:t>Option 2: DDDSUUDDDD, S=6D:4G:4U </a:t>
            </a:r>
          </a:p>
          <a:p>
            <a:pPr lvl="1" hangingPunct="0"/>
            <a:r>
              <a:rPr lang="en-GB" dirty="0"/>
              <a:t>Option 3: DSUU, S=12D:2G </a:t>
            </a:r>
            <a:endParaRPr lang="en-US" dirty="0"/>
          </a:p>
          <a:p>
            <a:pPr lvl="1" hangingPunct="0"/>
            <a:r>
              <a:rPr lang="en-GB" dirty="0"/>
              <a:t>Option 4: DDDSU, S=10D+2G+2U </a:t>
            </a:r>
            <a:endParaRPr lang="en-US" dirty="0"/>
          </a:p>
          <a:p>
            <a:pPr hangingPunct="0"/>
            <a:r>
              <a:rPr lang="en-GB" dirty="0"/>
              <a:t>Number of HARQ Processes</a:t>
            </a:r>
          </a:p>
          <a:p>
            <a:pPr lvl="1" hangingPunct="0"/>
            <a:r>
              <a:rPr lang="en-GB" dirty="0"/>
              <a:t>Option 1: 2 </a:t>
            </a:r>
          </a:p>
          <a:p>
            <a:pPr lvl="1" hangingPunct="0"/>
            <a:r>
              <a:rPr lang="en-GB" dirty="0"/>
              <a:t>Option 2: 4 or 8 </a:t>
            </a:r>
          </a:p>
          <a:p>
            <a:pPr hangingPunct="0"/>
            <a:r>
              <a:rPr lang="en-GB" dirty="0"/>
              <a:t>Symbol length (L)</a:t>
            </a:r>
          </a:p>
          <a:p>
            <a:pPr lvl="1"/>
            <a:r>
              <a:rPr lang="en-GB" dirty="0"/>
              <a:t>Option 1: Also include 4os </a:t>
            </a:r>
            <a:endParaRPr lang="en-US" dirty="0"/>
          </a:p>
          <a:p>
            <a:pPr lvl="1"/>
            <a:r>
              <a:rPr lang="en-GB" dirty="0"/>
              <a:t>Option 2: Also include 7os with K1 = 1 </a:t>
            </a:r>
          </a:p>
          <a:p>
            <a:pPr lvl="1"/>
            <a:r>
              <a:rPr lang="en-GB" dirty="0"/>
              <a:t>Option 3: Only 2os</a:t>
            </a:r>
            <a:endParaRPr lang="en-US" dirty="0"/>
          </a:p>
          <a:p>
            <a:pPr hangingPunct="0"/>
            <a:r>
              <a:rPr lang="en-US" dirty="0"/>
              <a:t>Other test parameters </a:t>
            </a:r>
          </a:p>
          <a:p>
            <a:pPr lvl="1" hangingPunct="0"/>
            <a:r>
              <a:rPr lang="en-US" dirty="0"/>
              <a:t>Channel Model</a:t>
            </a:r>
          </a:p>
          <a:p>
            <a:pPr lvl="1" hangingPunct="0"/>
            <a:r>
              <a:rPr lang="en-US" dirty="0"/>
              <a:t>FRC</a:t>
            </a:r>
          </a:p>
          <a:p>
            <a:pPr lvl="1" hangingPunct="0"/>
            <a:r>
              <a:rPr lang="en-US" dirty="0"/>
              <a:t>Antenna configuration</a:t>
            </a:r>
          </a:p>
          <a:p>
            <a:pPr lvl="1" hangingPunct="0"/>
            <a:r>
              <a:rPr lang="en-US" dirty="0"/>
              <a:t>SCS/BW, Allocation</a:t>
            </a:r>
          </a:p>
        </p:txBody>
      </p:sp>
    </p:spTree>
    <p:extLst>
      <p:ext uri="{BB962C8B-B14F-4D97-AF65-F5344CB8AC3E}">
        <p14:creationId xmlns:p14="http://schemas.microsoft.com/office/powerpoint/2010/main" val="22044337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679F9D-B933-42E8-939F-A41AC21C73AE}"/>
              </a:ext>
            </a:extLst>
          </p:cNvPr>
          <p:cNvSpPr>
            <a:spLocks noGrp="1"/>
          </p:cNvSpPr>
          <p:nvPr>
            <p:ph type="title"/>
          </p:nvPr>
        </p:nvSpPr>
        <p:spPr>
          <a:xfrm>
            <a:off x="838200" y="18255"/>
            <a:ext cx="10515600" cy="1325563"/>
          </a:xfrm>
        </p:spPr>
        <p:txBody>
          <a:bodyPr>
            <a:normAutofit/>
          </a:bodyPr>
          <a:lstStyle/>
          <a:p>
            <a:r>
              <a:rPr lang="en-US" sz="4000" b="1" dirty="0"/>
              <a:t>UE Performance requirements for low latency (3)</a:t>
            </a:r>
          </a:p>
        </p:txBody>
      </p:sp>
      <p:sp>
        <p:nvSpPr>
          <p:cNvPr id="3" name="Content Placeholder 2">
            <a:extLst>
              <a:ext uri="{FF2B5EF4-FFF2-40B4-BE49-F238E27FC236}">
                <a16:creationId xmlns:a16="http://schemas.microsoft.com/office/drawing/2014/main" id="{B4719DBE-2CE1-4416-ACAF-D17363275FE8}"/>
              </a:ext>
            </a:extLst>
          </p:cNvPr>
          <p:cNvSpPr>
            <a:spLocks noGrp="1"/>
          </p:cNvSpPr>
          <p:nvPr>
            <p:ph idx="1"/>
          </p:nvPr>
        </p:nvSpPr>
        <p:spPr>
          <a:xfrm>
            <a:off x="838200" y="1343817"/>
            <a:ext cx="10515600" cy="5038321"/>
          </a:xfrm>
        </p:spPr>
        <p:txBody>
          <a:bodyPr>
            <a:normAutofit/>
          </a:bodyPr>
          <a:lstStyle/>
          <a:p>
            <a:pPr marL="0" indent="0">
              <a:buNone/>
            </a:pPr>
            <a:r>
              <a:rPr lang="en-US" b="1" dirty="0"/>
              <a:t>Preemption indication for </a:t>
            </a:r>
            <a:r>
              <a:rPr lang="en-US" b="1" dirty="0" err="1"/>
              <a:t>eMBB</a:t>
            </a:r>
            <a:r>
              <a:rPr lang="en-US" b="1" dirty="0"/>
              <a:t> UE</a:t>
            </a:r>
          </a:p>
          <a:p>
            <a:pPr marL="0" indent="0">
              <a:buNone/>
            </a:pPr>
            <a:r>
              <a:rPr lang="en-US" dirty="0">
                <a:highlight>
                  <a:srgbClr val="00FF00"/>
                </a:highlight>
              </a:rPr>
              <a:t>Agreements: </a:t>
            </a:r>
          </a:p>
          <a:p>
            <a:pPr hangingPunct="0"/>
            <a:r>
              <a:rPr lang="en-GB" dirty="0"/>
              <a:t>No URLLC PI performance requirements</a:t>
            </a:r>
            <a:endParaRPr lang="en-US" dirty="0"/>
          </a:p>
          <a:p>
            <a:pPr hangingPunct="0"/>
            <a:r>
              <a:rPr lang="en-GB" dirty="0"/>
              <a:t>Time frequency set: 14x1</a:t>
            </a:r>
            <a:endParaRPr lang="en-US" dirty="0"/>
          </a:p>
          <a:p>
            <a:pPr hangingPunct="0"/>
            <a:r>
              <a:rPr lang="en-GB" dirty="0"/>
              <a:t>Number of symbols to be pre-empted: 2</a:t>
            </a:r>
            <a:endParaRPr lang="en-US" dirty="0"/>
          </a:p>
          <a:p>
            <a:pPr hangingPunct="0"/>
            <a:r>
              <a:rPr lang="en-GB" dirty="0"/>
              <a:t>Starting symbol to be pre-empted: 3</a:t>
            </a:r>
            <a:endParaRPr lang="en-US" dirty="0"/>
          </a:p>
          <a:p>
            <a:pPr hangingPunct="0"/>
            <a:r>
              <a:rPr lang="en-GB" dirty="0"/>
              <a:t>Test applicability for </a:t>
            </a:r>
            <a:r>
              <a:rPr lang="en-GB" dirty="0" err="1"/>
              <a:t>eMBB</a:t>
            </a:r>
            <a:r>
              <a:rPr lang="en-GB" dirty="0"/>
              <a:t> UE PI requirements: optional with UE capability signalling</a:t>
            </a:r>
          </a:p>
          <a:p>
            <a:pPr hangingPunct="0"/>
            <a:r>
              <a:rPr lang="en-GB" dirty="0"/>
              <a:t>Antenna Configuration: 2x2 and 2x4, ULA low </a:t>
            </a:r>
          </a:p>
        </p:txBody>
      </p:sp>
    </p:spTree>
    <p:extLst>
      <p:ext uri="{BB962C8B-B14F-4D97-AF65-F5344CB8AC3E}">
        <p14:creationId xmlns:p14="http://schemas.microsoft.com/office/powerpoint/2010/main" val="9922143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679F9D-B933-42E8-939F-A41AC21C73AE}"/>
              </a:ext>
            </a:extLst>
          </p:cNvPr>
          <p:cNvSpPr>
            <a:spLocks noGrp="1"/>
          </p:cNvSpPr>
          <p:nvPr>
            <p:ph type="title"/>
          </p:nvPr>
        </p:nvSpPr>
        <p:spPr>
          <a:xfrm>
            <a:off x="838200" y="18255"/>
            <a:ext cx="10515600" cy="1325563"/>
          </a:xfrm>
        </p:spPr>
        <p:txBody>
          <a:bodyPr>
            <a:normAutofit/>
          </a:bodyPr>
          <a:lstStyle/>
          <a:p>
            <a:r>
              <a:rPr lang="en-US" sz="4000" b="1" dirty="0"/>
              <a:t>UE Performance requirements for low latency (4)</a:t>
            </a:r>
          </a:p>
        </p:txBody>
      </p:sp>
      <p:sp>
        <p:nvSpPr>
          <p:cNvPr id="3" name="Content Placeholder 2">
            <a:extLst>
              <a:ext uri="{FF2B5EF4-FFF2-40B4-BE49-F238E27FC236}">
                <a16:creationId xmlns:a16="http://schemas.microsoft.com/office/drawing/2014/main" id="{B4719DBE-2CE1-4416-ACAF-D17363275FE8}"/>
              </a:ext>
            </a:extLst>
          </p:cNvPr>
          <p:cNvSpPr>
            <a:spLocks noGrp="1"/>
          </p:cNvSpPr>
          <p:nvPr>
            <p:ph idx="1"/>
          </p:nvPr>
        </p:nvSpPr>
        <p:spPr>
          <a:xfrm>
            <a:off x="838200" y="1045238"/>
            <a:ext cx="10515600" cy="5551505"/>
          </a:xfrm>
        </p:spPr>
        <p:txBody>
          <a:bodyPr>
            <a:normAutofit fontScale="92500" lnSpcReduction="10000"/>
          </a:bodyPr>
          <a:lstStyle/>
          <a:p>
            <a:pPr marL="0" indent="0">
              <a:buNone/>
            </a:pPr>
            <a:r>
              <a:rPr lang="en-US" b="1" dirty="0"/>
              <a:t>Preemption indication for </a:t>
            </a:r>
            <a:r>
              <a:rPr lang="en-US" b="1" dirty="0" err="1"/>
              <a:t>eMBB</a:t>
            </a:r>
            <a:r>
              <a:rPr lang="en-US" b="1" dirty="0"/>
              <a:t> UE</a:t>
            </a:r>
          </a:p>
          <a:p>
            <a:pPr marL="0" indent="0">
              <a:buNone/>
            </a:pPr>
            <a:r>
              <a:rPr lang="en-US" u="sng" dirty="0"/>
              <a:t>Open Issues</a:t>
            </a:r>
          </a:p>
          <a:p>
            <a:pPr lvl="0" hangingPunct="0"/>
            <a:r>
              <a:rPr lang="en-US" dirty="0"/>
              <a:t>Pre-emption periodicity</a:t>
            </a:r>
          </a:p>
          <a:p>
            <a:pPr lvl="1"/>
            <a:r>
              <a:rPr lang="en-GB" dirty="0"/>
              <a:t>Option 1: 10% probability with non-fixed scheduling </a:t>
            </a:r>
            <a:r>
              <a:rPr lang="en-US" dirty="0"/>
              <a:t>in RAN4 spec (similar to CSI-RS trigger for PMI testing, also 10% probability with fixed scheduling in RAN5 spec) </a:t>
            </a:r>
            <a:r>
              <a:rPr lang="en-GB" dirty="0"/>
              <a:t>within 1 radio frame  </a:t>
            </a:r>
          </a:p>
          <a:p>
            <a:pPr lvl="1"/>
            <a:r>
              <a:rPr lang="en-GB" dirty="0"/>
              <a:t>Option 2: 1 slot </a:t>
            </a:r>
          </a:p>
          <a:p>
            <a:pPr lvl="1"/>
            <a:r>
              <a:rPr lang="en-US" dirty="0"/>
              <a:t>Option 3: 10% probability with fixed scheduling within 1 radio frame </a:t>
            </a:r>
          </a:p>
          <a:p>
            <a:pPr hangingPunct="0"/>
            <a:r>
              <a:rPr lang="en-US" dirty="0"/>
              <a:t>Channel Model</a:t>
            </a:r>
          </a:p>
          <a:p>
            <a:pPr lvl="1"/>
            <a:r>
              <a:rPr lang="en-GB" dirty="0"/>
              <a:t>Option 1: TDLC300-100 </a:t>
            </a:r>
            <a:endParaRPr lang="en-US" dirty="0"/>
          </a:p>
          <a:p>
            <a:pPr lvl="1"/>
            <a:r>
              <a:rPr lang="en-GB" dirty="0"/>
              <a:t>Option 2: TDLA30-10 </a:t>
            </a:r>
            <a:endParaRPr lang="en-US" dirty="0"/>
          </a:p>
          <a:p>
            <a:pPr hangingPunct="0"/>
            <a:r>
              <a:rPr lang="en-US" dirty="0"/>
              <a:t>FRC</a:t>
            </a:r>
          </a:p>
          <a:p>
            <a:pPr lvl="1" hangingPunct="0"/>
            <a:r>
              <a:rPr lang="en-GB" dirty="0"/>
              <a:t>Option 1: 16QAM with modified FRC </a:t>
            </a:r>
            <a:endParaRPr lang="en-US" dirty="0"/>
          </a:p>
          <a:p>
            <a:pPr lvl="1" hangingPunct="0"/>
            <a:r>
              <a:rPr lang="en-GB" dirty="0"/>
              <a:t>Option 2: QPSK </a:t>
            </a:r>
            <a:endParaRPr lang="en-US" dirty="0"/>
          </a:p>
          <a:p>
            <a:pPr lvl="1" hangingPunct="0"/>
            <a:r>
              <a:rPr lang="en-GB" dirty="0"/>
              <a:t>Option 3: New FRC with 64QAM </a:t>
            </a:r>
            <a:endParaRPr lang="en-US" dirty="0"/>
          </a:p>
          <a:p>
            <a:pPr marL="457200" lvl="1" indent="0" hangingPunct="0">
              <a:buNone/>
            </a:pPr>
            <a:endParaRPr lang="en-US" dirty="0"/>
          </a:p>
          <a:p>
            <a:pPr hangingPunct="0"/>
            <a:endParaRPr lang="en-US" dirty="0"/>
          </a:p>
          <a:p>
            <a:pPr lvl="1" hangingPunct="0"/>
            <a:endParaRPr lang="en-US" dirty="0"/>
          </a:p>
          <a:p>
            <a:pPr lvl="0" hangingPunct="0"/>
            <a:endParaRPr lang="en-US" dirty="0"/>
          </a:p>
          <a:p>
            <a:pPr marL="0" indent="0">
              <a:buNone/>
            </a:pPr>
            <a:endParaRPr lang="en-US" dirty="0"/>
          </a:p>
        </p:txBody>
      </p:sp>
    </p:spTree>
    <p:extLst>
      <p:ext uri="{BB962C8B-B14F-4D97-AF65-F5344CB8AC3E}">
        <p14:creationId xmlns:p14="http://schemas.microsoft.com/office/powerpoint/2010/main" val="7412195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679F9D-B933-42E8-939F-A41AC21C73AE}"/>
              </a:ext>
            </a:extLst>
          </p:cNvPr>
          <p:cNvSpPr>
            <a:spLocks noGrp="1"/>
          </p:cNvSpPr>
          <p:nvPr>
            <p:ph type="title"/>
          </p:nvPr>
        </p:nvSpPr>
        <p:spPr>
          <a:xfrm>
            <a:off x="838200" y="18255"/>
            <a:ext cx="10515600" cy="1325563"/>
          </a:xfrm>
        </p:spPr>
        <p:txBody>
          <a:bodyPr>
            <a:normAutofit/>
          </a:bodyPr>
          <a:lstStyle/>
          <a:p>
            <a:r>
              <a:rPr lang="en-US" sz="3600" b="1" dirty="0"/>
              <a:t>CQI reporting requirements for support of CQI table 3 </a:t>
            </a:r>
          </a:p>
        </p:txBody>
      </p:sp>
      <p:sp>
        <p:nvSpPr>
          <p:cNvPr id="3" name="Content Placeholder 2">
            <a:extLst>
              <a:ext uri="{FF2B5EF4-FFF2-40B4-BE49-F238E27FC236}">
                <a16:creationId xmlns:a16="http://schemas.microsoft.com/office/drawing/2014/main" id="{B4719DBE-2CE1-4416-ACAF-D17363275FE8}"/>
              </a:ext>
            </a:extLst>
          </p:cNvPr>
          <p:cNvSpPr>
            <a:spLocks noGrp="1"/>
          </p:cNvSpPr>
          <p:nvPr>
            <p:ph idx="1"/>
          </p:nvPr>
        </p:nvSpPr>
        <p:spPr>
          <a:xfrm>
            <a:off x="838200" y="1184989"/>
            <a:ext cx="10515600" cy="5197150"/>
          </a:xfrm>
        </p:spPr>
        <p:txBody>
          <a:bodyPr>
            <a:normAutofit fontScale="77500" lnSpcReduction="20000"/>
          </a:bodyPr>
          <a:lstStyle/>
          <a:p>
            <a:pPr marL="0" indent="0">
              <a:buNone/>
            </a:pPr>
            <a:r>
              <a:rPr lang="en-GB" u="sng" dirty="0"/>
              <a:t>Open Issues</a:t>
            </a:r>
          </a:p>
          <a:p>
            <a:r>
              <a:rPr lang="en-GB" dirty="0"/>
              <a:t>Propagation channel for CQI reporting</a:t>
            </a:r>
            <a:endParaRPr lang="en-US" dirty="0"/>
          </a:p>
          <a:p>
            <a:pPr lvl="1"/>
            <a:r>
              <a:rPr lang="en-GB" dirty="0"/>
              <a:t>Option 1: AWGN </a:t>
            </a:r>
            <a:endParaRPr lang="en-US" dirty="0"/>
          </a:p>
          <a:p>
            <a:pPr lvl="1"/>
            <a:r>
              <a:rPr lang="en-GB" dirty="0"/>
              <a:t>Option 2: Fading channel </a:t>
            </a:r>
            <a:endParaRPr lang="en-US" dirty="0"/>
          </a:p>
          <a:p>
            <a:r>
              <a:rPr lang="en-GB" dirty="0"/>
              <a:t>Target BLER</a:t>
            </a:r>
            <a:endParaRPr lang="en-US" dirty="0"/>
          </a:p>
          <a:p>
            <a:pPr lvl="1"/>
            <a:r>
              <a:rPr lang="en-GB" dirty="0"/>
              <a:t>Option 1: 10^-3 </a:t>
            </a:r>
            <a:endParaRPr lang="en-US" dirty="0"/>
          </a:p>
          <a:p>
            <a:pPr lvl="1"/>
            <a:r>
              <a:rPr lang="en-GB" dirty="0"/>
              <a:t>Option 2: 10^-2 </a:t>
            </a:r>
            <a:endParaRPr lang="en-US" dirty="0"/>
          </a:p>
          <a:p>
            <a:pPr lvl="1"/>
            <a:r>
              <a:rPr lang="en-GB" dirty="0"/>
              <a:t>Option 3: 10^-5 </a:t>
            </a:r>
          </a:p>
          <a:p>
            <a:pPr lvl="1"/>
            <a:r>
              <a:rPr lang="en-US" dirty="0"/>
              <a:t>Option 4: No BLER metric in fading channel</a:t>
            </a:r>
          </a:p>
          <a:p>
            <a:r>
              <a:rPr lang="en-GB" dirty="0"/>
              <a:t>Test metric</a:t>
            </a:r>
            <a:endParaRPr lang="en-US" dirty="0"/>
          </a:p>
          <a:p>
            <a:pPr lvl="1"/>
            <a:r>
              <a:rPr lang="en-GB" dirty="0"/>
              <a:t>Option 1: Reuse existing BLER criteria test metrics </a:t>
            </a:r>
            <a:endParaRPr lang="en-US" dirty="0"/>
          </a:p>
          <a:p>
            <a:pPr lvl="1"/>
            <a:r>
              <a:rPr lang="en-GB" dirty="0"/>
              <a:t>Option 2: Percentage based of the maximum theoretical throughput  </a:t>
            </a:r>
            <a:endParaRPr lang="en-US" dirty="0"/>
          </a:p>
          <a:p>
            <a:pPr lvl="1"/>
            <a:r>
              <a:rPr lang="en-GB" dirty="0"/>
              <a:t>Option 3: Reuse existing BLER criteria test metrics with a minimum median CQI </a:t>
            </a:r>
            <a:endParaRPr lang="en-US" dirty="0"/>
          </a:p>
          <a:p>
            <a:pPr lvl="1"/>
            <a:r>
              <a:rPr lang="en-GB" dirty="0"/>
              <a:t>Option 4: TP ratio with follow CQI vs median CQI and CQI not in set metric </a:t>
            </a:r>
            <a:endParaRPr lang="en-US" dirty="0"/>
          </a:p>
          <a:p>
            <a:r>
              <a:rPr lang="en-GB" dirty="0"/>
              <a:t>Feasibility to define CQI reporting test case and FMCS case at the same SNR</a:t>
            </a:r>
            <a:endParaRPr lang="en-US" dirty="0"/>
          </a:p>
          <a:p>
            <a:pPr lvl="1"/>
            <a:r>
              <a:rPr lang="en-GB" dirty="0"/>
              <a:t>Option 1: </a:t>
            </a:r>
            <a:r>
              <a:rPr lang="en-US" dirty="0"/>
              <a:t>Consider defining FMCS test and CQI reporting test under AWGN with the same SNR and define an applicability rule between CQI reporting test and FMCS test under AWGN to reduce the number of long tests</a:t>
            </a:r>
          </a:p>
          <a:p>
            <a:pPr marL="0" indent="0">
              <a:buNone/>
            </a:pPr>
            <a:endParaRPr lang="en-US" dirty="0"/>
          </a:p>
        </p:txBody>
      </p:sp>
    </p:spTree>
    <p:extLst>
      <p:ext uri="{BB962C8B-B14F-4D97-AF65-F5344CB8AC3E}">
        <p14:creationId xmlns:p14="http://schemas.microsoft.com/office/powerpoint/2010/main" val="39986564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1455</TotalTime>
  <Words>713</Words>
  <Application>Microsoft Office PowerPoint</Application>
  <PresentationFormat>Widescreen</PresentationFormat>
  <Paragraphs>106</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Office Theme</vt:lpstr>
      <vt:lpstr>Way forward for NR UE URLLC performance requirements</vt:lpstr>
      <vt:lpstr>UE Performance requirements for high reliability (1)</vt:lpstr>
      <vt:lpstr>UE Performance requirements for high reliability (2)</vt:lpstr>
      <vt:lpstr>UE Performance requirements for low latency (1)</vt:lpstr>
      <vt:lpstr>UE Performance requirements for low latency (2)</vt:lpstr>
      <vt:lpstr>UE Performance requirements for low latency (3)</vt:lpstr>
      <vt:lpstr>UE Performance requirements for low latency (4)</vt:lpstr>
      <vt:lpstr>CQI reporting requirements for support of CQI table 3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Intel_RAN4#94e</dc:creator>
  <cp:keywords>CTPClassification=CTP_NT</cp:keywords>
  <cp:lastModifiedBy>Intel_RAN4#94e</cp:lastModifiedBy>
  <cp:revision>58</cp:revision>
  <dcterms:created xsi:type="dcterms:W3CDTF">2020-03-02T18:32:19Z</dcterms:created>
  <dcterms:modified xsi:type="dcterms:W3CDTF">2020-03-05T00:13:21Z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f985bee2-5229-41e9-9cab-9da9a34e0a3f</vt:lpwstr>
  </property>
  <property fmtid="{D5CDD505-2E9C-101B-9397-08002B2CF9AE}" pid="3" name="CTP_TimeStamp">
    <vt:lpwstr>2020-03-05 00:13:21Z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2015_ms_pID_725343">
    <vt:lpwstr>(2)lPUspDC62Dkj4QWDKzvWNQO34nGWGmOL2AbR5TgZVjo4XBQmrtiwPJ4KUi9Fvdve9G6g+5iB
VvIS/8tjawzh5kEphd+fh5blRgDADr992xmK/WkA5oYGyXaPQLod4hX7Ef78TBBwXXfPamtO
+fpP4YjY45QxTC6i5j3yQ8g1fuoHOcK3B/NDXSEKZI1hlh70HdFr1LTGgGH/+BxtIrFAsFSI
IAWDPdsdEZVDa2EXxv</vt:lpwstr>
  </property>
  <property fmtid="{D5CDD505-2E9C-101B-9397-08002B2CF9AE}" pid="9" name="_2015_ms_pID_7253431">
    <vt:lpwstr>V0dbtJRRHGd2L8Eh7g3U30FCWkc7jLyei39o8Eucy9s14oJWLxh4hY
+uJQuTkGRsWyBLoUFPU2CsYWZ3ZEhit1B6fCUwak1svHfPC4sOrRKJ1h+Zb0v6ol1RT4AXoV
bN0u7nVM042YpU7Yfqykojdfyvx41YbZENL1ONpVk9v1+uGS2hkIInTClFm8zTpozevVUhob
BF6Nykuk8KdU8Ntp</vt:lpwstr>
  </property>
</Properties>
</file>