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9" r:id="rId4"/>
    <p:sldId id="277" r:id="rId5"/>
    <p:sldId id="281" r:id="rId6"/>
    <p:sldId id="283" r:id="rId7"/>
    <p:sldId id="284" r:id="rId8"/>
    <p:sldId id="25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2" autoAdjust="0"/>
    <p:restoredTop sz="96310" autoAdjust="0"/>
  </p:normalViewPr>
  <p:slideViewPr>
    <p:cSldViewPr>
      <p:cViewPr varScale="1">
        <p:scale>
          <a:sx n="64" d="100"/>
          <a:sy n="64" d="100"/>
        </p:scale>
        <p:origin x="-13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6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Way forward on RF requirements for </a:t>
            </a:r>
            <a:r>
              <a:rPr lang="en-US" altLang="zh-CN" sz="4000" dirty="0" err="1"/>
              <a:t>Tx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switching between two uplink carriers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#94-e	</a:t>
            </a:r>
          </a:p>
          <a:p>
            <a:r>
              <a:rPr lang="en-US" altLang="zh-CN" sz="2000" dirty="0"/>
              <a:t>Electronic Meeting, Feb.24th - Mar. 6th 2020</a:t>
            </a:r>
          </a:p>
          <a:p>
            <a:r>
              <a:rPr lang="en-US" altLang="ja-JP" sz="2000" dirty="0"/>
              <a:t>Agenda: </a:t>
            </a:r>
            <a:r>
              <a:rPr lang="en-GB" altLang="zh-CN" sz="2000" dirty="0"/>
              <a:t>8.13.1.6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R4-2002815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683568" y="4509120"/>
            <a:ext cx="756084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tx1"/>
                </a:solidFill>
              </a:rPr>
              <a:t>China Telecom, ZTE, vivo, LGE, </a:t>
            </a:r>
            <a:r>
              <a:rPr lang="en-US" altLang="zh-CN" sz="2400" dirty="0" err="1">
                <a:solidFill>
                  <a:schemeClr val="tx1"/>
                </a:solidFill>
              </a:rPr>
              <a:t>MediaTek</a:t>
            </a:r>
            <a:r>
              <a:rPr lang="en-US" altLang="zh-CN" sz="2400" dirty="0">
                <a:solidFill>
                  <a:schemeClr val="tx1"/>
                </a:solidFill>
              </a:rPr>
              <a:t> , CMCC, </a:t>
            </a:r>
            <a:r>
              <a:rPr lang="en-US" altLang="zh-CN" sz="2400" dirty="0" smtClean="0">
                <a:solidFill>
                  <a:schemeClr val="tx1"/>
                </a:solidFill>
              </a:rPr>
              <a:t/>
            </a:r>
            <a:br>
              <a:rPr lang="en-US" altLang="zh-CN" sz="2400" dirty="0" smtClean="0">
                <a:solidFill>
                  <a:schemeClr val="tx1"/>
                </a:solidFill>
              </a:rPr>
            </a:br>
            <a:r>
              <a:rPr lang="en-US" altLang="zh-CN" sz="2400" dirty="0" smtClean="0">
                <a:solidFill>
                  <a:schemeClr val="tx1"/>
                </a:solidFill>
              </a:rPr>
              <a:t>China </a:t>
            </a:r>
            <a:r>
              <a:rPr lang="en-US" altLang="zh-CN" sz="2400" dirty="0">
                <a:solidFill>
                  <a:schemeClr val="tx1"/>
                </a:solidFill>
              </a:rPr>
              <a:t>Unicom, KDDI, </a:t>
            </a:r>
            <a:r>
              <a:rPr lang="en-US" altLang="zh-CN" sz="2400" dirty="0" smtClean="0">
                <a:solidFill>
                  <a:schemeClr val="tx1"/>
                </a:solidFill>
              </a:rPr>
              <a:t>CHTTL, Apple, CATT</a:t>
            </a:r>
            <a:r>
              <a:rPr lang="en-US" altLang="zh-CN" sz="2400" dirty="0" smtClean="0">
                <a:solidFill>
                  <a:schemeClr val="tx1"/>
                </a:solidFill>
              </a:rPr>
              <a:t>, Huawei,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HiSilicon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dirty="0"/>
              <a:t>Agreed WF in previous meetings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R4-1913041, RAN4 #92bis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R4-1916084, RAN4 #93</a:t>
            </a:r>
          </a:p>
          <a:p>
            <a:pPr lvl="1">
              <a:spcBef>
                <a:spcPts val="600"/>
              </a:spcBef>
            </a:pP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WF on switching period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Length of UL switching period for defining UE RF requirements and capability reporting:</a:t>
            </a:r>
            <a:endParaRPr lang="zh-CN" altLang="zh-CN" sz="2400" dirty="0"/>
          </a:p>
          <a:p>
            <a:pPr lvl="1"/>
            <a:r>
              <a:rPr lang="en-US" altLang="zh-CN" sz="2000" dirty="0"/>
              <a:t>For SUL and UL CA</a:t>
            </a:r>
          </a:p>
          <a:p>
            <a:pPr lvl="2"/>
            <a:r>
              <a:rPr lang="en-US" altLang="zh-CN" sz="1800" dirty="0"/>
              <a:t>{35us, 140 us, 210us} or {1, 4, and 6} OFDM symbols for 30kHz SCS</a:t>
            </a:r>
          </a:p>
          <a:p>
            <a:pPr lvl="1"/>
            <a:r>
              <a:rPr lang="en-US" altLang="zh-CN" sz="2000" dirty="0"/>
              <a:t>For EN-DC</a:t>
            </a:r>
          </a:p>
          <a:p>
            <a:pPr lvl="2"/>
            <a:r>
              <a:rPr lang="en-US" altLang="zh-CN" sz="1800" dirty="0"/>
              <a:t>{35us, 140 us} or {1, 4} OFDM symbols for 30kHz SCS</a:t>
            </a:r>
          </a:p>
          <a:p>
            <a:pPr lvl="1"/>
            <a:r>
              <a:rPr lang="en-US" altLang="zh-CN" sz="2000" dirty="0"/>
              <a:t>Send the above information to RAN 1/2</a:t>
            </a:r>
          </a:p>
          <a:p>
            <a:pPr lvl="1"/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46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0520"/>
          </a:xfrm>
        </p:spPr>
        <p:txBody>
          <a:bodyPr>
            <a:noAutofit/>
          </a:bodyPr>
          <a:lstStyle/>
          <a:p>
            <a:pPr fontAlgn="base" hangingPunct="0"/>
            <a:r>
              <a:rPr lang="en-US" altLang="zh-CN" sz="2000" dirty="0"/>
              <a:t>For the following duplex mode combinations, no DL reception interruption (carrier 1 + carrier 2):</a:t>
            </a:r>
          </a:p>
          <a:p>
            <a:pPr lvl="1" fontAlgn="base" hangingPunct="0"/>
            <a:r>
              <a:rPr lang="en-US" altLang="zh-CN" sz="1600" dirty="0"/>
              <a:t>SUL+TDD</a:t>
            </a:r>
          </a:p>
          <a:p>
            <a:pPr lvl="1" fontAlgn="base" hangingPunct="0"/>
            <a:r>
              <a:rPr lang="en-US" altLang="zh-CN" sz="1600" dirty="0"/>
              <a:t>TDD+TDD CA with the same UL-DL pattern</a:t>
            </a:r>
          </a:p>
          <a:p>
            <a:pPr lvl="1" fontAlgn="base" hangingPunct="0"/>
            <a:r>
              <a:rPr lang="en-US" altLang="zh-CN" sz="1600" dirty="0"/>
              <a:t>TDD+TDD EN-DC with the same UL-DL pattern</a:t>
            </a:r>
          </a:p>
          <a:p>
            <a:pPr marL="342900" lvl="1" indent="-342900" fontAlgn="base" hangingPunct="0">
              <a:buFont typeface="Arial" pitchFamily="34" charset="0"/>
              <a:buChar char="•"/>
            </a:pPr>
            <a:r>
              <a:rPr lang="en-US" altLang="zh-CN" sz="2000" dirty="0"/>
              <a:t>For other duplex mode combinations, define different capabilities for UEs with and without DL interruption depending on the RAN1 feedback.</a:t>
            </a:r>
          </a:p>
          <a:p>
            <a:pPr lvl="1" fontAlgn="base" hangingPunct="0"/>
            <a:r>
              <a:rPr lang="en-US" altLang="zh-CN" sz="1800" dirty="0" smtClean="0"/>
              <a:t>UE capability, if defined, is reported </a:t>
            </a:r>
            <a:r>
              <a:rPr lang="en-US" altLang="zh-CN" sz="1800" dirty="0"/>
              <a:t>per band pair in each band </a:t>
            </a:r>
            <a:r>
              <a:rPr lang="en-US" altLang="zh-CN" sz="1800" dirty="0" smtClean="0"/>
              <a:t>combination</a:t>
            </a:r>
            <a:endParaRPr lang="en-US" altLang="zh-CN" sz="1800" u="sng" strike="sngStrike" dirty="0" smtClean="0"/>
          </a:p>
          <a:p>
            <a:pPr lvl="2" fontAlgn="base" hangingPunct="0"/>
            <a:r>
              <a:rPr lang="en-GB" altLang="zh-CN" sz="1600" dirty="0" smtClean="0"/>
              <a:t>UE reports for each band within the pair of bands in each band combination</a:t>
            </a:r>
            <a:r>
              <a:rPr lang="en-US" altLang="zh-CN" sz="1600" dirty="0" smtClean="0"/>
              <a:t>.</a:t>
            </a:r>
          </a:p>
          <a:p>
            <a:pPr lvl="2" fontAlgn="base" hangingPunct="0"/>
            <a:r>
              <a:rPr lang="en-US" altLang="zh-CN" sz="1600" dirty="0" smtClean="0"/>
              <a:t>If </a:t>
            </a:r>
            <a:r>
              <a:rPr lang="en-US" altLang="zh-CN" sz="1600" dirty="0"/>
              <a:t>UE does not report this capability, it means there is no DL interruption.</a:t>
            </a:r>
          </a:p>
          <a:p>
            <a:pPr lvl="1" fontAlgn="base" hangingPunct="0"/>
            <a:r>
              <a:rPr lang="en-US" altLang="zh-CN" sz="1800" dirty="0"/>
              <a:t>For the band pairs listed in slide #7, encourage chipset/UE vendors to check before RAN4 #94bis if DL interruption can be avoided. </a:t>
            </a:r>
            <a:endParaRPr lang="en-US" altLang="zh-CN" sz="1800" dirty="0" smtClean="0"/>
          </a:p>
          <a:p>
            <a:pPr lvl="1" fontAlgn="base" hangingPunct="0"/>
            <a:r>
              <a:rPr lang="en-US" altLang="zh-CN" sz="1800" dirty="0" smtClean="0"/>
              <a:t>Send </a:t>
            </a:r>
            <a:r>
              <a:rPr lang="en-US" altLang="zh-CN" sz="1800" dirty="0"/>
              <a:t>LS to RAN1 and ask RAN1’s feedback on RAN1 spec impact </a:t>
            </a:r>
            <a:r>
              <a:rPr lang="en-US" altLang="zh-CN" sz="1800" dirty="0" smtClean="0"/>
              <a:t>if </a:t>
            </a:r>
            <a:r>
              <a:rPr lang="en-US" altLang="zh-CN" sz="1800" dirty="0"/>
              <a:t>there is DL reception interruption in some scenarios</a:t>
            </a:r>
            <a:r>
              <a:rPr lang="en-US" altLang="zh-CN" sz="1800" dirty="0" smtClean="0"/>
              <a:t>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74848" y="297220"/>
            <a:ext cx="8229600" cy="827524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WF on </a:t>
            </a:r>
            <a:r>
              <a:rPr lang="en-GB" altLang="zh-CN" sz="3200" dirty="0"/>
              <a:t>applicability </a:t>
            </a:r>
            <a:r>
              <a:rPr lang="en-US" altLang="zh-CN" sz="3200" dirty="0"/>
              <a:t>of DL interruption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299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CR drafting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CR structure</a:t>
            </a:r>
            <a:endParaRPr lang="en-GB" altLang="zh-CN" sz="2000" dirty="0"/>
          </a:p>
          <a:p>
            <a:pPr lvl="1"/>
            <a:r>
              <a:rPr lang="en-US" altLang="zh-CN" sz="1800" dirty="0"/>
              <a:t>One single CR for 38.101-1: </a:t>
            </a:r>
            <a:r>
              <a:rPr lang="en-GB" altLang="zh-CN" sz="1800" dirty="0"/>
              <a:t>Add the time mask requirements for UL CA in sub-clause 6.3A.3, and add the time mask requirements for SUL in sub-clause 6.3C.3.</a:t>
            </a:r>
          </a:p>
          <a:p>
            <a:pPr lvl="1"/>
            <a:r>
              <a:rPr lang="en-US" altLang="zh-CN" sz="1800" dirty="0"/>
              <a:t>One single CR for 38.101-3: </a:t>
            </a:r>
            <a:r>
              <a:rPr lang="en-GB" altLang="zh-CN" sz="1800" dirty="0"/>
              <a:t>Add the time mask requirements for EN-DC in sub-clause 6.3B.4.</a:t>
            </a:r>
          </a:p>
          <a:p>
            <a:pPr lvl="0"/>
            <a:r>
              <a:rPr lang="en-US" altLang="zh-CN" sz="2000" dirty="0">
                <a:solidFill>
                  <a:prstClr val="black"/>
                </a:solidFill>
              </a:rPr>
              <a:t>Rank adaptation</a:t>
            </a:r>
          </a:p>
          <a:p>
            <a:pPr lvl="1"/>
            <a:r>
              <a:rPr lang="en-GB" altLang="zh-CN" sz="1800" dirty="0"/>
              <a:t>Capture the following RAN4 #93 agreement as normative </a:t>
            </a:r>
            <a:r>
              <a:rPr lang="en-GB" altLang="zh-CN" sz="1800" dirty="0" smtClean="0"/>
              <a:t>text in </a:t>
            </a:r>
            <a:r>
              <a:rPr lang="en-GB" altLang="zh-CN" sz="1800" dirty="0"/>
              <a:t>38.101-1 and </a:t>
            </a:r>
            <a:r>
              <a:rPr lang="en-GB" altLang="zh-CN" sz="1800" dirty="0" smtClean="0"/>
              <a:t>38.101-3</a:t>
            </a:r>
            <a:endParaRPr lang="en-US" altLang="zh-CN" sz="1800" strike="sngStrike" dirty="0" smtClean="0"/>
          </a:p>
          <a:p>
            <a:pPr lvl="2"/>
            <a:r>
              <a:rPr lang="en-US" altLang="zh-CN" sz="1600" dirty="0" smtClean="0">
                <a:solidFill>
                  <a:prstClr val="black"/>
                </a:solidFill>
              </a:rPr>
              <a:t>For UE supporting UL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Tx</a:t>
            </a:r>
            <a:r>
              <a:rPr lang="en-US" altLang="zh-CN" sz="1600" dirty="0" smtClean="0">
                <a:solidFill>
                  <a:prstClr val="black"/>
                </a:solidFill>
              </a:rPr>
              <a:t> switching, it is mandated to support 2-layer UL-MIMO transmission and single-layer transmission on carrier 2 following the BS scheduling and rank adaptation (if rank adaptation is applicable).</a:t>
            </a:r>
            <a:endParaRPr lang="en-US" altLang="zh-CN" sz="1600" dirty="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26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CR drafting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Power class</a:t>
            </a:r>
          </a:p>
          <a:p>
            <a:pPr lvl="1"/>
            <a:r>
              <a:rPr lang="en-GB" altLang="zh-CN" sz="2000" dirty="0"/>
              <a:t>Capture </a:t>
            </a:r>
            <a:r>
              <a:rPr lang="en-US" altLang="zh-CN" sz="2000" dirty="0"/>
              <a:t>the following </a:t>
            </a:r>
            <a:r>
              <a:rPr lang="en-GB" altLang="zh-CN" sz="2000" dirty="0"/>
              <a:t>RAN4 #93 </a:t>
            </a:r>
            <a:r>
              <a:rPr lang="en-US" altLang="zh-CN" sz="2000" dirty="0"/>
              <a:t>agreement on power class clarification </a:t>
            </a:r>
            <a:r>
              <a:rPr lang="en-US" altLang="zh-CN" sz="2000" dirty="0" smtClean="0"/>
              <a:t>in </a:t>
            </a:r>
            <a:r>
              <a:rPr lang="en-US" altLang="zh-CN" sz="2000" dirty="0"/>
              <a:t>38.101-1 and 38.101-3</a:t>
            </a:r>
          </a:p>
          <a:p>
            <a:pPr lvl="2" fontAlgn="base" hangingPunct="0"/>
            <a:r>
              <a:rPr lang="en-GB" altLang="zh-CN" sz="1800" dirty="0"/>
              <a:t>Power class declaration will NOT be changed between case 1 and case 2. </a:t>
            </a:r>
            <a:endParaRPr lang="zh-CN" altLang="zh-CN" sz="1800" dirty="0"/>
          </a:p>
          <a:p>
            <a:pPr lvl="2" fontAlgn="base" hangingPunct="0"/>
            <a:r>
              <a:rPr lang="en-GB" altLang="zh-CN" sz="1800" dirty="0"/>
              <a:t>Rel-16 power class sing</a:t>
            </a:r>
            <a:r>
              <a:rPr lang="en-US" altLang="zh-CN" sz="1800" dirty="0"/>
              <a:t>a</a:t>
            </a:r>
            <a:r>
              <a:rPr lang="en-GB" altLang="zh-CN" sz="1800" dirty="0"/>
              <a:t>ling will be followed for </a:t>
            </a:r>
            <a:r>
              <a:rPr lang="en-GB" altLang="zh-CN" sz="1800" dirty="0" err="1"/>
              <a:t>Tx</a:t>
            </a:r>
            <a:r>
              <a:rPr lang="en-GB" altLang="zh-CN" sz="1800" dirty="0"/>
              <a:t> switching between case 1 and case 2. </a:t>
            </a:r>
          </a:p>
          <a:p>
            <a:pPr lvl="1" fontAlgn="base" hangingPunct="0"/>
            <a:r>
              <a:rPr lang="en-GB" altLang="zh-CN" sz="2000" dirty="0"/>
              <a:t>Further discuss how to capture the above clarification</a:t>
            </a:r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6646"/>
            <a:ext cx="8229600" cy="778098"/>
          </a:xfrm>
        </p:spPr>
        <p:txBody>
          <a:bodyPr>
            <a:noAutofit/>
          </a:bodyPr>
          <a:lstStyle/>
          <a:p>
            <a:r>
              <a:rPr lang="de-DE" altLang="zh-CN" sz="2400" dirty="0"/>
              <a:t>DL interruption: interested band pairs from </a:t>
            </a:r>
            <a:r>
              <a:rPr lang="de-DE" altLang="zh-CN" sz="2400" dirty="0" smtClean="0"/>
              <a:t>operators </a:t>
            </a:r>
            <a:r>
              <a:rPr lang="de-DE" altLang="zh-CN" sz="2400" dirty="0">
                <a:solidFill>
                  <a:prstClr val="black"/>
                </a:solidFill>
              </a:rPr>
              <a:t> </a:t>
            </a:r>
            <a:r>
              <a:rPr lang="de-DE" altLang="zh-CN" sz="2400" dirty="0" smtClean="0">
                <a:solidFill>
                  <a:prstClr val="black"/>
                </a:solidFill>
              </a:rPr>
              <a:t/>
            </a:r>
            <a:br>
              <a:rPr lang="de-DE" altLang="zh-CN" sz="2400" dirty="0" smtClean="0">
                <a:solidFill>
                  <a:prstClr val="black"/>
                </a:solidFill>
              </a:rPr>
            </a:br>
            <a:r>
              <a:rPr lang="de-DE" altLang="zh-CN" sz="2400" dirty="0" smtClean="0">
                <a:solidFill>
                  <a:prstClr val="black"/>
                </a:solidFill>
              </a:rPr>
              <a:t>(</a:t>
            </a:r>
            <a:r>
              <a:rPr lang="de-DE" altLang="zh-CN" sz="2400" dirty="0">
                <a:solidFill>
                  <a:prstClr val="black"/>
                </a:solidFill>
              </a:rPr>
              <a:t>for information)</a:t>
            </a:r>
            <a:endParaRPr lang="de-DE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4248472"/>
          </a:xfrm>
        </p:spPr>
        <p:txBody>
          <a:bodyPr>
            <a:noAutofit/>
          </a:bodyPr>
          <a:lstStyle/>
          <a:p>
            <a:r>
              <a:rPr lang="de-DE" altLang="zh-CN" sz="1800" dirty="0"/>
              <a:t>Band pairs for FDD+TDD CA and FDD+TDD EN-DC (carrier 1 + carrier 2)</a:t>
            </a:r>
          </a:p>
          <a:p>
            <a:pPr lvl="1"/>
            <a:r>
              <a:rPr lang="de-DE" altLang="zh-CN" sz="1400" dirty="0"/>
              <a:t>Band (n)1 + Band n78 (CTC, CU, KDDI, CHTTL)</a:t>
            </a:r>
          </a:p>
          <a:p>
            <a:pPr lvl="1"/>
            <a:r>
              <a:rPr lang="de-DE" altLang="zh-CN" sz="1400" dirty="0"/>
              <a:t>Band (n)3 + Band n78 (CTC, CU, KDDI, CHTTL)</a:t>
            </a:r>
          </a:p>
          <a:p>
            <a:pPr lvl="1"/>
            <a:r>
              <a:rPr lang="de-DE" altLang="zh-CN" sz="1400" dirty="0"/>
              <a:t>Band (n)1 + Band n77 (KDDI)</a:t>
            </a:r>
          </a:p>
          <a:p>
            <a:pPr lvl="1"/>
            <a:r>
              <a:rPr lang="de-DE" altLang="zh-CN" sz="1400" dirty="0"/>
              <a:t>Band (n)3 + Band n77 (KDDI)</a:t>
            </a:r>
          </a:p>
          <a:p>
            <a:pPr lvl="1"/>
            <a:r>
              <a:rPr lang="de-DE" altLang="zh-CN" sz="1400" dirty="0"/>
              <a:t>Band (n)18 + Band n77 or n78 (KDDI)</a:t>
            </a:r>
          </a:p>
          <a:p>
            <a:pPr lvl="1"/>
            <a:r>
              <a:rPr lang="de-DE" altLang="zh-CN" sz="1400" dirty="0"/>
              <a:t>Band (n)28 + Band n77 or n78 (KDDI)</a:t>
            </a:r>
          </a:p>
          <a:p>
            <a:pPr lvl="1"/>
            <a:r>
              <a:rPr lang="de-DE" altLang="zh-CN" sz="1400" dirty="0"/>
              <a:t>Band (n)3 + Band n41 </a:t>
            </a:r>
            <a:r>
              <a:rPr lang="de-DE" altLang="zh-CN" sz="1400" dirty="0" smtClean="0"/>
              <a:t>(CMCC)</a:t>
            </a:r>
          </a:p>
          <a:p>
            <a:pPr lvl="1"/>
            <a:r>
              <a:rPr lang="de-DE" altLang="zh-CN" sz="1400" dirty="0"/>
              <a:t>Band (n)3 + Band  </a:t>
            </a:r>
            <a:r>
              <a:rPr lang="de-DE" altLang="zh-CN" sz="1400" dirty="0" smtClean="0"/>
              <a:t>n79 </a:t>
            </a:r>
            <a:r>
              <a:rPr lang="de-DE" altLang="zh-CN" sz="1400" dirty="0"/>
              <a:t>(</a:t>
            </a:r>
            <a:r>
              <a:rPr lang="de-DE" altLang="zh-CN" sz="1400" dirty="0" smtClean="0"/>
              <a:t>CMCC</a:t>
            </a:r>
            <a:r>
              <a:rPr lang="en-US" altLang="zh-CN" sz="1400" dirty="0" smtClean="0"/>
              <a:t>, </a:t>
            </a:r>
            <a:r>
              <a:rPr lang="en-US" altLang="zh-CN" sz="1400" dirty="0" err="1" smtClean="0"/>
              <a:t>docomo</a:t>
            </a:r>
            <a:r>
              <a:rPr lang="de-DE" altLang="zh-CN" sz="1400" dirty="0" smtClean="0"/>
              <a:t>)</a:t>
            </a:r>
            <a:endParaRPr lang="de-DE" altLang="zh-CN" sz="1400" dirty="0"/>
          </a:p>
          <a:p>
            <a:pPr lvl="1"/>
            <a:r>
              <a:rPr lang="de-DE" altLang="zh-CN" sz="1400" dirty="0"/>
              <a:t>Band (n)8 + Band n41 or n79 (CMCC)</a:t>
            </a:r>
          </a:p>
          <a:p>
            <a:pPr lvl="1"/>
            <a:r>
              <a:rPr lang="de-DE" altLang="zh-CN" sz="1400" dirty="0"/>
              <a:t>Band (n)8 + Band n77 or n78 (SoftBank)</a:t>
            </a:r>
          </a:p>
          <a:p>
            <a:pPr lvl="1"/>
            <a:r>
              <a:rPr lang="de-DE" altLang="zh-CN" sz="1400" dirty="0"/>
              <a:t>Band 11 + Band n77 or n78 (SoftBank</a:t>
            </a:r>
            <a:r>
              <a:rPr lang="de-DE" altLang="zh-CN" sz="1400" dirty="0" smtClean="0"/>
              <a:t>)</a:t>
            </a:r>
          </a:p>
          <a:p>
            <a:pPr lvl="1"/>
            <a:r>
              <a:rPr lang="en-US" altLang="zh-CN" sz="1400" dirty="0"/>
              <a:t>Band (n)5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/>
              <a:t>)</a:t>
            </a:r>
            <a:endParaRPr lang="zh-CN" altLang="zh-CN" sz="1400" dirty="0"/>
          </a:p>
          <a:p>
            <a:pPr lvl="1"/>
            <a:r>
              <a:rPr lang="en-US" altLang="zh-CN" sz="1400" dirty="0"/>
              <a:t>Band 19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/>
              <a:t>)</a:t>
            </a:r>
            <a:endParaRPr lang="zh-CN" altLang="zh-CN" sz="1400" dirty="0"/>
          </a:p>
          <a:p>
            <a:pPr lvl="1"/>
            <a:r>
              <a:rPr lang="en-US" altLang="zh-CN" sz="1400" dirty="0"/>
              <a:t>Band 21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 smtClean="0"/>
              <a:t>)</a:t>
            </a:r>
          </a:p>
          <a:p>
            <a:pPr lvl="1"/>
            <a:r>
              <a:rPr lang="en-US" altLang="zh-CN" sz="1400" dirty="0"/>
              <a:t>Band (n)1 + Band n79 (</a:t>
            </a:r>
            <a:r>
              <a:rPr lang="en-US" altLang="zh-CN" sz="1400" dirty="0" err="1"/>
              <a:t>docomo</a:t>
            </a:r>
            <a:r>
              <a:rPr lang="en-US" altLang="zh-CN" sz="1400" dirty="0" smtClean="0"/>
              <a:t>)</a:t>
            </a:r>
            <a:endParaRPr lang="zh-CN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078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5619</TotalTime>
  <Words>630</Words>
  <Application>Microsoft Office PowerPoint</Application>
  <PresentationFormat>全屏显示(4:3)</PresentationFormat>
  <Paragraphs>67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Way forward on RF requirements for Tx switching between two uplink carriers</vt:lpstr>
      <vt:lpstr>Background</vt:lpstr>
      <vt:lpstr>WF on switching period</vt:lpstr>
      <vt:lpstr>WF on applicability of DL interruption</vt:lpstr>
      <vt:lpstr>WF on CR drafting</vt:lpstr>
      <vt:lpstr>WF on CR drafting</vt:lpstr>
      <vt:lpstr>DL interruption: interested band pairs from operators   (for information)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China Telecom 3</cp:lastModifiedBy>
  <cp:revision>348</cp:revision>
  <dcterms:created xsi:type="dcterms:W3CDTF">2019-09-05T02:26:38Z</dcterms:created>
  <dcterms:modified xsi:type="dcterms:W3CDTF">2020-03-05T01:10:36Z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</Properties>
</file>