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472" r:id="rId6"/>
    <p:sldId id="478" r:id="rId7"/>
    <p:sldId id="479" r:id="rId8"/>
    <p:sldId id="480" r:id="rId9"/>
    <p:sldId id="481" r:id="rId10"/>
    <p:sldId id="482" r:id="rId11"/>
    <p:sldId id="475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10" d="100"/>
          <a:sy n="110" d="100"/>
        </p:scale>
        <p:origin x="14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05.03.2020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7063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05-Mar-20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27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#94-e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24 February – 6 March,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8</a:t>
            </a:r>
            <a:r>
              <a:rPr lang="en-GB" sz="1800" b="1" dirty="0"/>
              <a:t>.18.1.1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R4-2002391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3EC4A-3B62-4A9A-AFDC-433AB94E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 for FR2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0CEE8-EFE5-4B14-9B47-1340E7A02F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 and MCS for FR2</a:t>
            </a:r>
          </a:p>
          <a:p>
            <a:pPr lvl="1"/>
            <a:r>
              <a:rPr lang="en-US" sz="1800" dirty="0"/>
              <a:t>Option 1: rank 2 and MCS 10 </a:t>
            </a:r>
          </a:p>
          <a:p>
            <a:pPr lvl="1"/>
            <a:r>
              <a:rPr lang="en-US" sz="1800" dirty="0"/>
              <a:t>Option </a:t>
            </a:r>
            <a:r>
              <a:rPr lang="ru-RU" sz="1800" dirty="0"/>
              <a:t>2</a:t>
            </a:r>
            <a:r>
              <a:rPr lang="en-US" sz="1800" dirty="0"/>
              <a:t>: rank 1 and MCS 13</a:t>
            </a:r>
          </a:p>
          <a:p>
            <a:pPr lvl="1"/>
            <a:r>
              <a:rPr lang="en-US" sz="1800" dirty="0"/>
              <a:t>Option 3: </a:t>
            </a:r>
            <a:r>
              <a:rPr lang="en-GB" sz="1800" dirty="0"/>
              <a:t>Define requirements for both option 1 and option 2, and conduct test for one of the two options with the following rule </a:t>
            </a:r>
          </a:p>
          <a:p>
            <a:pPr lvl="2"/>
            <a:r>
              <a:rPr lang="en-GB" sz="1600" dirty="0"/>
              <a:t>Option 3a: </a:t>
            </a:r>
            <a:endParaRPr lang="en-US" sz="1600" dirty="0"/>
          </a:p>
          <a:p>
            <a:pPr lvl="3"/>
            <a:r>
              <a:rPr lang="en-GB" sz="1400" dirty="0"/>
              <a:t>If the testable SNR is not lower than the required SNR for rank 2 and MCS 10, rank 2 and MCS 10 will be used.</a:t>
            </a:r>
            <a:endParaRPr lang="en-US" sz="1400" dirty="0"/>
          </a:p>
          <a:p>
            <a:pPr lvl="3"/>
            <a:r>
              <a:rPr lang="en-GB" sz="1400" dirty="0"/>
              <a:t>If the testable SNR is lower than the required SNR for rank 2 and MCS 10, rank 1 and MCS 13 will be used.</a:t>
            </a:r>
            <a:endParaRPr lang="en-US" sz="1400" dirty="0"/>
          </a:p>
          <a:p>
            <a:pPr lvl="3"/>
            <a:r>
              <a:rPr lang="en-GB" sz="1400" dirty="0"/>
              <a:t>In the test, all the CCs will be configured the same rank and MCS.</a:t>
            </a:r>
            <a:endParaRPr lang="en-US" sz="1400" dirty="0"/>
          </a:p>
          <a:p>
            <a:pPr lvl="2"/>
            <a:r>
              <a:rPr lang="en-GB" sz="1600" dirty="0"/>
              <a:t>Option 3b: take FRC which results in the highest testable Data Rate </a:t>
            </a:r>
          </a:p>
          <a:p>
            <a:pPr lvl="3"/>
            <a:r>
              <a:rPr lang="en-GB" sz="1400" dirty="0"/>
              <a:t>Step 1: Select CA configurations and CBW for testing of Rank 1 MCS 13</a:t>
            </a:r>
            <a:endParaRPr lang="en-US" sz="1400" dirty="0"/>
          </a:p>
          <a:p>
            <a:pPr lvl="3"/>
            <a:r>
              <a:rPr lang="en-GB" sz="1400" dirty="0"/>
              <a:t>Step 2: Select CA configurations and CBW for testing of Rank 2 MCS 10</a:t>
            </a:r>
            <a:endParaRPr lang="en-US" sz="1400" dirty="0"/>
          </a:p>
          <a:p>
            <a:pPr lvl="3"/>
            <a:r>
              <a:rPr lang="en-GB" sz="1400" dirty="0"/>
              <a:t>Step 3: Calculate Data Rate for selected configuration for both FRC</a:t>
            </a:r>
            <a:endParaRPr lang="en-US" sz="1400" dirty="0"/>
          </a:p>
          <a:p>
            <a:pPr lvl="3"/>
            <a:r>
              <a:rPr lang="en-GB" sz="1400" dirty="0"/>
              <a:t>Step 4: Select FRC which leads to the highest Data Rate</a:t>
            </a:r>
          </a:p>
          <a:p>
            <a:pPr lvl="2"/>
            <a:r>
              <a:rPr lang="en-GB" sz="1600" dirty="0"/>
              <a:t>Other options are not precluded</a:t>
            </a:r>
            <a:endParaRPr lang="en-US" sz="16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8FC43B-E250-46C1-88B5-741888A06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916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C37E0-05F0-4DAB-8471-ABA86B316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C34D5-9CAC-4B48-BAA2-08472487A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 err="1"/>
              <a:t>Pcell</a:t>
            </a:r>
            <a:r>
              <a:rPr lang="en-GB" sz="2000" dirty="0"/>
              <a:t> configuration</a:t>
            </a:r>
          </a:p>
          <a:p>
            <a:pPr lvl="1"/>
            <a:r>
              <a:rPr lang="en-GB" sz="1600" dirty="0"/>
              <a:t>For performance requirements, the following proposal can be agreed after RAN4 confirmed that the same single carrier </a:t>
            </a:r>
            <a:r>
              <a:rPr lang="en-US" sz="1600" dirty="0"/>
              <a:t>performance can be applied with different </a:t>
            </a:r>
            <a:r>
              <a:rPr lang="en-US" sz="1600" dirty="0" err="1"/>
              <a:t>Pcell</a:t>
            </a:r>
            <a:r>
              <a:rPr lang="en-US" sz="1600" dirty="0"/>
              <a:t> configurations and if applicability rules will be defined in a way that there is no scenarios which will never be tested (i.e. one </a:t>
            </a:r>
            <a:r>
              <a:rPr lang="en-US" sz="1600" dirty="0" err="1"/>
              <a:t>Pcell</a:t>
            </a:r>
            <a:r>
              <a:rPr lang="en-US" sz="1600" dirty="0"/>
              <a:t> configuration will be covered by one group of UEs and another </a:t>
            </a:r>
            <a:r>
              <a:rPr lang="en-US" sz="1600" dirty="0" err="1"/>
              <a:t>Pcell</a:t>
            </a:r>
            <a:r>
              <a:rPr lang="en-US" sz="1600" dirty="0"/>
              <a:t> configuration will be covered by another group of UEs)</a:t>
            </a:r>
          </a:p>
          <a:p>
            <a:pPr lvl="2"/>
            <a:r>
              <a:rPr lang="en-GB" sz="1400" dirty="0"/>
              <a:t>For CA with different SCSs, define requirements for both 15kHz </a:t>
            </a:r>
            <a:r>
              <a:rPr lang="en-GB" sz="1400" dirty="0" err="1"/>
              <a:t>Pcell</a:t>
            </a:r>
            <a:r>
              <a:rPr lang="en-GB" sz="1400" dirty="0"/>
              <a:t> and 30kHz </a:t>
            </a:r>
            <a:r>
              <a:rPr lang="en-GB" sz="1400" dirty="0" err="1"/>
              <a:t>Pcell</a:t>
            </a:r>
            <a:r>
              <a:rPr lang="en-GB" sz="1400" dirty="0"/>
              <a:t>. </a:t>
            </a:r>
            <a:endParaRPr lang="en-US" sz="1400" dirty="0"/>
          </a:p>
          <a:p>
            <a:pPr lvl="2"/>
            <a:r>
              <a:rPr lang="en-GB" sz="1400" dirty="0"/>
              <a:t>For FDD + TDD CA with 15 kHz SCS, FFS whether to define requirements for both FDD 15 kHz </a:t>
            </a:r>
            <a:r>
              <a:rPr lang="en-GB" sz="1400" dirty="0" err="1"/>
              <a:t>Pcell</a:t>
            </a:r>
            <a:r>
              <a:rPr lang="en-GB" sz="1400" dirty="0"/>
              <a:t> and TDD 15 kHz </a:t>
            </a:r>
            <a:r>
              <a:rPr lang="en-GB" sz="1400" dirty="0" err="1"/>
              <a:t>Pcell</a:t>
            </a:r>
            <a:r>
              <a:rPr lang="en-GB" sz="1400" dirty="0"/>
              <a:t>.</a:t>
            </a:r>
            <a:endParaRPr lang="en-US" sz="1400" dirty="0"/>
          </a:p>
          <a:p>
            <a:pPr lvl="1"/>
            <a:r>
              <a:rPr lang="en-GB" sz="1600" dirty="0"/>
              <a:t>For test applicability, further discuss the following options:</a:t>
            </a:r>
            <a:endParaRPr lang="en-US" sz="1600" dirty="0"/>
          </a:p>
          <a:p>
            <a:pPr lvl="2"/>
            <a:r>
              <a:rPr lang="en-GB" sz="1400" dirty="0"/>
              <a:t>Option 1: The test coverage can be considered fulfilled if UE passes one of scenario with </a:t>
            </a:r>
            <a:r>
              <a:rPr lang="en-GB" sz="1400" i="1" u="sng" dirty="0"/>
              <a:t>one of the CC as </a:t>
            </a:r>
            <a:r>
              <a:rPr lang="en-GB" sz="1400" i="1" u="sng" dirty="0" err="1"/>
              <a:t>PCell</a:t>
            </a:r>
            <a:r>
              <a:rPr lang="en-GB" sz="1400" i="1" u="sng" dirty="0"/>
              <a:t> </a:t>
            </a:r>
            <a:r>
              <a:rPr lang="en-GB" sz="1400" dirty="0"/>
              <a:t>as per the real testing request </a:t>
            </a:r>
          </a:p>
          <a:p>
            <a:pPr lvl="2"/>
            <a:r>
              <a:rPr lang="en-GB" sz="1400" dirty="0"/>
              <a:t>Option 2: If </a:t>
            </a:r>
            <a:r>
              <a:rPr lang="en-GB" sz="1400" dirty="0" err="1"/>
              <a:t>Pcell</a:t>
            </a:r>
            <a:r>
              <a:rPr lang="en-GB" sz="1400" dirty="0"/>
              <a:t> in both carriers are supported, configure </a:t>
            </a:r>
            <a:r>
              <a:rPr lang="en-GB" sz="1400" i="1" u="sng" dirty="0"/>
              <a:t>TDD cell as </a:t>
            </a:r>
            <a:r>
              <a:rPr lang="en-GB" sz="1400" i="1" u="sng" dirty="0" err="1"/>
              <a:t>Pcell</a:t>
            </a:r>
            <a:r>
              <a:rPr lang="en-GB" sz="1400" dirty="0"/>
              <a:t> in TDD-FDD CA, configure </a:t>
            </a:r>
            <a:r>
              <a:rPr lang="en-GB" sz="1400" i="1" u="sng" dirty="0"/>
              <a:t>15 kHz SCS cell as </a:t>
            </a:r>
            <a:r>
              <a:rPr lang="en-GB" sz="1400" i="1" u="sng" dirty="0" err="1"/>
              <a:t>Pcell</a:t>
            </a:r>
            <a:r>
              <a:rPr lang="en-GB" sz="1400" dirty="0"/>
              <a:t> in TDD 15+30kHz SCS CA. (</a:t>
            </a:r>
            <a:r>
              <a:rPr lang="en-US" sz="1400" dirty="0"/>
              <a:t>scenarios with larger number of HARQ processes</a:t>
            </a:r>
            <a:r>
              <a:rPr lang="en-GB" sz="1400" dirty="0"/>
              <a:t>) </a:t>
            </a:r>
          </a:p>
          <a:p>
            <a:pPr lvl="2"/>
            <a:r>
              <a:rPr lang="en-GB" sz="1400" dirty="0"/>
              <a:t>Option 3: If </a:t>
            </a:r>
            <a:r>
              <a:rPr lang="en-GB" sz="1400" dirty="0" err="1"/>
              <a:t>Pcell</a:t>
            </a:r>
            <a:r>
              <a:rPr lang="en-GB" sz="1400" dirty="0"/>
              <a:t> in both carriers are supported, configure </a:t>
            </a:r>
            <a:r>
              <a:rPr lang="en-GB" sz="1400" i="1" u="sng" dirty="0"/>
              <a:t>FDD cell as </a:t>
            </a:r>
            <a:r>
              <a:rPr lang="en-GB" sz="1400" i="1" u="sng" dirty="0" err="1"/>
              <a:t>Pcell</a:t>
            </a:r>
            <a:r>
              <a:rPr lang="en-GB" sz="1400" dirty="0"/>
              <a:t> in TDD-FDD CA, configure </a:t>
            </a:r>
            <a:r>
              <a:rPr lang="en-GB" sz="1400" i="1" u="sng" dirty="0"/>
              <a:t>30 kHz SCS cell as </a:t>
            </a:r>
            <a:r>
              <a:rPr lang="en-GB" sz="1400" i="1" u="sng" dirty="0" err="1"/>
              <a:t>Pcell</a:t>
            </a:r>
            <a:r>
              <a:rPr lang="en-GB" sz="1400" dirty="0"/>
              <a:t> in TDD 15+30kHz SCS CA. (</a:t>
            </a:r>
            <a:r>
              <a:rPr lang="en-US" sz="1400" dirty="0"/>
              <a:t>scenarios with less number of HARQ processes</a:t>
            </a:r>
            <a:r>
              <a:rPr lang="en-GB" sz="1400" dirty="0"/>
              <a:t>)</a:t>
            </a: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CE6E24-E4B6-4B07-AA43-AD787826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970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E3D9-F996-41C7-BAC1-616C8BC8B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1B32F-BED9-4518-BEAF-5C8A0E15E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HARQ process number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1"/>
            <a:r>
              <a:rPr lang="en-US" sz="1600" dirty="0"/>
              <a:t>Companies are encouraged to provide inputs on the following aspects:</a:t>
            </a:r>
          </a:p>
          <a:p>
            <a:pPr lvl="2"/>
            <a:r>
              <a:rPr lang="en-US" sz="1400" dirty="0"/>
              <a:t>a) Whether the HARQ timing for </a:t>
            </a:r>
            <a:r>
              <a:rPr lang="en-US" sz="1400" dirty="0" err="1"/>
              <a:t>PCell</a:t>
            </a:r>
            <a:r>
              <a:rPr lang="en-US" sz="1400" dirty="0"/>
              <a:t> is same as for Single Carrier?</a:t>
            </a:r>
          </a:p>
          <a:p>
            <a:pPr lvl="2"/>
            <a:r>
              <a:rPr lang="en-US" sz="1400" dirty="0"/>
              <a:t>b) Whether initial transmission and retransmission are scheduled on the same type of TDD slot, i.e., DL slot or special slot?</a:t>
            </a:r>
          </a:p>
          <a:p>
            <a:pPr lvl="2"/>
            <a:r>
              <a:rPr lang="en-US" sz="1400" dirty="0"/>
              <a:t>c) Whether the UL symbols in special slot can be used for carrying PUCCH?</a:t>
            </a:r>
          </a:p>
          <a:p>
            <a:pPr lvl="0"/>
            <a:r>
              <a:rPr lang="en-US" sz="2000" dirty="0"/>
              <a:t>Performance requirements: </a:t>
            </a:r>
          </a:p>
          <a:p>
            <a:pPr lvl="1"/>
            <a:r>
              <a:rPr lang="en-GB" sz="1600" dirty="0"/>
              <a:t>Further evaluate the single carrier performance with different numbers of HARQ processes</a:t>
            </a:r>
            <a:r>
              <a:rPr lang="en-US" sz="1600" dirty="0"/>
              <a:t>.</a:t>
            </a:r>
          </a:p>
          <a:p>
            <a:pPr lvl="2"/>
            <a:r>
              <a:rPr lang="en-GB" sz="1400" dirty="0"/>
              <a:t>Use the HARQ process numbers from table above</a:t>
            </a:r>
            <a:endParaRPr lang="en-US" sz="14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1C8988-F792-4C6E-8C25-14778332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30968A-B2EA-4E98-96AF-A6A5F3E06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6386"/>
              </p:ext>
            </p:extLst>
          </p:nvPr>
        </p:nvGraphicFramePr>
        <p:xfrm>
          <a:off x="1523999" y="1600200"/>
          <a:ext cx="6096001" cy="2626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7348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238863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186489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186489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HARQ process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4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" algn="l"/>
                          <a:tab pos="180340" algn="l"/>
                          <a:tab pos="3240405" algn="l"/>
                        </a:tabLst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" algn="l"/>
                          <a:tab pos="180340" algn="l"/>
                          <a:tab pos="3240405" algn="l"/>
                        </a:tabLst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</a:t>
                      </a:r>
                      <a:r>
                        <a:rPr lang="en-GB" sz="1200" dirty="0">
                          <a:effectLst/>
                        </a:rPr>
                        <a:t>10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</a:t>
                      </a:r>
                      <a:r>
                        <a:rPr lang="en-GB" sz="1200" dirty="0">
                          <a:effectLst/>
                        </a:rPr>
                        <a:t>12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3: </a:t>
                      </a:r>
                      <a:r>
                        <a:rPr lang="en-GB" sz="1200" dirty="0">
                          <a:effectLst/>
                        </a:rPr>
                        <a:t>16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" algn="l"/>
                          <a:tab pos="180340" algn="l"/>
                          <a:tab pos="3240405" algn="l"/>
                        </a:tabLst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8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99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8799A-62B1-4A30-9021-DE988132C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AB710-A0ED-4E25-92E9-A1FDCF36F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Tx antenna number</a:t>
            </a:r>
            <a:endParaRPr lang="en-US" sz="2000" dirty="0"/>
          </a:p>
          <a:p>
            <a:pPr lvl="1"/>
            <a:r>
              <a:rPr lang="en-GB" sz="1800" dirty="0"/>
              <a:t>For FR1 and FR2, use 2Tx antennas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Testing of FR1 and FR2 CA </a:t>
            </a:r>
          </a:p>
          <a:p>
            <a:pPr lvl="1"/>
            <a:r>
              <a:rPr lang="en-GB" sz="1800" dirty="0"/>
              <a:t>FR1 CA and FR2 CA are tested separately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3941A1-D73D-47BA-BA23-0D8A562F8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8159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6DED3-A990-4CC1-9457-9105757F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F398F-C3E1-4471-A44D-E7F6FB7FB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Numerology in each CA duplex mode</a:t>
            </a:r>
          </a:p>
          <a:p>
            <a:pPr lvl="1"/>
            <a:r>
              <a:rPr lang="en-GB" sz="1800" dirty="0"/>
              <a:t>Option 1:</a:t>
            </a:r>
          </a:p>
          <a:p>
            <a:pPr lvl="2"/>
            <a:r>
              <a:rPr lang="en-GB" sz="1600" dirty="0"/>
              <a:t>Test #1: FDD 15 kHz + FDD 15 kHz</a:t>
            </a:r>
            <a:endParaRPr lang="en-US" sz="1600" dirty="0"/>
          </a:p>
          <a:p>
            <a:pPr lvl="2"/>
            <a:r>
              <a:rPr lang="en-GB" sz="1600" dirty="0"/>
              <a:t>Test #2: FDD 15 kHz + TDD 30 kHz, in case UE supports different SCS on different carriers for FDD-TDD CA, otherwise FDD 15 kHz + TDD 15 kHz</a:t>
            </a:r>
            <a:endParaRPr lang="en-US" sz="1600" dirty="0"/>
          </a:p>
          <a:p>
            <a:pPr lvl="2"/>
            <a:r>
              <a:rPr lang="en-GB" sz="1600" dirty="0"/>
              <a:t>Test #3: TDD 30 kHz + TDD 30 kHz</a:t>
            </a:r>
          </a:p>
          <a:p>
            <a:pPr lvl="2"/>
            <a:r>
              <a:rPr lang="en-GB" sz="1600" dirty="0"/>
              <a:t>Test #4: TDD 15 kHz + TDD 30 kHz</a:t>
            </a:r>
          </a:p>
          <a:p>
            <a:pPr lvl="1"/>
            <a:r>
              <a:rPr lang="en-GB" sz="1800" dirty="0"/>
              <a:t>Option 2:</a:t>
            </a:r>
          </a:p>
          <a:p>
            <a:pPr lvl="2"/>
            <a:r>
              <a:rPr lang="en-GB" sz="1600" dirty="0"/>
              <a:t>Test #1: FDD 15 kHz + FDD 15 kHz</a:t>
            </a:r>
            <a:endParaRPr lang="en-US" sz="1600" dirty="0"/>
          </a:p>
          <a:p>
            <a:pPr lvl="2"/>
            <a:r>
              <a:rPr lang="en-GB" sz="1600" dirty="0"/>
              <a:t>Test #2: FDD 15 kHz + TDD 30 kHz, in case UE supports different SCS on different carriers for FDD-TDD CA, otherwise FDD 15 kHz + TDD 15 kHz</a:t>
            </a:r>
            <a:endParaRPr lang="en-US" sz="1600" dirty="0"/>
          </a:p>
          <a:p>
            <a:pPr lvl="2"/>
            <a:r>
              <a:rPr lang="en-GB" sz="1600" dirty="0"/>
              <a:t>Test #3: TDD 15 kHz + TDD 30 kHz, in case UE supports different SCS on different carriers for TDD-TDD CA, otherwise TDD 30 kHz + TDD 30 kHz</a:t>
            </a:r>
            <a:endParaRPr lang="en-US" sz="16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A68008-9D86-46C7-806D-A2A45944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6439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0724-467F-422F-90D3-C38F601E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34740-0DBF-4C54-93AA-C16431449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Categorizing of CA capabilities</a:t>
            </a:r>
          </a:p>
          <a:p>
            <a:pPr lvl="1"/>
            <a:r>
              <a:rPr lang="en-GB" sz="1800" dirty="0"/>
              <a:t>Option 1: Define different capabilities for intra-band contiguous CA, intra-band non-contiguous CA and inter-band CA with different numbers of bands. </a:t>
            </a:r>
          </a:p>
          <a:p>
            <a:pPr lvl="1"/>
            <a:r>
              <a:rPr lang="en-GB" sz="1800" dirty="0"/>
              <a:t>Option 2: Define different capabilities for intra-band contiguous CA, intra-band non-contiguous CA and inter-band CA.</a:t>
            </a:r>
          </a:p>
          <a:p>
            <a:pPr lvl="1"/>
            <a:r>
              <a:rPr lang="en-US" sz="1800" dirty="0"/>
              <a:t>Companies to bring proposals on the </a:t>
            </a:r>
            <a:r>
              <a:rPr lang="en-US" sz="1800" dirty="0" err="1"/>
              <a:t>demod</a:t>
            </a:r>
            <a:r>
              <a:rPr lang="en-US" sz="1800" dirty="0"/>
              <a:t> spec structure for CA, with the motivation to minimize future maintenance.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 of different CA capabilities</a:t>
            </a:r>
          </a:p>
          <a:p>
            <a:pPr lvl="1"/>
            <a:r>
              <a:rPr lang="en-GB" sz="1800" dirty="0"/>
              <a:t>Option 1: Test intra-band contiguous CA, intra-band non-contiguous CA and inter-band CA with the largest number of bands.</a:t>
            </a:r>
          </a:p>
          <a:p>
            <a:pPr lvl="1"/>
            <a:r>
              <a:rPr lang="en-GB" sz="1800" dirty="0"/>
              <a:t>Option 2: Test intra-band contiguous CA, intra-band non-contiguous CA and inter-band CA.</a:t>
            </a:r>
          </a:p>
          <a:p>
            <a:pPr lvl="1"/>
            <a:r>
              <a:rPr lang="en-GB" sz="1800" dirty="0"/>
              <a:t>Option 3: Test all the supported CA capabilities, including intra-band contiguous CA, intra-band non-contiguous CA and inter-band CA with different numbers of bands.</a:t>
            </a:r>
            <a:endParaRPr lang="en-GB" sz="2000" dirty="0"/>
          </a:p>
          <a:p>
            <a:endParaRPr lang="en-US" sz="22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D57CE-520C-4792-A4ED-8AF326A4A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965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12C-FD1C-4CE9-B6F7-33D74290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6EF43-1023-492B-8CDA-3BF3B6411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Selection of CA configuration(s) and CBW combination </a:t>
            </a:r>
          </a:p>
          <a:p>
            <a:pPr lvl="1"/>
            <a:r>
              <a:rPr lang="en-US" sz="1800" dirty="0"/>
              <a:t>Further discuss by taking into account:</a:t>
            </a:r>
          </a:p>
          <a:p>
            <a:pPr lvl="2"/>
            <a:r>
              <a:rPr lang="en-US" sz="1600" dirty="0"/>
              <a:t>The </a:t>
            </a:r>
            <a:r>
              <a:rPr lang="en-US" sz="1600" i="1" dirty="0" err="1"/>
              <a:t>supportedSubCarrierSpacingDL</a:t>
            </a:r>
            <a:r>
              <a:rPr lang="en-US" sz="1600" dirty="0"/>
              <a:t>, </a:t>
            </a:r>
            <a:r>
              <a:rPr lang="en-US" sz="1600" i="1" dirty="0" err="1"/>
              <a:t>maxNumberMIMO-LayersPDSCH</a:t>
            </a:r>
            <a:r>
              <a:rPr lang="en-US" sz="1600" dirty="0"/>
              <a:t> and  </a:t>
            </a:r>
            <a:r>
              <a:rPr lang="en-US" sz="1600" i="1" dirty="0" err="1"/>
              <a:t>supportedModulationOrderDL</a:t>
            </a:r>
            <a:r>
              <a:rPr lang="en-US" sz="1600" dirty="0"/>
              <a:t> are reported for each CC and </a:t>
            </a:r>
            <a:r>
              <a:rPr lang="en-US" sz="1600" i="1" dirty="0" err="1"/>
              <a:t>scalingFactor</a:t>
            </a:r>
            <a:r>
              <a:rPr lang="en-US" sz="1600" dirty="0"/>
              <a:t> are reported per band for FR1 and FR2.</a:t>
            </a:r>
          </a:p>
          <a:p>
            <a:pPr lvl="2"/>
            <a:r>
              <a:rPr lang="en-US" sz="1600" dirty="0"/>
              <a:t>The testable SNR for FR2.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E74C7-3386-483F-99ED-25E1B14C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6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20430</TotalTime>
  <Words>1050</Words>
  <Application>Microsoft Office PowerPoint</Application>
  <PresentationFormat>On-screen Show (4:3)</PresentationFormat>
  <Paragraphs>114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Way forward on PDSCH CA normal demodulation requirements</vt:lpstr>
      <vt:lpstr>FRC for FR2 requirements</vt:lpstr>
      <vt:lpstr>Requirements for TDD-FDD CA and  TDD-TDD CA with different SCSs</vt:lpstr>
      <vt:lpstr>Requirements for TDD-FDD CA and  TDD-TDD CA with different SCSs</vt:lpstr>
      <vt:lpstr>Other assumptions</vt:lpstr>
      <vt:lpstr>Test applicability rule</vt:lpstr>
      <vt:lpstr>Test applicability rule</vt:lpstr>
      <vt:lpstr>Test applicability rule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#94-e)</cp:lastModifiedBy>
  <cp:revision>1486</cp:revision>
  <dcterms:created xsi:type="dcterms:W3CDTF">2013-05-13T16:02:00Z</dcterms:created>
  <dcterms:modified xsi:type="dcterms:W3CDTF">2020-03-04T21:16:50Z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2020-03-04 21:16:50Z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