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89" r:id="rId2"/>
    <p:sldId id="280" r:id="rId3"/>
    <p:sldId id="283" r:id="rId4"/>
    <p:sldId id="292" r:id="rId5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9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/>
    <p:restoredTop sz="94257"/>
  </p:normalViewPr>
  <p:slideViewPr>
    <p:cSldViewPr showGuides="1">
      <p:cViewPr varScale="1">
        <p:scale>
          <a:sx n="116" d="100"/>
          <a:sy n="116" d="100"/>
        </p:scale>
        <p:origin x="1500" y="108"/>
      </p:cViewPr>
      <p:guideLst>
        <p:guide orient="horz" pos="2160"/>
        <p:guide pos="29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Tx/>
              <a:buNone/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Tx/>
              <a:buNone/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buFontTx/>
              <a:buNone/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B8AD6CF-BB59-4D6B-A287-4FA503CD524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2269472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123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512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  <a:buChar char="•"/>
            </a:pPr>
            <a:fld id="{9A0DB2DC-4C9A-4742-B13C-FB6460FD3503}" type="slidenum">
              <a:rPr lang="zh-CN" altLang="en-US" dirty="0"/>
              <a:t>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106509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  <a:buChar char="•"/>
            </a:pPr>
            <a:fld id="{9A0DB2DC-4C9A-4742-B13C-FB6460FD3503}" type="slidenum">
              <a:rPr lang="zh-CN" altLang="en-US" dirty="0"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489899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  <a:buChar char="•"/>
            </a:pPr>
            <a:fld id="{9A0DB2DC-4C9A-4742-B13C-FB6460FD3503}" type="slidenum">
              <a:rPr lang="zh-CN" altLang="en-US" dirty="0"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582286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  <a:buChar char="•"/>
            </a:pPr>
            <a:fld id="{9A0DB2DC-4C9A-4742-B13C-FB6460FD3503}" type="slidenum">
              <a:rPr lang="zh-CN" altLang="en-US" dirty="0"/>
              <a:t>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865468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2020/3/2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2020/3/2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2020/3/2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2020/3/2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2020/3/2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2020/3/2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4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535114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2020/3/2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2020/3/2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2020/3/2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51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2020/3/2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2020/3/2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Tx/>
              <a:buNone/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C1093F9-5EB2-4358-A69E-271BB80E915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2020/3/2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Tx/>
              <a:buNone/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0DBFA9C8-B659-47F2-BAFF-2C2058F75110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宋体" panose="02010600030101010101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ctrTitle"/>
          </p:nvPr>
        </p:nvSpPr>
        <p:spPr/>
        <p:txBody>
          <a:bodyPr vert="horz" wrap="square" lIns="91440" tIns="45720" rIns="91440" bIns="45720" anchor="ctr"/>
          <a:lstStyle/>
          <a:p>
            <a:pPr eaLnBrk="1" hangingPunct="1"/>
            <a:r>
              <a:rPr lang="en-US" altLang="zh-CN" sz="4000" dirty="0"/>
              <a:t/>
            </a:r>
            <a:br>
              <a:rPr lang="en-US" altLang="zh-CN" sz="4000" dirty="0"/>
            </a:br>
            <a:r>
              <a:rPr lang="en-GB" altLang="zh-CN" sz="4000" dirty="0" smtClean="0"/>
              <a:t>WF </a:t>
            </a:r>
            <a:r>
              <a:rPr lang="en-GB" altLang="zh-CN" sz="4000" dirty="0"/>
              <a:t>on 2-step RACH RRM </a:t>
            </a:r>
            <a:r>
              <a:rPr lang="en-GB" altLang="zh-CN" sz="4000" dirty="0" smtClean="0"/>
              <a:t>requirements</a:t>
            </a:r>
            <a:endParaRPr lang="en-US" altLang="zh-CN" sz="4000" dirty="0"/>
          </a:p>
        </p:txBody>
      </p:sp>
      <p:sp>
        <p:nvSpPr>
          <p:cNvPr id="4099" name="副标题 2"/>
          <p:cNvSpPr>
            <a:spLocks noGrp="1"/>
          </p:cNvSpPr>
          <p:nvPr>
            <p:ph type="subTitle" idx="1"/>
          </p:nvPr>
        </p:nvSpPr>
        <p:spPr>
          <a:xfrm>
            <a:off x="1371600" y="4365625"/>
            <a:ext cx="6400800" cy="1273175"/>
          </a:xfrm>
        </p:spPr>
        <p:txBody>
          <a:bodyPr vert="horz" wrap="square" lIns="91440" tIns="45720" rIns="91440" bIns="45720" anchor="t"/>
          <a:lstStyle/>
          <a:p>
            <a:pPr eaLnBrk="1" hangingPunct="1"/>
            <a:r>
              <a:rPr lang="en-US" altLang="zh-CN" kern="1200" dirty="0" smtClean="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rPr>
              <a:t>ZTE</a:t>
            </a:r>
            <a:endParaRPr lang="zh-CN" altLang="en-US" kern="1200" dirty="0">
              <a:solidFill>
                <a:schemeClr val="tx1"/>
              </a:solidFill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0" name="标题 1"/>
          <p:cNvSpPr txBox="1"/>
          <p:nvPr/>
        </p:nvSpPr>
        <p:spPr>
          <a:xfrm>
            <a:off x="467544" y="872333"/>
            <a:ext cx="5903912" cy="108108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GB" altLang="zh-CN" sz="2400" b="1" dirty="0" smtClean="0"/>
              <a:t>3GPP </a:t>
            </a:r>
            <a:r>
              <a:rPr lang="en-GB" altLang="zh-CN" sz="2400" b="1" dirty="0"/>
              <a:t>TSG-RAN WG4 Meeting #94-e</a:t>
            </a:r>
            <a:endParaRPr lang="en-US" altLang="zh-CN" sz="2200" dirty="0"/>
          </a:p>
          <a:p>
            <a:pPr marL="0" indent="0" eaLnBrk="1" hangingPunct="1">
              <a:spcBef>
                <a:spcPct val="0"/>
              </a:spcBef>
              <a:buNone/>
            </a:pPr>
            <a:r>
              <a:rPr lang="en-GB" altLang="zh-CN" sz="2400" b="1" dirty="0" smtClean="0"/>
              <a:t>Electronic </a:t>
            </a:r>
            <a:r>
              <a:rPr lang="en-GB" altLang="zh-CN" sz="2400" b="1" dirty="0"/>
              <a:t>Meeting, Feb</a:t>
            </a:r>
            <a:r>
              <a:rPr lang="en-GB" altLang="zh-CN" sz="2400" b="1" dirty="0" smtClean="0"/>
              <a:t>. 24</a:t>
            </a:r>
            <a:r>
              <a:rPr lang="en-GB" altLang="zh-CN" sz="2400" b="1" baseline="30000" dirty="0" smtClean="0"/>
              <a:t>th</a:t>
            </a:r>
            <a:r>
              <a:rPr lang="en-GB" altLang="zh-CN" sz="2400" b="1" dirty="0" smtClean="0"/>
              <a:t> </a:t>
            </a:r>
            <a:r>
              <a:rPr lang="en-GB" altLang="zh-CN" sz="2400" b="1" dirty="0"/>
              <a:t>– Mar</a:t>
            </a:r>
            <a:r>
              <a:rPr lang="en-GB" altLang="zh-CN" sz="2400" b="1" dirty="0" smtClean="0"/>
              <a:t>. 6</a:t>
            </a:r>
            <a:r>
              <a:rPr lang="en-GB" altLang="zh-CN" sz="2400" b="1" baseline="30000" dirty="0" smtClean="0"/>
              <a:t>th</a:t>
            </a:r>
            <a:r>
              <a:rPr lang="en-GB" altLang="zh-CN" sz="2400" b="1" dirty="0" smtClean="0"/>
              <a:t> </a:t>
            </a:r>
            <a:r>
              <a:rPr lang="en-GB" altLang="zh-CN" sz="2400" b="1" dirty="0"/>
              <a:t>2020</a:t>
            </a:r>
            <a:endParaRPr lang="zh-CN" altLang="zh-CN" sz="2400" dirty="0"/>
          </a:p>
          <a:p>
            <a:pPr marL="0" indent="0" eaLnBrk="1" hangingPunct="1">
              <a:spcBef>
                <a:spcPct val="0"/>
              </a:spcBef>
              <a:buNone/>
            </a:pPr>
            <a:endParaRPr lang="zh-CN" altLang="zh-CN" sz="2400" dirty="0"/>
          </a:p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2200" dirty="0"/>
          </a:p>
        </p:txBody>
      </p:sp>
      <p:sp>
        <p:nvSpPr>
          <p:cNvPr id="4101" name="TextBox 4"/>
          <p:cNvSpPr txBox="1"/>
          <p:nvPr/>
        </p:nvSpPr>
        <p:spPr>
          <a:xfrm>
            <a:off x="7092280" y="641500"/>
            <a:ext cx="1727200" cy="461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GB" altLang="zh-CN" sz="2400" b="1" dirty="0" smtClean="0"/>
              <a:t>R4-2002259</a:t>
            </a:r>
            <a:endParaRPr lang="zh-CN" altLang="en-US" sz="2200" dirty="0"/>
          </a:p>
        </p:txBody>
      </p:sp>
      <p:sp>
        <p:nvSpPr>
          <p:cNvPr id="4102" name="灯片编号占位符 5"/>
          <p:cNvSpPr txBox="1"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anchor="ctr"/>
          <a:lstStyle/>
          <a:p>
            <a:pPr marL="0" indent="0" algn="r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1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en-US" altLang="zh-CN" sz="4000" dirty="0" smtClean="0"/>
              <a:t>Agreements</a:t>
            </a:r>
            <a:endParaRPr lang="zh-CN" altLang="en-US" sz="4000" dirty="0"/>
          </a:p>
        </p:txBody>
      </p:sp>
      <p:sp>
        <p:nvSpPr>
          <p:cNvPr id="6147" name="内容占位符 2"/>
          <p:cNvSpPr>
            <a:spLocks noGrp="1" noChangeArrowheads="1"/>
          </p:cNvSpPr>
          <p:nvPr>
            <p:ph idx="1"/>
          </p:nvPr>
        </p:nvSpPr>
        <p:spPr>
          <a:xfrm>
            <a:off x="250825" y="1125538"/>
            <a:ext cx="8713788" cy="5327650"/>
          </a:xfrm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zh-CN" sz="2400" dirty="0" smtClean="0"/>
              <a:t>From RAN4 perspective, it is necessary</a:t>
            </a:r>
            <a:r>
              <a:rPr lang="en-US" altLang="zh-CN" sz="2400" dirty="0" smtClean="0"/>
              <a:t> </a:t>
            </a:r>
            <a:r>
              <a:rPr lang="en-US" altLang="zh-CN" sz="2400" dirty="0"/>
              <a:t>to add RRM requirements, including core requirements and performance requirements, into the objective of the 2-step RACH WID in the next RAN plenary meeting.</a:t>
            </a:r>
            <a:endParaRPr lang="zh-CN" altLang="zh-CN" sz="2400" dirty="0"/>
          </a:p>
          <a:p>
            <a:endParaRPr lang="zh-CN" altLang="zh-CN" sz="2400" dirty="0"/>
          </a:p>
          <a:p>
            <a:pPr>
              <a:defRPr/>
            </a:pPr>
            <a:endParaRPr lang="zh-CN" altLang="zh-CN" sz="2400" dirty="0"/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defRPr/>
            </a:pPr>
            <a:endParaRPr kumimoji="0" lang="en-US" altLang="zh-CN" sz="11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defRPr/>
            </a:pPr>
            <a:endParaRPr kumimoji="0" lang="en-US" altLang="zh-CN" sz="11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  <a:p>
            <a:pPr marL="1143000" marR="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en-US" altLang="zh-CN" sz="11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48" name="灯片编号占位符 3"/>
          <p:cNvSpPr txBox="1"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anchor="ctr"/>
          <a:lstStyle/>
          <a:p>
            <a:pPr marL="0" indent="0" algn="r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2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en-US" sz="4000" dirty="0" smtClean="0"/>
              <a:t>WF</a:t>
            </a:r>
            <a:endParaRPr lang="en-US" sz="4000" dirty="0"/>
          </a:p>
        </p:txBody>
      </p:sp>
      <p:sp>
        <p:nvSpPr>
          <p:cNvPr id="6147" name="内容占位符 2"/>
          <p:cNvSpPr>
            <a:spLocks noGrp="1" noChangeArrowheads="1"/>
          </p:cNvSpPr>
          <p:nvPr>
            <p:ph idx="1"/>
          </p:nvPr>
        </p:nvSpPr>
        <p:spPr>
          <a:xfrm>
            <a:off x="250825" y="1125538"/>
            <a:ext cx="8713788" cy="5327650"/>
          </a:xfrm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zh-CN" sz="2400" dirty="0" smtClean="0"/>
              <a:t>FFS </a:t>
            </a:r>
            <a:r>
              <a:rPr lang="en-US" altLang="zh-CN" sz="2400" dirty="0"/>
              <a:t>RRM requirements to be specified for 2-step RACH during the following procedures</a:t>
            </a:r>
            <a:endParaRPr lang="zh-CN" altLang="zh-CN" sz="2400" dirty="0"/>
          </a:p>
          <a:p>
            <a:pPr lvl="1"/>
            <a:r>
              <a:rPr lang="en-US" altLang="zh-CN" sz="2000" dirty="0"/>
              <a:t>Contention-based 2-step RACH and contention-free 2-step RACH procedures </a:t>
            </a:r>
            <a:endParaRPr lang="zh-CN" altLang="zh-CN" sz="2000" dirty="0"/>
          </a:p>
          <a:p>
            <a:pPr lvl="2"/>
            <a:r>
              <a:rPr lang="en-GB" altLang="zh-CN" sz="1800" dirty="0"/>
              <a:t>FFS RRM requirements for the UE behaviour, e.g. after receiving </a:t>
            </a:r>
            <a:r>
              <a:rPr lang="en-GB" altLang="zh-CN" sz="1800" dirty="0" err="1"/>
              <a:t>MsgB</a:t>
            </a:r>
            <a:r>
              <a:rPr lang="en-GB" altLang="zh-CN" sz="1800" dirty="0"/>
              <a:t>, </a:t>
            </a:r>
            <a:r>
              <a:rPr lang="en-GB" altLang="zh-CN" sz="1800" dirty="0" err="1"/>
              <a:t>SuccessRAR</a:t>
            </a:r>
            <a:r>
              <a:rPr lang="en-GB" altLang="zh-CN" sz="1800" dirty="0"/>
              <a:t>, </a:t>
            </a:r>
            <a:r>
              <a:rPr lang="en-GB" altLang="zh-CN" sz="1800" dirty="0" err="1"/>
              <a:t>FallbackRAR</a:t>
            </a:r>
            <a:r>
              <a:rPr lang="en-GB" altLang="zh-CN" sz="1800" dirty="0"/>
              <a:t>, and </a:t>
            </a:r>
            <a:r>
              <a:rPr lang="en-GB" altLang="zh-CN" sz="1800" dirty="0" err="1"/>
              <a:t>Backoff</a:t>
            </a:r>
            <a:r>
              <a:rPr lang="en-GB" altLang="zh-CN" sz="1800" dirty="0"/>
              <a:t> Indicator etc.</a:t>
            </a:r>
            <a:endParaRPr lang="zh-CN" altLang="zh-CN" sz="1800" dirty="0"/>
          </a:p>
          <a:p>
            <a:pPr lvl="0"/>
            <a:r>
              <a:rPr lang="en-US" altLang="zh-CN" sz="2400" dirty="0"/>
              <a:t>FFS how to specify RRM requirements for 2-step RACH procedures</a:t>
            </a:r>
            <a:endParaRPr lang="zh-CN" altLang="zh-CN" sz="2400" dirty="0"/>
          </a:p>
          <a:p>
            <a:pPr lvl="1"/>
            <a:r>
              <a:rPr lang="en-US" altLang="zh-CN" sz="2000" dirty="0"/>
              <a:t>Option 1: New exclusive clause for 2-step RACH. </a:t>
            </a:r>
            <a:endParaRPr lang="zh-CN" altLang="zh-CN" sz="2000" dirty="0"/>
          </a:p>
          <a:p>
            <a:pPr lvl="2"/>
            <a:r>
              <a:rPr lang="en-GB" altLang="zh-CN" sz="1800" dirty="0"/>
              <a:t>Create new clause 6.2.2.3 to TS 38.133, which describes the 2-step RACH requirements. Keep clause 6.2.2.2 in TS 38.133 only with 4-step RACH requirements.</a:t>
            </a:r>
            <a:endParaRPr lang="zh-CN" altLang="zh-CN" sz="1800" dirty="0"/>
          </a:p>
          <a:p>
            <a:pPr lvl="2"/>
            <a:r>
              <a:rPr lang="en-GB" altLang="zh-CN" sz="1800" dirty="0"/>
              <a:t>Other options can also be considered.</a:t>
            </a:r>
            <a:endParaRPr lang="zh-CN" altLang="zh-CN" sz="1800" dirty="0"/>
          </a:p>
          <a:p>
            <a:pPr lvl="1"/>
            <a:r>
              <a:rPr lang="en-US" altLang="zh-CN" sz="2000" dirty="0"/>
              <a:t>Option 2: Insert 2-step RACH requirements within existing 4-step RACH requirements. </a:t>
            </a:r>
            <a:endParaRPr lang="zh-CN" altLang="zh-CN" sz="2000" dirty="0"/>
          </a:p>
          <a:p>
            <a:pPr lvl="0"/>
            <a:endParaRPr lang="zh-CN" altLang="zh-CN" sz="2400" dirty="0"/>
          </a:p>
          <a:p>
            <a:pPr>
              <a:defRPr/>
            </a:pPr>
            <a:endParaRPr lang="en-US" altLang="zh-CN" sz="180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6148" name="灯片编号占位符 3"/>
          <p:cNvSpPr txBox="1"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anchor="ctr"/>
          <a:lstStyle/>
          <a:p>
            <a:pPr marL="0" indent="0" algn="r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3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en-US" sz="4000" dirty="0"/>
              <a:t>WF</a:t>
            </a:r>
          </a:p>
        </p:txBody>
      </p:sp>
      <p:sp>
        <p:nvSpPr>
          <p:cNvPr id="6147" name="内容占位符 2"/>
          <p:cNvSpPr>
            <a:spLocks noGrp="1" noChangeArrowheads="1"/>
          </p:cNvSpPr>
          <p:nvPr>
            <p:ph idx="1"/>
          </p:nvPr>
        </p:nvSpPr>
        <p:spPr>
          <a:xfrm>
            <a:off x="250825" y="1125538"/>
            <a:ext cx="8713788" cy="5327650"/>
          </a:xfrm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zh-CN" sz="2400" dirty="0" smtClean="0"/>
              <a:t>FFS </a:t>
            </a:r>
            <a:r>
              <a:rPr lang="en-US" altLang="zh-CN" sz="2400" dirty="0"/>
              <a:t>impact to the following RRM requirements due to introduction of 2-step RACH </a:t>
            </a:r>
            <a:r>
              <a:rPr lang="en-US" altLang="zh-CN" sz="2400" dirty="0" smtClean="0"/>
              <a:t>procedure</a:t>
            </a:r>
            <a:endParaRPr lang="zh-CN" altLang="zh-CN" sz="2400" dirty="0"/>
          </a:p>
          <a:p>
            <a:pPr lvl="1"/>
            <a:r>
              <a:rPr lang="en-US" altLang="zh-CN" sz="2000" dirty="0"/>
              <a:t>NR handover</a:t>
            </a:r>
            <a:endParaRPr lang="zh-CN" altLang="zh-CN" sz="2000" dirty="0"/>
          </a:p>
          <a:p>
            <a:pPr lvl="1"/>
            <a:r>
              <a:rPr lang="en-US" altLang="zh-CN" sz="2000" dirty="0"/>
              <a:t>RRC re-establishment</a:t>
            </a:r>
            <a:endParaRPr lang="zh-CN" altLang="zh-CN" sz="2000" dirty="0"/>
          </a:p>
          <a:p>
            <a:pPr lvl="1"/>
            <a:r>
              <a:rPr lang="en-US" altLang="zh-CN" sz="2000" dirty="0"/>
              <a:t>RRC connection release with redirection</a:t>
            </a:r>
            <a:endParaRPr lang="zh-CN" altLang="zh-CN" sz="2000" dirty="0"/>
          </a:p>
          <a:p>
            <a:pPr lvl="1"/>
            <a:r>
              <a:rPr lang="en-US" altLang="zh-CN" sz="2000" dirty="0"/>
              <a:t>Others if identified.</a:t>
            </a:r>
            <a:endParaRPr lang="zh-CN" altLang="zh-CN" sz="2000" dirty="0"/>
          </a:p>
          <a:p>
            <a:endParaRPr lang="en-US" altLang="zh-CN" sz="2400" dirty="0" smtClean="0"/>
          </a:p>
          <a:p>
            <a:r>
              <a:rPr lang="en-US" altLang="zh-CN" sz="2400" dirty="0" smtClean="0"/>
              <a:t>Note: The </a:t>
            </a:r>
            <a:r>
              <a:rPr lang="en-US" altLang="zh-CN" sz="2400" dirty="0"/>
              <a:t>exact WI objectives and WID revisions are in RAN </a:t>
            </a:r>
            <a:r>
              <a:rPr lang="en-US" altLang="zh-CN" sz="2400" dirty="0" smtClean="0"/>
              <a:t>scope.</a:t>
            </a:r>
            <a:endParaRPr lang="en-US" altLang="zh-CN" sz="2400" dirty="0" smtClean="0"/>
          </a:p>
          <a:p>
            <a:r>
              <a:rPr lang="en-US" altLang="zh-CN" sz="2400" dirty="0" smtClean="0"/>
              <a:t>Note</a:t>
            </a:r>
            <a:r>
              <a:rPr lang="en-US" altLang="zh-CN" sz="2400" dirty="0"/>
              <a:t>: RAN4 will continue to discuss the above issues after RAN plenary approves the revised WID.</a:t>
            </a:r>
            <a:endParaRPr lang="zh-CN" altLang="zh-CN" sz="2400" dirty="0"/>
          </a:p>
          <a:p>
            <a:pPr marL="457200" lvl="1" indent="0">
              <a:buNone/>
              <a:defRPr/>
            </a:pP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6148" name="灯片编号占位符 3"/>
          <p:cNvSpPr txBox="1"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anchor="ctr"/>
          <a:lstStyle/>
          <a:p>
            <a:pPr marL="0" indent="0" algn="r" eaLnBrk="1" hangingPunct="1">
              <a:spcBef>
                <a:spcPct val="0"/>
              </a:spcBef>
              <a:buNone/>
            </a:pPr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t>4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234</Words>
  <Application>Microsoft Office PowerPoint</Application>
  <PresentationFormat>全屏显示(4:3)</PresentationFormat>
  <Paragraphs>36</Paragraphs>
  <Slides>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Office 主题​​</vt:lpstr>
      <vt:lpstr> WF on 2-step RACH RRM requirements</vt:lpstr>
      <vt:lpstr>Agreements</vt:lpstr>
      <vt:lpstr>WF</vt:lpstr>
      <vt:lpstr>WF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interference scenario and reference receiver for BS IC</dc:title>
  <dc:creator>ZTE</dc:creator>
  <cp:lastModifiedBy>杨谦10115881</cp:lastModifiedBy>
  <cp:revision>223</cp:revision>
  <dcterms:created xsi:type="dcterms:W3CDTF">2016-10-20T10:53:00Z</dcterms:created>
  <dcterms:modified xsi:type="dcterms:W3CDTF">2020-03-02T09:13:25Z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(2)QlN6y5gphDZqHFR7Z8+Fl4IKvlNM/O3adK2RNo5/iIEEs11AURrZ0Cf8DmCeRYR2fQsLR5oC_x000d_
YT1g2sqWT+65bemF5Ey+gzW7f9XEsNARuDP45zK9F8a0LRtkLrQb1sFCPQWlevaRikGFsW+r_x000d_
fDiLZlxt9iKfN5vS+LDTYT+LdH+KfXCfZsTPpjE4Q16BLQ+FSZ4caLqJWZdGV90OoyHvDVqF_x000d_
trjGmCsTau8u1trdI9</vt:lpwstr>
  </property>
  <property fmtid="{D5CDD505-2E9C-101B-9397-08002B2CF9AE}" pid="3" name="_2015_ms_pID_725343_00">
    <vt:lpwstr>_</vt:lpwstr>
  </property>
  <property fmtid="{D5CDD505-2E9C-101B-9397-08002B2CF9AE}" pid="4" name="_2015_ms_pID_7253431">
    <vt:lpwstr>SndmmH/78bIohLEIhszotZiCpoOIU4sWOdctEymN4jjN8zU9kOyQmE_x000d_
DNlv/NP6iBv+/yuFkoZF8IF8gpVS5vq2cg/24UYOsCXLwaAlRPIQbQSfv4hY+Xjp42GFDuU/_x000d_
WoO6gWaoVFXMQJsRE3JhGTOA/V+36+MJlyzoxauYEEiSnw==</vt:lpwstr>
  </property>
  <property fmtid="{D5CDD505-2E9C-101B-9397-08002B2CF9AE}" pid="5" name="_2015_ms_pID_7253431_00">
    <vt:lpwstr>_</vt:lpwstr>
  </property>
  <property fmtid="{D5CDD505-2E9C-101B-9397-08002B2CF9AE}" pid="6" name="KSOProductBuildVer">
    <vt:lpwstr>2052-11.8.2.8361</vt:lpwstr>
  </property>
</Properties>
</file>