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60" r:id="rId6"/>
    <p:sldId id="258" r:id="rId7"/>
    <p:sldId id="259" r:id="rId8"/>
    <p:sldId id="257"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39CF7F0-ED8D-4878-AC5B-B92153B1666F}" v="5" dt="2020-02-14T21:38:14.067"/>
    <p1510:client id="{70DD4F67-9D28-4D2E-A843-9FB50F3C6DC1}" v="2" dt="2020-02-14T19:56:20.24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zmul Islam" userId="035f0942-4b3c-43a8-a74a-51361e791e0a" providerId="ADAL" clId="{70DD4F67-9D28-4D2E-A843-9FB50F3C6DC1}"/>
    <pc:docChg chg="undo custSel modSld">
      <pc:chgData name="Nazmul Islam" userId="035f0942-4b3c-43a8-a74a-51361e791e0a" providerId="ADAL" clId="{70DD4F67-9D28-4D2E-A843-9FB50F3C6DC1}" dt="2020-02-14T20:02:34.417" v="56" actId="20577"/>
      <pc:docMkLst>
        <pc:docMk/>
      </pc:docMkLst>
      <pc:sldChg chg="addSp modSp">
        <pc:chgData name="Nazmul Islam" userId="035f0942-4b3c-43a8-a74a-51361e791e0a" providerId="ADAL" clId="{70DD4F67-9D28-4D2E-A843-9FB50F3C6DC1}" dt="2020-02-14T20:02:34.417" v="56" actId="20577"/>
        <pc:sldMkLst>
          <pc:docMk/>
          <pc:sldMk cId="768047925" sldId="256"/>
        </pc:sldMkLst>
        <pc:spChg chg="mod">
          <ac:chgData name="Nazmul Islam" userId="035f0942-4b3c-43a8-a74a-51361e791e0a" providerId="ADAL" clId="{70DD4F67-9D28-4D2E-A843-9FB50F3C6DC1}" dt="2020-02-14T20:02:34.417" v="56" actId="20577"/>
          <ac:spMkLst>
            <pc:docMk/>
            <pc:sldMk cId="768047925" sldId="256"/>
            <ac:spMk id="2" creationId="{1B6CB9C9-E439-4377-9F0D-DCF48AE77B54}"/>
          </ac:spMkLst>
        </pc:spChg>
        <pc:spChg chg="mod">
          <ac:chgData name="Nazmul Islam" userId="035f0942-4b3c-43a8-a74a-51361e791e0a" providerId="ADAL" clId="{70DD4F67-9D28-4D2E-A843-9FB50F3C6DC1}" dt="2020-02-14T19:55:37.814" v="17" actId="20577"/>
          <ac:spMkLst>
            <pc:docMk/>
            <pc:sldMk cId="768047925" sldId="256"/>
            <ac:spMk id="4" creationId="{8E719FC0-52BF-45BC-8359-583FA0E40CC8}"/>
          </ac:spMkLst>
        </pc:spChg>
        <pc:spChg chg="add mod">
          <ac:chgData name="Nazmul Islam" userId="035f0942-4b3c-43a8-a74a-51361e791e0a" providerId="ADAL" clId="{70DD4F67-9D28-4D2E-A843-9FB50F3C6DC1}" dt="2020-02-14T20:00:04.974" v="45" actId="20577"/>
          <ac:spMkLst>
            <pc:docMk/>
            <pc:sldMk cId="768047925" sldId="256"/>
            <ac:spMk id="5" creationId="{60D18A67-02DC-42B0-AE69-0437C6C86D9E}"/>
          </ac:spMkLst>
        </pc:spChg>
      </pc:sldChg>
    </pc:docChg>
  </pc:docChgLst>
  <pc:docChgLst>
    <pc:chgData name="Nazmul Islam" userId="035f0942-4b3c-43a8-a74a-51361e791e0a" providerId="ADAL" clId="{639CF7F0-ED8D-4878-AC5B-B92153B1666F}"/>
    <pc:docChg chg="custSel addSld delSld modSld">
      <pc:chgData name="Nazmul Islam" userId="035f0942-4b3c-43a8-a74a-51361e791e0a" providerId="ADAL" clId="{639CF7F0-ED8D-4878-AC5B-B92153B1666F}" dt="2020-02-14T21:38:14.066" v="417"/>
      <pc:docMkLst>
        <pc:docMk/>
      </pc:docMkLst>
      <pc:sldChg chg="modSp">
        <pc:chgData name="Nazmul Islam" userId="035f0942-4b3c-43a8-a74a-51361e791e0a" providerId="ADAL" clId="{639CF7F0-ED8D-4878-AC5B-B92153B1666F}" dt="2020-02-14T21:38:14.066" v="417"/>
        <pc:sldMkLst>
          <pc:docMk/>
          <pc:sldMk cId="768047925" sldId="256"/>
        </pc:sldMkLst>
        <pc:spChg chg="mod">
          <ac:chgData name="Nazmul Islam" userId="035f0942-4b3c-43a8-a74a-51361e791e0a" providerId="ADAL" clId="{639CF7F0-ED8D-4878-AC5B-B92153B1666F}" dt="2020-02-14T21:38:14.066" v="417"/>
          <ac:spMkLst>
            <pc:docMk/>
            <pc:sldMk cId="768047925" sldId="256"/>
            <ac:spMk id="4" creationId="{8E719FC0-52BF-45BC-8359-583FA0E40CC8}"/>
          </ac:spMkLst>
        </pc:spChg>
      </pc:sldChg>
      <pc:sldChg chg="modSp add">
        <pc:chgData name="Nazmul Islam" userId="035f0942-4b3c-43a8-a74a-51361e791e0a" providerId="ADAL" clId="{639CF7F0-ED8D-4878-AC5B-B92153B1666F}" dt="2020-02-14T21:37:33.661" v="414" actId="207"/>
        <pc:sldMkLst>
          <pc:docMk/>
          <pc:sldMk cId="3620724152" sldId="260"/>
        </pc:sldMkLst>
        <pc:spChg chg="mod">
          <ac:chgData name="Nazmul Islam" userId="035f0942-4b3c-43a8-a74a-51361e791e0a" providerId="ADAL" clId="{639CF7F0-ED8D-4878-AC5B-B92153B1666F}" dt="2020-02-14T21:37:33.661" v="414" actId="207"/>
          <ac:spMkLst>
            <pc:docMk/>
            <pc:sldMk cId="3620724152" sldId="260"/>
            <ac:spMk id="3" creationId="{8DA2A5BE-A5E7-4620-9C97-79BF939AEF93}"/>
          </ac:spMkLst>
        </pc:spChg>
      </pc:sldChg>
      <pc:sldChg chg="add del">
        <pc:chgData name="Nazmul Islam" userId="035f0942-4b3c-43a8-a74a-51361e791e0a" providerId="ADAL" clId="{639CF7F0-ED8D-4878-AC5B-B92153B1666F}" dt="2020-02-14T21:37:49.089" v="416"/>
        <pc:sldMkLst>
          <pc:docMk/>
          <pc:sldMk cId="496682278" sldId="261"/>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E28BAB-939F-4C8C-B9A6-C9156185FE6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BDDDEBD-88A5-42E8-82B8-1A596CBE89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B249F30-1A7F-4330-A0B6-939FDC256FAF}"/>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C2ED396C-7613-4D4D-93CE-BD8117759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1491D13-6300-465A-A4D6-C30E97509D8C}"/>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39357407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AC9D3B-87CC-4CBF-A371-CBD9F8397D7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FA305CD-08D1-4E1D-ABF8-C91FA1B8F6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6CFA6F-704B-415F-95BD-5AF76507A530}"/>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CA06585F-D8ED-4B84-845B-66092EA1FCF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838BD77-7048-48E0-9501-F2BA70706C83}"/>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0558919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C92B39B-9E28-41AA-8E75-85797C7964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6E219CF8-646A-48CD-B952-C8FE8A0FD1BC}"/>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B514A6-7712-4E92-82A2-B8B9C6A82BEA}"/>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1A913C42-97E0-4C5F-8384-003E805B51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76DF207-EB78-473A-AC97-9EDF39725379}"/>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222061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149A97-5B5A-4179-A9FF-233FA832B41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2484A1E-F314-4795-996F-F5D98D967FE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DEF464F-BBFF-420A-BA78-D40FEF0EB403}"/>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2C4E5DEE-FDF5-4E25-84F0-0C50677CB1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5F03677-4DD0-4D9E-A603-73F6D5C92657}"/>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3240561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75337-7C93-4F4C-B846-4F57CEDB1A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7F8B2C-5BA9-4A51-A507-315E21020F1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01F641D-98CA-4E68-9B79-F4B208B3F6AE}"/>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FD968D4C-AA4D-4C73-B265-8B9692449A4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1D904F-2A9D-43F0-9C2D-27765B711FBE}"/>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4990027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EA057B-5C7F-4DFE-BADB-56E3E01CCDC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2DB4E07-D1F7-44BF-9972-0B7D68ABFAA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415239E-BC83-4CFF-82CA-3B92B121F19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D8C1425-78CC-4B25-84DC-8745580BE72F}"/>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6" name="Footer Placeholder 5">
            <a:extLst>
              <a:ext uri="{FF2B5EF4-FFF2-40B4-BE49-F238E27FC236}">
                <a16:creationId xmlns:a16="http://schemas.microsoft.com/office/drawing/2014/main" id="{511E98CE-6796-43C7-822F-4325FE9999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3951F1-3360-48F0-9EE5-ECA174CB2645}"/>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757859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5BF6A-6DAD-4E15-BD98-8C057B190D8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3F42BD7-CD0E-485D-95A6-E123CA5DD64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522C414-CB22-4DF5-9100-D4CF32B0A82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78CCE2DE-8CAB-4841-8352-7020081D16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C509D31-4173-48C3-8957-2F030B504A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D3AA51A-FCE4-46A8-ACE7-E8717DCE63D7}"/>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8" name="Footer Placeholder 7">
            <a:extLst>
              <a:ext uri="{FF2B5EF4-FFF2-40B4-BE49-F238E27FC236}">
                <a16:creationId xmlns:a16="http://schemas.microsoft.com/office/drawing/2014/main" id="{EB5FBB41-7267-49E2-BCEB-0889A51B956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6090ED7-9BB5-4FE3-8438-6EF2BC36D9D5}"/>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1909888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1552A3-26BF-4B2D-9976-5CD6CB0D47C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92923B7-5482-4EB2-BD5E-37A2AA404F62}"/>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4" name="Footer Placeholder 3">
            <a:extLst>
              <a:ext uri="{FF2B5EF4-FFF2-40B4-BE49-F238E27FC236}">
                <a16:creationId xmlns:a16="http://schemas.microsoft.com/office/drawing/2014/main" id="{5823C910-D5D5-4C28-84B8-531D26A85C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6DF2777-DEEF-4184-B54F-4C27A576CCE9}"/>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5491116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68C53C8-19A2-4145-A994-408D8F15D88F}"/>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3" name="Footer Placeholder 2">
            <a:extLst>
              <a:ext uri="{FF2B5EF4-FFF2-40B4-BE49-F238E27FC236}">
                <a16:creationId xmlns:a16="http://schemas.microsoft.com/office/drawing/2014/main" id="{9611DF55-8685-424D-A9D0-03A8709880D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157DDBC-7D5E-4B6B-85E5-ABB05BAF6B4E}"/>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23870882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AAB3F9-7E49-4474-9CE3-06917FFF8E0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AECC8C6-764C-4DFE-8172-55E3DCDC9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4B69B0-61E9-4D62-8607-2121DB5B1C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E84F13-AA4B-492D-A1C6-AF8EA0E02979}"/>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6" name="Footer Placeholder 5">
            <a:extLst>
              <a:ext uri="{FF2B5EF4-FFF2-40B4-BE49-F238E27FC236}">
                <a16:creationId xmlns:a16="http://schemas.microsoft.com/office/drawing/2014/main" id="{9CC5D9EB-E20E-4150-8F8A-21510AFB7C6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59D62DE-27D8-4ADA-8E3D-3F9491F02859}"/>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135456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DFE877-9F3E-4E23-8E9B-A44FF967F6B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4C751FB-E961-488C-985A-0D25F331D93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8E6972AF-8A82-4FA8-8FE4-59C8371DCB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17D8DB-8684-4594-AE1F-4EC0F08DBC41}"/>
              </a:ext>
            </a:extLst>
          </p:cNvPr>
          <p:cNvSpPr>
            <a:spLocks noGrp="1"/>
          </p:cNvSpPr>
          <p:nvPr>
            <p:ph type="dt" sz="half" idx="10"/>
          </p:nvPr>
        </p:nvSpPr>
        <p:spPr/>
        <p:txBody>
          <a:bodyPr/>
          <a:lstStyle/>
          <a:p>
            <a:fld id="{FF91E3FD-63D6-40AF-8292-8A16AC471C45}" type="datetimeFigureOut">
              <a:rPr lang="en-US" smtClean="0"/>
              <a:t>2/14/2020</a:t>
            </a:fld>
            <a:endParaRPr lang="en-US"/>
          </a:p>
        </p:txBody>
      </p:sp>
      <p:sp>
        <p:nvSpPr>
          <p:cNvPr id="6" name="Footer Placeholder 5">
            <a:extLst>
              <a:ext uri="{FF2B5EF4-FFF2-40B4-BE49-F238E27FC236}">
                <a16:creationId xmlns:a16="http://schemas.microsoft.com/office/drawing/2014/main" id="{587CC662-1BE6-4CC8-BC9A-D65B06B749E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B53163-B49E-45D8-8DA9-ECE4BC767BCB}"/>
              </a:ext>
            </a:extLst>
          </p:cNvPr>
          <p:cNvSpPr>
            <a:spLocks noGrp="1"/>
          </p:cNvSpPr>
          <p:nvPr>
            <p:ph type="sldNum" sz="quarter" idx="12"/>
          </p:nvPr>
        </p:nvSpPr>
        <p:spPr/>
        <p:txBody>
          <a:bodyPr/>
          <a:lstStyle/>
          <a:p>
            <a:fld id="{7921ECA5-4CE3-4140-8514-9B2C0846F5C0}" type="slidenum">
              <a:rPr lang="en-US" smtClean="0"/>
              <a:t>‹#›</a:t>
            </a:fld>
            <a:endParaRPr lang="en-US"/>
          </a:p>
        </p:txBody>
      </p:sp>
    </p:spTree>
    <p:extLst>
      <p:ext uri="{BB962C8B-B14F-4D97-AF65-F5344CB8AC3E}">
        <p14:creationId xmlns:p14="http://schemas.microsoft.com/office/powerpoint/2010/main" val="33146459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2679134-9A68-4EE9-A3A1-67DE951500C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53205BCD-970E-4DBA-9836-21987D20645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15F219C-AE6A-4243-BB06-F2756F527AF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91E3FD-63D6-40AF-8292-8A16AC471C45}" type="datetimeFigureOut">
              <a:rPr lang="en-US" smtClean="0"/>
              <a:t>2/14/2020</a:t>
            </a:fld>
            <a:endParaRPr lang="en-US"/>
          </a:p>
        </p:txBody>
      </p:sp>
      <p:sp>
        <p:nvSpPr>
          <p:cNvPr id="5" name="Footer Placeholder 4">
            <a:extLst>
              <a:ext uri="{FF2B5EF4-FFF2-40B4-BE49-F238E27FC236}">
                <a16:creationId xmlns:a16="http://schemas.microsoft.com/office/drawing/2014/main" id="{466FA48E-AEA5-455E-B6E2-E12C023ED7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20D9F83-F374-4BA8-A3E5-0543044CC39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21ECA5-4CE3-4140-8514-9B2C0846F5C0}" type="slidenum">
              <a:rPr lang="en-US" smtClean="0"/>
              <a:t>‹#›</a:t>
            </a:fld>
            <a:endParaRPr lang="en-US"/>
          </a:p>
        </p:txBody>
      </p:sp>
    </p:spTree>
    <p:extLst>
      <p:ext uri="{BB962C8B-B14F-4D97-AF65-F5344CB8AC3E}">
        <p14:creationId xmlns:p14="http://schemas.microsoft.com/office/powerpoint/2010/main" val="57944731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CB9C9-E439-4377-9F0D-DCF48AE77B54}"/>
              </a:ext>
            </a:extLst>
          </p:cNvPr>
          <p:cNvSpPr>
            <a:spLocks noGrp="1"/>
          </p:cNvSpPr>
          <p:nvPr>
            <p:ph type="ctrTitle"/>
          </p:nvPr>
        </p:nvSpPr>
        <p:spPr>
          <a:xfrm>
            <a:off x="1853967" y="1122363"/>
            <a:ext cx="8246378" cy="2387600"/>
          </a:xfrm>
        </p:spPr>
        <p:txBody>
          <a:bodyPr/>
          <a:lstStyle/>
          <a:p>
            <a:r>
              <a:rPr lang="en-US" dirty="0"/>
              <a:t>WF on IAB TS spec structure and terminology</a:t>
            </a:r>
          </a:p>
        </p:txBody>
      </p:sp>
      <p:sp>
        <p:nvSpPr>
          <p:cNvPr id="3" name="Subtitle 2">
            <a:extLst>
              <a:ext uri="{FF2B5EF4-FFF2-40B4-BE49-F238E27FC236}">
                <a16:creationId xmlns:a16="http://schemas.microsoft.com/office/drawing/2014/main" id="{961CB7E0-D5D1-46B5-86E4-8D17135F5475}"/>
              </a:ext>
            </a:extLst>
          </p:cNvPr>
          <p:cNvSpPr>
            <a:spLocks noGrp="1"/>
          </p:cNvSpPr>
          <p:nvPr>
            <p:ph type="subTitle" idx="1"/>
          </p:nvPr>
        </p:nvSpPr>
        <p:spPr/>
        <p:txBody>
          <a:bodyPr/>
          <a:lstStyle/>
          <a:p>
            <a:r>
              <a:rPr lang="en-US" dirty="0"/>
              <a:t>Qualcomm</a:t>
            </a:r>
          </a:p>
        </p:txBody>
      </p:sp>
      <p:sp>
        <p:nvSpPr>
          <p:cNvPr id="4" name="TextBox 3">
            <a:extLst>
              <a:ext uri="{FF2B5EF4-FFF2-40B4-BE49-F238E27FC236}">
                <a16:creationId xmlns:a16="http://schemas.microsoft.com/office/drawing/2014/main" id="{8E719FC0-52BF-45BC-8359-583FA0E40CC8}"/>
              </a:ext>
            </a:extLst>
          </p:cNvPr>
          <p:cNvSpPr txBox="1"/>
          <p:nvPr/>
        </p:nvSpPr>
        <p:spPr>
          <a:xfrm>
            <a:off x="10528183" y="260059"/>
            <a:ext cx="1400962" cy="369332"/>
          </a:xfrm>
          <a:prstGeom prst="rect">
            <a:avLst/>
          </a:prstGeom>
          <a:noFill/>
        </p:spPr>
        <p:txBody>
          <a:bodyPr wrap="square" rtlCol="0">
            <a:spAutoFit/>
          </a:bodyPr>
          <a:lstStyle/>
          <a:p>
            <a:r>
              <a:rPr lang="en-US" dirty="0"/>
              <a:t>R4-2002123</a:t>
            </a:r>
          </a:p>
        </p:txBody>
      </p:sp>
      <p:sp>
        <p:nvSpPr>
          <p:cNvPr id="5" name="TextBox 4">
            <a:extLst>
              <a:ext uri="{FF2B5EF4-FFF2-40B4-BE49-F238E27FC236}">
                <a16:creationId xmlns:a16="http://schemas.microsoft.com/office/drawing/2014/main" id="{60D18A67-02DC-42B0-AE69-0437C6C86D9E}"/>
              </a:ext>
            </a:extLst>
          </p:cNvPr>
          <p:cNvSpPr txBox="1"/>
          <p:nvPr/>
        </p:nvSpPr>
        <p:spPr>
          <a:xfrm>
            <a:off x="262855" y="260059"/>
            <a:ext cx="4093827" cy="1200329"/>
          </a:xfrm>
          <a:prstGeom prst="rect">
            <a:avLst/>
          </a:prstGeom>
          <a:noFill/>
        </p:spPr>
        <p:txBody>
          <a:bodyPr wrap="square" rtlCol="0">
            <a:spAutoFit/>
          </a:bodyPr>
          <a:lstStyle/>
          <a:p>
            <a:r>
              <a:rPr lang="en-GB" dirty="0"/>
              <a:t>3GPP TSG-RAN WG4 Meeting #94	</a:t>
            </a:r>
            <a:endParaRPr lang="en-US" dirty="0"/>
          </a:p>
          <a:p>
            <a:r>
              <a:rPr lang="en-GB" dirty="0"/>
              <a:t>E-meeting, 24 Feb. – 6 Mar., 2020</a:t>
            </a:r>
          </a:p>
          <a:p>
            <a:r>
              <a:rPr lang="en-GB" dirty="0"/>
              <a:t>Agenda item: 8.5.1</a:t>
            </a:r>
            <a:endParaRPr lang="en-US" dirty="0"/>
          </a:p>
          <a:p>
            <a:endParaRPr lang="en-US" dirty="0"/>
          </a:p>
        </p:txBody>
      </p:sp>
    </p:spTree>
    <p:extLst>
      <p:ext uri="{BB962C8B-B14F-4D97-AF65-F5344CB8AC3E}">
        <p14:creationId xmlns:p14="http://schemas.microsoft.com/office/powerpoint/2010/main" val="768047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BF875-C553-4543-92D0-00D85E10249C}"/>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DA2A5BE-A5E7-4620-9C97-79BF939AEF93}"/>
              </a:ext>
            </a:extLst>
          </p:cNvPr>
          <p:cNvSpPr>
            <a:spLocks noGrp="1"/>
          </p:cNvSpPr>
          <p:nvPr>
            <p:ph idx="1"/>
          </p:nvPr>
        </p:nvSpPr>
        <p:spPr>
          <a:xfrm>
            <a:off x="838200" y="1825625"/>
            <a:ext cx="11174046" cy="4351338"/>
          </a:xfrm>
        </p:spPr>
        <p:txBody>
          <a:bodyPr>
            <a:normAutofit/>
          </a:bodyPr>
          <a:lstStyle/>
          <a:p>
            <a:r>
              <a:rPr lang="en-US" dirty="0"/>
              <a:t>During the last meeting, an email discussion with </a:t>
            </a:r>
            <a:r>
              <a:rPr lang="en-US" dirty="0" err="1"/>
              <a:t>Tdoc</a:t>
            </a:r>
            <a:r>
              <a:rPr lang="en-US" dirty="0"/>
              <a:t> #R4-191600 was initiated after the meeting.</a:t>
            </a:r>
          </a:p>
          <a:p>
            <a:r>
              <a:rPr lang="en-US" dirty="0"/>
              <a:t>Companies reached consensus regarding slide 3-5 of this deck and the updated IAB TS spec during the email discussion.</a:t>
            </a:r>
          </a:p>
          <a:p>
            <a:r>
              <a:rPr lang="en-US" dirty="0"/>
              <a:t>We are now formally submitting the outcome of the email discussion, i.e., the WF and the updated TS spec, to RAN4 94.</a:t>
            </a:r>
          </a:p>
          <a:p>
            <a:endParaRPr lang="en-US" dirty="0"/>
          </a:p>
        </p:txBody>
      </p:sp>
    </p:spTree>
    <p:extLst>
      <p:ext uri="{BB962C8B-B14F-4D97-AF65-F5344CB8AC3E}">
        <p14:creationId xmlns:p14="http://schemas.microsoft.com/office/powerpoint/2010/main" val="36207241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7BF875-C553-4543-92D0-00D85E10249C}"/>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8DA2A5BE-A5E7-4620-9C97-79BF939AEF93}"/>
              </a:ext>
            </a:extLst>
          </p:cNvPr>
          <p:cNvSpPr>
            <a:spLocks noGrp="1"/>
          </p:cNvSpPr>
          <p:nvPr>
            <p:ph idx="1"/>
          </p:nvPr>
        </p:nvSpPr>
        <p:spPr>
          <a:xfrm>
            <a:off x="838200" y="1825625"/>
            <a:ext cx="11174046" cy="4351338"/>
          </a:xfrm>
        </p:spPr>
        <p:txBody>
          <a:bodyPr>
            <a:normAutofit fontScale="92500" lnSpcReduction="20000"/>
          </a:bodyPr>
          <a:lstStyle/>
          <a:p>
            <a:r>
              <a:rPr lang="en-US" dirty="0"/>
              <a:t>During the last meeting, RAN4 RF session discussed IAB spec structure and terminology.</a:t>
            </a:r>
          </a:p>
          <a:p>
            <a:r>
              <a:rPr lang="en-US" dirty="0"/>
              <a:t>Companies discussed whether IAB TS spec will be written in a completely self-contained manner or whether individual sections of IAB TS spec should refer to NR BS and UE specs as much as possible.</a:t>
            </a:r>
          </a:p>
          <a:p>
            <a:r>
              <a:rPr lang="en-US" dirty="0"/>
              <a:t>Writing IAB spec in a completely self-contain manner means that</a:t>
            </a:r>
          </a:p>
          <a:p>
            <a:pPr lvl="1"/>
            <a:r>
              <a:rPr lang="en-US" dirty="0">
                <a:solidFill>
                  <a:srgbClr val="FF0000"/>
                </a:solidFill>
              </a:rPr>
              <a:t>IAB TS 38.174 needs to be evaluated as </a:t>
            </a:r>
            <a:r>
              <a:rPr lang="en-US" u="sng" strike="sngStrike" dirty="0">
                <a:solidFill>
                  <a:srgbClr val="FF0000"/>
                </a:solidFill>
              </a:rPr>
              <a:t>impacted</a:t>
            </a:r>
            <a:r>
              <a:rPr lang="en-US" dirty="0">
                <a:solidFill>
                  <a:srgbClr val="FF0000"/>
                </a:solidFill>
              </a:rPr>
              <a:t> one of the impacted </a:t>
            </a:r>
            <a:r>
              <a:rPr lang="en-US" dirty="0" err="1">
                <a:solidFill>
                  <a:srgbClr val="FF0000"/>
                </a:solidFill>
              </a:rPr>
              <a:t>specs</a:t>
            </a:r>
            <a:r>
              <a:rPr lang="en-US" strike="sngStrike" dirty="0" err="1">
                <a:solidFill>
                  <a:srgbClr val="FF0000"/>
                </a:solidFill>
              </a:rPr>
              <a:t>:es</a:t>
            </a:r>
            <a:r>
              <a:rPr lang="en-US" dirty="0">
                <a:solidFill>
                  <a:srgbClr val="FF0000"/>
                </a:solidFill>
              </a:rPr>
              <a:t> for future </a:t>
            </a:r>
            <a:r>
              <a:rPr lang="en-US" strike="sngStrike" dirty="0">
                <a:solidFill>
                  <a:srgbClr val="FF0000"/>
                </a:solidFill>
              </a:rPr>
              <a:t>new feature/</a:t>
            </a:r>
            <a:r>
              <a:rPr lang="en-US" dirty="0">
                <a:solidFill>
                  <a:srgbClr val="FF0000"/>
                </a:solidFill>
              </a:rPr>
              <a:t>correction</a:t>
            </a:r>
          </a:p>
          <a:p>
            <a:pPr lvl="2"/>
            <a:r>
              <a:rPr lang="en-US" dirty="0"/>
              <a:t> separate CRs </a:t>
            </a:r>
            <a:r>
              <a:rPr lang="en-US" strike="sngStrike" dirty="0">
                <a:solidFill>
                  <a:srgbClr val="FF0000"/>
                </a:solidFill>
              </a:rPr>
              <a:t>will</a:t>
            </a:r>
            <a:r>
              <a:rPr lang="en-US" dirty="0"/>
              <a:t> </a:t>
            </a:r>
            <a:r>
              <a:rPr lang="en-US" dirty="0">
                <a:solidFill>
                  <a:srgbClr val="FF0000"/>
                </a:solidFill>
              </a:rPr>
              <a:t>may</a:t>
            </a:r>
            <a:r>
              <a:rPr lang="en-US" dirty="0"/>
              <a:t> be needed whenever one makes a minor change in BS or UE spec.</a:t>
            </a:r>
          </a:p>
          <a:p>
            <a:r>
              <a:rPr lang="en-US" dirty="0"/>
              <a:t>One can avoid this duplication effort by referring to NR BS and UE specs as much as possible</a:t>
            </a:r>
          </a:p>
          <a:p>
            <a:r>
              <a:rPr lang="en-US" dirty="0"/>
              <a:t>Separate CRs </a:t>
            </a:r>
            <a:r>
              <a:rPr lang="en-US" strike="sngStrike" dirty="0">
                <a:solidFill>
                  <a:srgbClr val="FF0000"/>
                </a:solidFill>
              </a:rPr>
              <a:t>will</a:t>
            </a:r>
            <a:r>
              <a:rPr lang="en-US" dirty="0"/>
              <a:t> </a:t>
            </a:r>
            <a:r>
              <a:rPr lang="en-US" dirty="0">
                <a:solidFill>
                  <a:srgbClr val="FF0000"/>
                </a:solidFill>
              </a:rPr>
              <a:t>may</a:t>
            </a:r>
            <a:r>
              <a:rPr lang="en-US" dirty="0"/>
              <a:t> be needed whenever one makes a minor change in BS or UE spec.</a:t>
            </a:r>
          </a:p>
          <a:p>
            <a:endParaRPr lang="en-US" dirty="0">
              <a:solidFill>
                <a:srgbClr val="FF0000"/>
              </a:solidFill>
            </a:endParaRPr>
          </a:p>
          <a:p>
            <a:endParaRPr lang="en-US" dirty="0"/>
          </a:p>
        </p:txBody>
      </p:sp>
    </p:spTree>
    <p:extLst>
      <p:ext uri="{BB962C8B-B14F-4D97-AF65-F5344CB8AC3E}">
        <p14:creationId xmlns:p14="http://schemas.microsoft.com/office/powerpoint/2010/main" val="3446301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0508A-3863-4676-8E2E-A3B554E4C713}"/>
              </a:ext>
            </a:extLst>
          </p:cNvPr>
          <p:cNvSpPr>
            <a:spLocks noGrp="1"/>
          </p:cNvSpPr>
          <p:nvPr>
            <p:ph type="title"/>
          </p:nvPr>
        </p:nvSpPr>
        <p:spPr/>
        <p:txBody>
          <a:bodyPr/>
          <a:lstStyle/>
          <a:p>
            <a:r>
              <a:rPr lang="sv-SE" dirty="0"/>
              <a:t>Background</a:t>
            </a:r>
          </a:p>
        </p:txBody>
      </p:sp>
      <p:sp>
        <p:nvSpPr>
          <p:cNvPr id="3" name="Content Placeholder 2">
            <a:extLst>
              <a:ext uri="{FF2B5EF4-FFF2-40B4-BE49-F238E27FC236}">
                <a16:creationId xmlns:a16="http://schemas.microsoft.com/office/drawing/2014/main" id="{C1DD7011-0EA7-4D44-9AC7-7856B3F5915A}"/>
              </a:ext>
            </a:extLst>
          </p:cNvPr>
          <p:cNvSpPr>
            <a:spLocks noGrp="1"/>
          </p:cNvSpPr>
          <p:nvPr>
            <p:ph idx="1"/>
          </p:nvPr>
        </p:nvSpPr>
        <p:spPr>
          <a:xfrm>
            <a:off x="838200" y="1825625"/>
            <a:ext cx="10808368" cy="4855912"/>
          </a:xfrm>
        </p:spPr>
        <p:txBody>
          <a:bodyPr>
            <a:normAutofit fontScale="55000" lnSpcReduction="20000"/>
          </a:bodyPr>
          <a:lstStyle/>
          <a:p>
            <a:r>
              <a:rPr lang="sv-SE" dirty="0">
                <a:solidFill>
                  <a:srgbClr val="FF0000"/>
                </a:solidFill>
              </a:rPr>
              <a:t>Referencing implications: </a:t>
            </a:r>
          </a:p>
          <a:p>
            <a:pPr lvl="1"/>
            <a:r>
              <a:rPr lang="sv-SE" dirty="0">
                <a:solidFill>
                  <a:srgbClr val="FF0000"/>
                </a:solidFill>
              </a:rPr>
              <a:t>as referencing means strong connection to the spec that is referenced to. There is a need to clarify the rules and implications before setting such high level principle.</a:t>
            </a:r>
          </a:p>
          <a:p>
            <a:r>
              <a:rPr lang="sv-SE" dirty="0">
                <a:solidFill>
                  <a:srgbClr val="FF0000"/>
                </a:solidFill>
              </a:rPr>
              <a:t>IAB DU: referencing is  ”Strong” term, it means ”interchangable” with source spec, req change at one spec change will change the same req at another spec</a:t>
            </a:r>
          </a:p>
          <a:p>
            <a:pPr lvl="1"/>
            <a:r>
              <a:rPr lang="sv-SE" dirty="0">
                <a:solidFill>
                  <a:srgbClr val="FF0000"/>
                </a:solidFill>
              </a:rPr>
              <a:t>Rule:</a:t>
            </a:r>
            <a:r>
              <a:rPr lang="en-US" dirty="0">
                <a:solidFill>
                  <a:srgbClr val="FF0000"/>
                </a:solidFill>
              </a:rPr>
              <a:t>“ IAB DU reusing the BS spec”, </a:t>
            </a:r>
          </a:p>
          <a:p>
            <a:pPr lvl="1"/>
            <a:r>
              <a:rPr lang="en-US" dirty="0">
                <a:solidFill>
                  <a:srgbClr val="FF0000"/>
                </a:solidFill>
              </a:rPr>
              <a:t>Scope relation: BS spec contain IAB DU spec, not the other way around</a:t>
            </a:r>
            <a:endParaRPr lang="sv-SE" dirty="0">
              <a:solidFill>
                <a:srgbClr val="FF0000"/>
              </a:solidFill>
            </a:endParaRPr>
          </a:p>
          <a:p>
            <a:pPr lvl="1"/>
            <a:r>
              <a:rPr lang="en-US" dirty="0">
                <a:solidFill>
                  <a:srgbClr val="FF0000"/>
                </a:solidFill>
              </a:rPr>
              <a:t>Implication: </a:t>
            </a:r>
          </a:p>
          <a:p>
            <a:pPr lvl="2"/>
            <a:r>
              <a:rPr lang="en-US" dirty="0">
                <a:solidFill>
                  <a:srgbClr val="FF0000"/>
                </a:solidFill>
              </a:rPr>
              <a:t>here “reusing” requirement means with correct terminology change and/or apply to correct paragraph and table,  Additional text to describe how this reference would apply is needed, either generically or down to separate section/req level. The “delta” info need to be added.</a:t>
            </a:r>
          </a:p>
          <a:p>
            <a:pPr lvl="2"/>
            <a:r>
              <a:rPr lang="en-US" dirty="0">
                <a:solidFill>
                  <a:srgbClr val="FF0000"/>
                </a:solidFill>
              </a:rPr>
              <a:t>Also future BS spec updates for correction/new feature will not change this rule, meaning there is no need to examine the IAB TS spec. However, it is questionable weather “delta” info need to be re-visited.  If it did, IAB TS spec need to be evaluated as one of impacted spec anyway.</a:t>
            </a:r>
          </a:p>
          <a:p>
            <a:pPr lvl="2"/>
            <a:r>
              <a:rPr lang="en-US" dirty="0">
                <a:solidFill>
                  <a:srgbClr val="FF0000"/>
                </a:solidFill>
              </a:rPr>
              <a:t>if there were IAB specific feature which impact IAB DU, BS spec (source spec) need to be updated </a:t>
            </a:r>
            <a:endParaRPr lang="sv-SE" dirty="0">
              <a:solidFill>
                <a:srgbClr val="FF0000"/>
              </a:solidFill>
            </a:endParaRPr>
          </a:p>
          <a:p>
            <a:r>
              <a:rPr lang="sv-SE" dirty="0">
                <a:solidFill>
                  <a:srgbClr val="FF0000"/>
                </a:solidFill>
              </a:rPr>
              <a:t>IAB MT: referenceing is ”weak” term, there is no OTA FR1 UE spec, so OTA IAB FR1 spec referencing to any of requirement to FR1 UE spec will be confusing </a:t>
            </a:r>
          </a:p>
          <a:p>
            <a:pPr lvl="1"/>
            <a:r>
              <a:rPr lang="sv-SE" dirty="0">
                <a:solidFill>
                  <a:srgbClr val="FF0000"/>
                </a:solidFill>
              </a:rPr>
              <a:t>Rule: Selectively, some UE spec requirement text can be referenced if IAB MT req is the same with UE at the time of the spec written.</a:t>
            </a:r>
          </a:p>
          <a:p>
            <a:pPr lvl="1"/>
            <a:r>
              <a:rPr lang="sv-SE" dirty="0">
                <a:solidFill>
                  <a:srgbClr val="FF0000"/>
                </a:solidFill>
              </a:rPr>
              <a:t>Scope relation: UE spec and IAB MT spec maybe overlap in some of requirement, one spec cannot contain the other</a:t>
            </a:r>
          </a:p>
          <a:p>
            <a:pPr lvl="1"/>
            <a:r>
              <a:rPr lang="sv-SE" dirty="0">
                <a:solidFill>
                  <a:srgbClr val="FF0000"/>
                </a:solidFill>
              </a:rPr>
              <a:t>Implications: </a:t>
            </a:r>
          </a:p>
          <a:p>
            <a:pPr lvl="2"/>
            <a:r>
              <a:rPr lang="sv-SE" dirty="0">
                <a:solidFill>
                  <a:srgbClr val="FF0000"/>
                </a:solidFill>
              </a:rPr>
              <a:t>There are requirments cannot be referenced and so deviation to the UE spec (source spec) is expected.</a:t>
            </a:r>
          </a:p>
          <a:p>
            <a:pPr lvl="2"/>
            <a:r>
              <a:rPr lang="sv-SE" dirty="0">
                <a:solidFill>
                  <a:srgbClr val="FF0000"/>
                </a:solidFill>
              </a:rPr>
              <a:t>Future UE spec updates for correction/new feature need to examine the IAB MT Spec anyway, the ”rule” may not hold, i.e reference could be changed to new text if it reasonable to do so.</a:t>
            </a:r>
          </a:p>
          <a:p>
            <a:pPr lvl="3"/>
            <a:r>
              <a:rPr lang="en-US" dirty="0">
                <a:solidFill>
                  <a:srgbClr val="FF0000"/>
                </a:solidFill>
              </a:rPr>
              <a:t>IAB TS 38.174 need to be evaluated as impacted one of </a:t>
            </a:r>
            <a:r>
              <a:rPr lang="en-US" dirty="0" err="1">
                <a:solidFill>
                  <a:srgbClr val="FF0000"/>
                </a:solidFill>
              </a:rPr>
              <a:t>Spec:es</a:t>
            </a:r>
            <a:r>
              <a:rPr lang="en-US" dirty="0">
                <a:solidFill>
                  <a:srgbClr val="FF0000"/>
                </a:solidFill>
              </a:rPr>
              <a:t> for future new feature/correction</a:t>
            </a:r>
          </a:p>
          <a:p>
            <a:pPr lvl="2"/>
            <a:r>
              <a:rPr lang="en-US" dirty="0">
                <a:solidFill>
                  <a:srgbClr val="FF0000"/>
                </a:solidFill>
              </a:rPr>
              <a:t>here “reusing” requirement means with correct terminology change and apply to correct paragraph and table,  Additional text to describe how this reference would apply is needed, either generically or down to separate section/req level.</a:t>
            </a:r>
          </a:p>
          <a:p>
            <a:pPr lvl="2"/>
            <a:endParaRPr lang="en-US" dirty="0">
              <a:solidFill>
                <a:srgbClr val="FF0000"/>
              </a:solidFill>
            </a:endParaRPr>
          </a:p>
          <a:p>
            <a:pPr lvl="3"/>
            <a:endParaRPr lang="sv-SE" dirty="0">
              <a:solidFill>
                <a:srgbClr val="FF0000"/>
              </a:solidFill>
            </a:endParaRPr>
          </a:p>
        </p:txBody>
      </p:sp>
    </p:spTree>
    <p:extLst>
      <p:ext uri="{BB962C8B-B14F-4D97-AF65-F5344CB8AC3E}">
        <p14:creationId xmlns:p14="http://schemas.microsoft.com/office/powerpoint/2010/main" val="2360209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E0167F-6CC5-4605-943F-24864FD0CF37}"/>
              </a:ext>
            </a:extLst>
          </p:cNvPr>
          <p:cNvSpPr>
            <a:spLocks noGrp="1"/>
          </p:cNvSpPr>
          <p:nvPr>
            <p:ph type="title"/>
          </p:nvPr>
        </p:nvSpPr>
        <p:spPr/>
        <p:txBody>
          <a:bodyPr/>
          <a:lstStyle/>
          <a:p>
            <a:r>
              <a:rPr lang="en-US" dirty="0"/>
              <a:t>Proposal</a:t>
            </a:r>
          </a:p>
        </p:txBody>
      </p:sp>
      <p:sp>
        <p:nvSpPr>
          <p:cNvPr id="3" name="Content Placeholder 2">
            <a:extLst>
              <a:ext uri="{FF2B5EF4-FFF2-40B4-BE49-F238E27FC236}">
                <a16:creationId xmlns:a16="http://schemas.microsoft.com/office/drawing/2014/main" id="{4F304A44-B270-4649-8F4C-48699DB14C25}"/>
              </a:ext>
            </a:extLst>
          </p:cNvPr>
          <p:cNvSpPr>
            <a:spLocks noGrp="1"/>
          </p:cNvSpPr>
          <p:nvPr>
            <p:ph idx="1"/>
          </p:nvPr>
        </p:nvSpPr>
        <p:spPr>
          <a:xfrm>
            <a:off x="838199" y="1825625"/>
            <a:ext cx="11081085" cy="5112070"/>
          </a:xfrm>
        </p:spPr>
        <p:txBody>
          <a:bodyPr>
            <a:normAutofit fontScale="32500" lnSpcReduction="20000"/>
          </a:bodyPr>
          <a:lstStyle/>
          <a:p>
            <a:r>
              <a:rPr lang="en-GB" sz="4900" dirty="0">
                <a:solidFill>
                  <a:srgbClr val="FF0000"/>
                </a:solidFill>
              </a:rPr>
              <a:t>Option 1: Referencing</a:t>
            </a:r>
          </a:p>
          <a:p>
            <a:endParaRPr lang="en-GB" dirty="0"/>
          </a:p>
          <a:p>
            <a:pPr lvl="1"/>
            <a:r>
              <a:rPr lang="en-GB" sz="3400" dirty="0"/>
              <a:t>If the requirements of an IAB-DU </a:t>
            </a:r>
            <a:r>
              <a:rPr lang="en-GB" sz="3400" strike="sngStrike" dirty="0">
                <a:solidFill>
                  <a:srgbClr val="FF0000"/>
                </a:solidFill>
              </a:rPr>
              <a:t>or an IAB-MT </a:t>
            </a:r>
            <a:r>
              <a:rPr lang="en-GB" sz="3400" dirty="0"/>
              <a:t>are same as those of a </a:t>
            </a:r>
            <a:r>
              <a:rPr lang="en-GB" sz="3400" dirty="0" err="1"/>
              <a:t>gNB</a:t>
            </a:r>
            <a:r>
              <a:rPr lang="en-GB" sz="3400" dirty="0"/>
              <a:t> </a:t>
            </a:r>
            <a:r>
              <a:rPr lang="en-GB" sz="3400" strike="sngStrike" dirty="0">
                <a:solidFill>
                  <a:srgbClr val="FF0000"/>
                </a:solidFill>
              </a:rPr>
              <a:t>or a UE</a:t>
            </a:r>
            <a:r>
              <a:rPr lang="en-GB" sz="3400" dirty="0"/>
              <a:t>, 38.174 </a:t>
            </a:r>
            <a:r>
              <a:rPr lang="en-GB" sz="3400" strike="sngStrike" dirty="0"/>
              <a:t>will </a:t>
            </a:r>
            <a:r>
              <a:rPr lang="en-GB" sz="3400" dirty="0">
                <a:solidFill>
                  <a:srgbClr val="FF0000"/>
                </a:solidFill>
              </a:rPr>
              <a:t>may </a:t>
            </a:r>
            <a:r>
              <a:rPr lang="en-GB" sz="3400" dirty="0"/>
              <a:t>refer to the corresponding sections of </a:t>
            </a:r>
            <a:r>
              <a:rPr lang="en-GB" sz="3400" dirty="0" err="1"/>
              <a:t>gNB</a:t>
            </a:r>
            <a:r>
              <a:rPr lang="en-GB" sz="3400" dirty="0"/>
              <a:t> </a:t>
            </a:r>
            <a:r>
              <a:rPr lang="en-GB" sz="3400" strike="sngStrike" dirty="0">
                <a:solidFill>
                  <a:srgbClr val="FF0000"/>
                </a:solidFill>
              </a:rPr>
              <a:t>and UE </a:t>
            </a:r>
            <a:r>
              <a:rPr lang="en-GB" sz="3400" dirty="0"/>
              <a:t>specs. Additional text will </a:t>
            </a:r>
            <a:r>
              <a:rPr lang="en-GB" sz="3400" strike="sngStrike" dirty="0">
                <a:solidFill>
                  <a:srgbClr val="FF0000"/>
                </a:solidFill>
              </a:rPr>
              <a:t>only</a:t>
            </a:r>
            <a:r>
              <a:rPr lang="en-GB" sz="3400" dirty="0"/>
              <a:t> be added to highlight the differences from the source specs. </a:t>
            </a:r>
            <a:r>
              <a:rPr lang="en-GB" sz="3400" strike="sngStrike" dirty="0">
                <a:solidFill>
                  <a:srgbClr val="FF0000"/>
                </a:solidFill>
              </a:rPr>
              <a:t>The condition is that future IAB specific feature need update the source BS spec which maybe need some IAB specific wording.</a:t>
            </a:r>
            <a:r>
              <a:rPr lang="en-GB" sz="3400" strike="sngStrike" dirty="0"/>
              <a:t> </a:t>
            </a:r>
            <a:r>
              <a:rPr lang="en-GB" sz="3400" strike="sngStrike" dirty="0">
                <a:solidFill>
                  <a:srgbClr val="FF0000"/>
                </a:solidFill>
              </a:rPr>
              <a:t>Or update the “delta” info in IAB TS spec.</a:t>
            </a:r>
          </a:p>
          <a:p>
            <a:pPr lvl="1"/>
            <a:endParaRPr lang="en-GB" sz="3400" dirty="0"/>
          </a:p>
          <a:p>
            <a:pPr lvl="1"/>
            <a:r>
              <a:rPr lang="en-GB" sz="3400" dirty="0"/>
              <a:t>If the requirements </a:t>
            </a:r>
            <a:r>
              <a:rPr lang="en-GB" sz="3400" strike="sngStrike" dirty="0">
                <a:solidFill>
                  <a:srgbClr val="FF0000"/>
                </a:solidFill>
              </a:rPr>
              <a:t>text</a:t>
            </a:r>
            <a:r>
              <a:rPr lang="en-GB" sz="3400" dirty="0"/>
              <a:t> of an </a:t>
            </a:r>
            <a:r>
              <a:rPr lang="en-GB" sz="3400" strike="sngStrike" dirty="0">
                <a:solidFill>
                  <a:srgbClr val="FF0000"/>
                </a:solidFill>
              </a:rPr>
              <a:t>IAB-DU or </a:t>
            </a:r>
            <a:r>
              <a:rPr lang="en-GB" sz="3400" dirty="0"/>
              <a:t>an IAB-MT are same as those of </a:t>
            </a:r>
            <a:r>
              <a:rPr lang="en-GB" sz="3400" strike="sngStrike" dirty="0">
                <a:solidFill>
                  <a:srgbClr val="FF0000"/>
                </a:solidFill>
              </a:rPr>
              <a:t>a </a:t>
            </a:r>
            <a:r>
              <a:rPr lang="en-GB" sz="3400" strike="sngStrike" dirty="0" err="1">
                <a:solidFill>
                  <a:srgbClr val="FF0000"/>
                </a:solidFill>
              </a:rPr>
              <a:t>gNB</a:t>
            </a:r>
            <a:r>
              <a:rPr lang="en-GB" sz="3400" strike="sngStrike" dirty="0">
                <a:solidFill>
                  <a:srgbClr val="FF0000"/>
                </a:solidFill>
              </a:rPr>
              <a:t> or </a:t>
            </a:r>
            <a:r>
              <a:rPr lang="en-GB" sz="3400" dirty="0"/>
              <a:t>a UE, 38.174 </a:t>
            </a:r>
            <a:r>
              <a:rPr lang="en-GB" sz="3400" strike="sngStrike" dirty="0">
                <a:solidFill>
                  <a:srgbClr val="FF0000"/>
                </a:solidFill>
              </a:rPr>
              <a:t>will</a:t>
            </a:r>
            <a:r>
              <a:rPr lang="en-GB" sz="3400" dirty="0"/>
              <a:t> </a:t>
            </a:r>
            <a:r>
              <a:rPr lang="en-GB" sz="3400" dirty="0">
                <a:solidFill>
                  <a:srgbClr val="FF0000"/>
                </a:solidFill>
              </a:rPr>
              <a:t>may</a:t>
            </a:r>
            <a:r>
              <a:rPr lang="en-GB" sz="3400" dirty="0"/>
              <a:t> refer to the corresponding sections of </a:t>
            </a:r>
            <a:r>
              <a:rPr lang="en-GB" sz="3400" strike="sngStrike" dirty="0" err="1">
                <a:solidFill>
                  <a:srgbClr val="FF0000"/>
                </a:solidFill>
              </a:rPr>
              <a:t>gNB</a:t>
            </a:r>
            <a:r>
              <a:rPr lang="en-GB" sz="3400" strike="sngStrike" dirty="0">
                <a:solidFill>
                  <a:srgbClr val="FF0000"/>
                </a:solidFill>
              </a:rPr>
              <a:t> and </a:t>
            </a:r>
            <a:r>
              <a:rPr lang="en-GB" sz="3400" dirty="0"/>
              <a:t>UE specs. Additional text will </a:t>
            </a:r>
            <a:r>
              <a:rPr lang="en-GB" sz="3400" strike="sngStrike" dirty="0">
                <a:solidFill>
                  <a:srgbClr val="FF0000"/>
                </a:solidFill>
              </a:rPr>
              <a:t>only</a:t>
            </a:r>
            <a:r>
              <a:rPr lang="en-GB" sz="3400" dirty="0"/>
              <a:t> be added to highlight the differences from the source specs. </a:t>
            </a:r>
            <a:r>
              <a:rPr lang="en-GB" sz="3400" strike="sngStrike" dirty="0">
                <a:solidFill>
                  <a:srgbClr val="FF0000"/>
                </a:solidFill>
              </a:rPr>
              <a:t>How to resolve the issue when feature/correction applied to source spec would not apply to IAB MT need to be discussed, one solution maybe additional IAB specific wording will be needed in source spec to clarify this. Another solution is to scope out the new changes/modification in IAB spec, “delta” info text update is needed.</a:t>
            </a:r>
          </a:p>
          <a:p>
            <a:endParaRPr lang="en-GB" dirty="0"/>
          </a:p>
          <a:p>
            <a:r>
              <a:rPr lang="en-GB" sz="4300" dirty="0">
                <a:solidFill>
                  <a:srgbClr val="FF0000"/>
                </a:solidFill>
              </a:rPr>
              <a:t>Option 2: Self contained</a:t>
            </a:r>
          </a:p>
          <a:p>
            <a:pPr lvl="1"/>
            <a:r>
              <a:rPr lang="en-GB" sz="3400" dirty="0">
                <a:solidFill>
                  <a:srgbClr val="FF0000"/>
                </a:solidFill>
              </a:rPr>
              <a:t>Good readability without thinking hard how to write good “delta” info text.</a:t>
            </a:r>
          </a:p>
          <a:p>
            <a:pPr lvl="1"/>
            <a:endParaRPr lang="en-GB" dirty="0">
              <a:solidFill>
                <a:srgbClr val="FF0000"/>
              </a:solidFill>
            </a:endParaRPr>
          </a:p>
          <a:p>
            <a:r>
              <a:rPr lang="en-GB" sz="5500" dirty="0">
                <a:solidFill>
                  <a:srgbClr val="FF0000"/>
                </a:solidFill>
              </a:rPr>
              <a:t>Proposal: Keep the two options above at this stage and evaluate them </a:t>
            </a:r>
            <a:r>
              <a:rPr lang="en-GB" sz="5500" strike="sngStrike" dirty="0">
                <a:solidFill>
                  <a:srgbClr val="FF0000"/>
                </a:solidFill>
              </a:rPr>
              <a:t>at </a:t>
            </a:r>
            <a:r>
              <a:rPr lang="en-GB" sz="5500" dirty="0">
                <a:solidFill>
                  <a:srgbClr val="FF0000"/>
                </a:solidFill>
              </a:rPr>
              <a:t>during the meeting </a:t>
            </a:r>
            <a:r>
              <a:rPr lang="en-GB" sz="5500" strike="sngStrike" dirty="0">
                <a:solidFill>
                  <a:srgbClr val="FF0000"/>
                </a:solidFill>
              </a:rPr>
              <a:t>and cross check to each other</a:t>
            </a:r>
            <a:r>
              <a:rPr lang="en-GB" sz="5500" dirty="0">
                <a:solidFill>
                  <a:srgbClr val="FF0000"/>
                </a:solidFill>
              </a:rPr>
              <a:t>.  </a:t>
            </a:r>
          </a:p>
          <a:p>
            <a:pPr lvl="1"/>
            <a:r>
              <a:rPr lang="en-GB" sz="5100" dirty="0">
                <a:solidFill>
                  <a:srgbClr val="FF0000"/>
                </a:solidFill>
              </a:rPr>
              <a:t>Note: It may be good to see how easy/difficult </a:t>
            </a:r>
            <a:r>
              <a:rPr lang="en-GB" sz="5100" strike="sngStrike" dirty="0">
                <a:solidFill>
                  <a:srgbClr val="FF0000"/>
                </a:solidFill>
              </a:rPr>
              <a:t>of</a:t>
            </a:r>
            <a:r>
              <a:rPr lang="en-GB" sz="5100" dirty="0">
                <a:solidFill>
                  <a:srgbClr val="FF0000"/>
                </a:solidFill>
              </a:rPr>
              <a:t> each option is in the end and decide later.</a:t>
            </a:r>
          </a:p>
          <a:p>
            <a:endParaRPr lang="en-GB" dirty="0">
              <a:solidFill>
                <a:srgbClr val="FF0000"/>
              </a:solidFill>
            </a:endParaRPr>
          </a:p>
          <a:p>
            <a:pPr marL="0" indent="0">
              <a:buNone/>
            </a:pPr>
            <a:r>
              <a:rPr lang="en-GB" sz="3400" strike="sngStrike" dirty="0">
                <a:solidFill>
                  <a:srgbClr val="FF0000"/>
                </a:solidFill>
              </a:rPr>
              <a:t>Note: </a:t>
            </a:r>
          </a:p>
          <a:p>
            <a:pPr marL="0" indent="0">
              <a:buNone/>
            </a:pPr>
            <a:r>
              <a:rPr lang="en-GB" sz="3400" strike="sngStrike" dirty="0">
                <a:solidFill>
                  <a:srgbClr val="FF0000"/>
                </a:solidFill>
              </a:rPr>
              <a:t>The key question is that if there is a need to evaluate the IAB TS when either BS spec or UE spec change due to future BS correction/new feature and UE correction/future feature. It seems such evaluation cannot be avoided, then referencing can only save effort on the editing of TS spec, and drawback is that readability is not good.</a:t>
            </a:r>
          </a:p>
          <a:p>
            <a:r>
              <a:rPr lang="en-GB" strike="sngStrike" dirty="0">
                <a:solidFill>
                  <a:srgbClr val="FF0000"/>
                </a:solidFill>
              </a:rPr>
              <a:t>Same text should be used in all sections with these references to clarify that requirements apply to IAB-DU or IAB-MT</a:t>
            </a:r>
          </a:p>
          <a:p>
            <a:pPr lvl="1"/>
            <a:r>
              <a:rPr lang="en-GB" strike="sngStrike" dirty="0">
                <a:solidFill>
                  <a:srgbClr val="FF0000"/>
                </a:solidFill>
              </a:rPr>
              <a:t>E.g.  Same requirements applicable in section X.X of 38.104 apply to IAB-DU. </a:t>
            </a:r>
          </a:p>
          <a:p>
            <a:pPr marL="457200" lvl="1" indent="0">
              <a:buNone/>
            </a:pPr>
            <a:endParaRPr lang="en-GB" dirty="0"/>
          </a:p>
          <a:p>
            <a:pPr marL="0" lvl="1" indent="0">
              <a:buNone/>
            </a:pPr>
            <a:r>
              <a:rPr lang="en-GB" strike="sngStrike" dirty="0">
                <a:solidFill>
                  <a:srgbClr val="FF0000"/>
                </a:solidFill>
              </a:rPr>
              <a:t>Note: Above will reduce duplication efforts and ensure that any change in original spec will be automatically replicated in 38.174.</a:t>
            </a:r>
            <a:endParaRPr lang="en-US" strike="sngStrike" dirty="0">
              <a:solidFill>
                <a:srgbClr val="FF0000"/>
              </a:solidFill>
            </a:endParaRPr>
          </a:p>
          <a:p>
            <a:endParaRPr lang="en-US" dirty="0"/>
          </a:p>
        </p:txBody>
      </p:sp>
    </p:spTree>
    <p:extLst>
      <p:ext uri="{BB962C8B-B14F-4D97-AF65-F5344CB8AC3E}">
        <p14:creationId xmlns:p14="http://schemas.microsoft.com/office/powerpoint/2010/main" val="125361691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0" ma:contentTypeDescription="Create a new document." ma:contentTypeScope="" ma:versionID="811a09b78838aaf17c255dfcd58b41e0">
  <xsd:schema xmlns:xsd="http://www.w3.org/2001/XMLSchema" xmlns:xs="http://www.w3.org/2001/XMLSchema" xmlns:p="http://schemas.microsoft.com/office/2006/metadata/properties" xmlns:ns3="cc9c437c-ae0c-4066-8d90-a0f7de786127" targetNamespace="http://schemas.microsoft.com/office/2006/metadata/properties" ma:root="true" ma:fieldsID="dca63a7b208c1a28dc9bd019dc9ebc28" ns3:_="">
    <xsd:import namespace="cc9c437c-ae0c-4066-8d90-a0f7de786127"/>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AutoKeyPoints" minOccurs="0"/>
                <xsd:element ref="ns3:MediaServiceKeyPoints" minOccurs="0"/>
                <xsd:element ref="ns3:MediaServiceDateTaken"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0E049A1-1F3E-48EB-902D-6123F48BCE8F}">
  <ds:schemaRefs>
    <ds:schemaRef ds:uri="http://schemas.microsoft.com/sharepoint/v3/contenttype/forms"/>
  </ds:schemaRefs>
</ds:datastoreItem>
</file>

<file path=customXml/itemProps2.xml><?xml version="1.0" encoding="utf-8"?>
<ds:datastoreItem xmlns:ds="http://schemas.openxmlformats.org/officeDocument/2006/customXml" ds:itemID="{F807EDFB-E390-44D7-81D0-B05200682E88}">
  <ds:schemaRef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cc9c437c-ae0c-4066-8d90-a0f7de786127"/>
    <ds:schemaRef ds:uri="http://www.w3.org/XML/1998/namespace"/>
    <ds:schemaRef ds:uri="http://purl.org/dc/dcmitype/"/>
  </ds:schemaRefs>
</ds:datastoreItem>
</file>

<file path=customXml/itemProps3.xml><?xml version="1.0" encoding="utf-8"?>
<ds:datastoreItem xmlns:ds="http://schemas.openxmlformats.org/officeDocument/2006/customXml" ds:itemID="{DD883975-B2E0-4C6B-B8D4-AF8FD8B0A0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278</TotalTime>
  <Words>1062</Words>
  <Application>Microsoft Office PowerPoint</Application>
  <PresentationFormat>Widescreen</PresentationFormat>
  <Paragraphs>55</Paragraphs>
  <Slides>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vt:i4>
      </vt:variant>
    </vt:vector>
  </HeadingPairs>
  <TitlesOfParts>
    <vt:vector size="9" baseType="lpstr">
      <vt:lpstr>Arial</vt:lpstr>
      <vt:lpstr>Calibri</vt:lpstr>
      <vt:lpstr>Calibri Light</vt:lpstr>
      <vt:lpstr>Office Theme</vt:lpstr>
      <vt:lpstr>WF on IAB TS spec structure and terminology</vt:lpstr>
      <vt:lpstr>Background</vt:lpstr>
      <vt:lpstr>Background</vt:lpstr>
      <vt:lpstr>Background</vt:lpstr>
      <vt:lpstr>Proposal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Referencing structure in 38.174</dc:title>
  <dc:creator>Nazmul Islam</dc:creator>
  <cp:lastModifiedBy>Nazmul Islam</cp:lastModifiedBy>
  <cp:revision>8</cp:revision>
  <dcterms:created xsi:type="dcterms:W3CDTF">2020-01-24T16:41:41Z</dcterms:created>
  <dcterms:modified xsi:type="dcterms:W3CDTF">2020-02-14T21:38:17Z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_NewReviewCycle">
    <vt:lpwstr/>
  </property>
</Properties>
</file>