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11"/>
  </p:notesMasterIdLst>
  <p:sldIdLst>
    <p:sldId id="256" r:id="rId5"/>
    <p:sldId id="270" r:id="rId6"/>
    <p:sldId id="271" r:id="rId7"/>
    <p:sldId id="272" r:id="rId8"/>
    <p:sldId id="275" r:id="rId9"/>
    <p:sldId id="276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9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4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>
        <c:manualLayout>
          <c:layoutTarget val="inner"/>
          <c:xMode val="edge"/>
          <c:yMode val="edge"/>
          <c:x val="0.24118248959434299"/>
          <c:y val="8.8833448931220152E-2"/>
          <c:w val="0.75058759641797856"/>
          <c:h val="0.7122192882811049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Contributions</c:v>
                </c:pt>
              </c:strCache>
            </c:strRef>
          </c:tx>
          <c:invertIfNegative val="0"/>
          <c:cat>
            <c:strRef>
              <c:f>Sheet1!$A$2:$A$9</c:f>
              <c:strCache>
                <c:ptCount val="6"/>
                <c:pt idx="0">
                  <c:v>#90</c:v>
                </c:pt>
                <c:pt idx="1">
                  <c:v>#90bis</c:v>
                </c:pt>
                <c:pt idx="2">
                  <c:v>#91</c:v>
                </c:pt>
                <c:pt idx="3">
                  <c:v>#92</c:v>
                </c:pt>
                <c:pt idx="4">
                  <c:v>#92bis</c:v>
                </c:pt>
                <c:pt idx="5">
                  <c:v>#93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2584</c:v>
                </c:pt>
                <c:pt idx="1">
                  <c:v>2774</c:v>
                </c:pt>
                <c:pt idx="2">
                  <c:v>2337</c:v>
                </c:pt>
                <c:pt idx="3">
                  <c:v>2576</c:v>
                </c:pt>
                <c:pt idx="4">
                  <c:v>2230</c:v>
                </c:pt>
                <c:pt idx="5">
                  <c:v>2886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F63-4541-903C-D453FF58C4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147337360"/>
        <c:axId val="-2147335728"/>
      </c:barChart>
      <c:catAx>
        <c:axId val="-214733736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-2147335728"/>
        <c:crosses val="autoZero"/>
        <c:auto val="1"/>
        <c:lblAlgn val="ctr"/>
        <c:lblOffset val="100"/>
        <c:noMultiLvlLbl val="0"/>
      </c:catAx>
      <c:valAx>
        <c:axId val="-214733572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-2147337360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900"/>
      </a:pPr>
      <a:endParaRPr lang="sv-SE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E6F6CF-505E-4AA1-890E-9ABB0FB1293D}" type="datetimeFigureOut">
              <a:rPr lang="en-US" smtClean="0"/>
              <a:t>2/14/2020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D16C4-5E05-4A6A-9A8C-6D2919EF6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67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4830D-E227-442E-B199-AA2FF5DF2C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54488E-096F-4531-A442-30707E308D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0A1C82-5D8F-406F-859D-98686F222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2/14/2020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5227E3-8646-4B78-8EC6-CB9A9BA00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780C23-95C6-45A8-919A-C262C39DD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00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32296-DE5C-47F6-9603-ADF0C3AE0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9CFBC0-2109-494A-9A6E-68DEDDEEA2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59F24A-AC0E-4193-A61C-20C6EB57B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2/14/2020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952AD6-2EFF-45E7-B1BC-1BAB7E8A3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FD2B31-F565-4425-B196-73345E060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954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242EED-911B-454B-84CB-B38F599D94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9218DF-AE48-4009-825E-BB63C66805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278717-2839-42A5-9338-A1741076C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2/14/2020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26A6C2-EDD6-418E-B280-0466A0AFC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CC30B-67B2-476B-BF7D-9E7FB3523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90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FDC21-8014-4C8B-94C5-F316C1FBD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B96B11-C918-4906-8B6A-2A37368146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4163A-C9C0-4A03-9CD6-F16226E59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2/14/2020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478B52-C04B-47A2-B589-782733632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81254C-47D3-40DF-AA62-D713B1EF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094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0FE4C-B16C-4A40-97C1-C1F63DCDF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365A4B-1C3D-4225-B1DF-2954AD7D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A92A5A-91F2-4D6B-BF0D-AE8E72DB4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2/14/2020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2119DC-9BA0-4AFC-BCB5-A3888223E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4A4759-1320-4824-B859-E7D4D47FB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79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3C08E-7CEA-4887-9A58-2C25119AF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9E5D0F-5FE5-46A2-B99A-0FF5EA1353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9777A-04CF-4C81-B647-96D4F72AE7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DBFD93-1600-4B43-AB9B-772BF827E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2/14/2020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893D97-C9BE-426D-A04B-E49FA9CB5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4F4EDE-7A32-43CC-97F6-BA1B338F0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098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74876-ACF3-4B0C-94DA-F633D6B5D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AF36C2-52AB-488E-A0E5-6CE604BBD4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53E4E-4904-4A1E-9A0D-EBC3D2E9D0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E8C546-06AE-464F-AEB1-41AFCA8B2B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3AFAFA-2987-48A2-9FD7-C83CCD16BC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0D7A8F-3A71-48BD-94F0-EC2F1B55C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2/14/2020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E21EFB-4703-4E28-85FC-3C873EC77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1B1BDE-3BBA-4A7A-B862-785AA5066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79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29E66-442D-4859-A07C-6212F095F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F21A57-AAE5-48F1-ABBA-7BE173B09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2/14/2020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539ADE-9D5C-444A-89A9-59C53F35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8BECE2-F55A-441C-9B8A-56E821A0A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449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0F5D23-0D62-4063-859F-46FE4939B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2/14/2020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1BFE14-03BD-4E4C-9629-0FD3B1775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682EF5-1D99-4896-8372-9F78CA31C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55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2C3D6-80BA-4CCF-825F-2C4CD20FF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E0E51-9F3E-4D62-82A1-0A3FDA6FE3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B80FBD-807B-4DEC-B629-901D1646DE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2D40CE-B165-4E5C-9515-E6E9DD697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2/14/2020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13B627-681C-4346-952E-A2E246B58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A0BE7A-C6A2-4194-AB2E-EB2D28120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417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59EC4-ABCC-4695-9BE0-D4551D1F2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44075D-D26E-4BDF-BB73-D188B3642D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711B0-7C62-4B34-96F7-C295C77B69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121B3C-D20C-490E-88B2-2322F5E18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2/14/2020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86AD03-08C5-40A9-A783-E5E520938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C36A4-4671-45CC-87F1-A8571AE5F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296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B1A804-8C79-44DC-BD66-C74B62A6C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64FAF1-CD76-4EEE-8CF6-BDAE03E699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FD407-5DFC-46C5-A542-9AFEB8565E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99F8F-42EA-4348-B31A-105ADAC53E81}" type="datetimeFigureOut">
              <a:rPr lang="en-US" smtClean="0"/>
              <a:t>2/14/2020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A5ED5-0B2F-4759-98FC-7027F6A3C5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8059A1-6FAF-40A2-B6A2-94926EFAF6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691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22152-4BE9-4E0C-8DAB-528CF916A4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1336" y="1929468"/>
            <a:ext cx="11887200" cy="1499532"/>
          </a:xfrm>
        </p:spPr>
        <p:txBody>
          <a:bodyPr>
            <a:normAutofit/>
          </a:bodyPr>
          <a:lstStyle/>
          <a:p>
            <a:r>
              <a:rPr lang="en-US" dirty="0"/>
              <a:t>Managing RAN4 work load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726442-076A-4C8F-93BA-9EAA63B105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949" y="4223092"/>
            <a:ext cx="11274805" cy="1162640"/>
          </a:xfrm>
        </p:spPr>
        <p:txBody>
          <a:bodyPr>
            <a:normAutofit/>
          </a:bodyPr>
          <a:lstStyle/>
          <a:p>
            <a:r>
              <a:rPr lang="en-US" sz="2800" dirty="0"/>
              <a:t>Ericsson, Nokia, Nokia Shanghai Bell, ZTE, </a:t>
            </a:r>
            <a:r>
              <a:rPr lang="en-US" sz="2800" dirty="0" err="1"/>
              <a:t>Mediatek</a:t>
            </a:r>
            <a:r>
              <a:rPr lang="en-US" sz="2800" dirty="0"/>
              <a:t>, Qualcomm, Verizon, AT&amp;T, T-Mobile, Softbank, KDDI, NTT DoCoMo, Rohde &amp; Schwarz, US Cellular</a:t>
            </a:r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E6CAC9C0-E692-4940-B639-D8B71E1D4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77" y="0"/>
            <a:ext cx="6203323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 94-e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Electronic Meeting, February 24-March 06, 2020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ja-JP" sz="2000" dirty="0">
                <a:latin typeface="Arial" charset="0"/>
                <a:ea typeface="Batang" pitchFamily="18" charset="-127"/>
                <a:cs typeface="Times New Roman" pitchFamily="18" charset="0"/>
              </a:rPr>
              <a:t>Agenda: 14</a:t>
            </a: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85D8C46A-C772-492A-BB32-0FEE317D8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5256" y="109537"/>
            <a:ext cx="1979912" cy="5221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R4-2001860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946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Background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6957" y="691446"/>
            <a:ext cx="12192000" cy="952862"/>
          </a:xfrm>
        </p:spPr>
        <p:txBody>
          <a:bodyPr>
            <a:normAutofit fontScale="62500" lnSpcReduction="20000"/>
          </a:bodyPr>
          <a:lstStyle/>
          <a:p>
            <a:pPr hangingPunct="0"/>
            <a:r>
              <a:rPr lang="en-GB" dirty="0"/>
              <a:t>Number of contributions in RAN4 are constantly increasing.</a:t>
            </a:r>
          </a:p>
          <a:p>
            <a:pPr hangingPunct="0"/>
            <a:r>
              <a:rPr lang="en-GB" dirty="0"/>
              <a:t>Almost 2900 </a:t>
            </a:r>
            <a:r>
              <a:rPr lang="en-GB" dirty="0" err="1"/>
              <a:t>tdocs</a:t>
            </a:r>
            <a:r>
              <a:rPr lang="en-GB" dirty="0"/>
              <a:t> submitted in RAN4#93 – a new record with big margin.</a:t>
            </a:r>
          </a:p>
          <a:p>
            <a:pPr hangingPunct="0"/>
            <a:r>
              <a:rPr lang="en-GB" dirty="0"/>
              <a:t>Four parallel sessions – difficult to cover and follow even for larger delegation</a:t>
            </a:r>
            <a:endParaRPr lang="sv-SE" dirty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AA998E46-2C03-4D6A-B7D6-5AC9D915784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49869036"/>
              </p:ext>
            </p:extLst>
          </p:nvPr>
        </p:nvGraphicFramePr>
        <p:xfrm>
          <a:off x="3774316" y="3703965"/>
          <a:ext cx="4629453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7EF24768-7D68-456D-828D-3C7430715D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0320770"/>
              </p:ext>
            </p:extLst>
          </p:nvPr>
        </p:nvGraphicFramePr>
        <p:xfrm>
          <a:off x="2349243" y="2535646"/>
          <a:ext cx="7630779" cy="883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842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2886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8450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Meeting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Documents requested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Documents uploaded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3437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RAN4 #92bis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2381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2230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437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RAN4 #93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3111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2886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68416394"/>
                  </a:ext>
                </a:extLst>
              </a:tr>
            </a:tbl>
          </a:graphicData>
        </a:graphic>
      </p:graphicFrame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CCC13772-E924-449F-835A-5A547D33AAA1}"/>
              </a:ext>
            </a:extLst>
          </p:cNvPr>
          <p:cNvSpPr txBox="1">
            <a:spLocks/>
          </p:cNvSpPr>
          <p:nvPr/>
        </p:nvSpPr>
        <p:spPr>
          <a:xfrm>
            <a:off x="3204756" y="2269971"/>
            <a:ext cx="6435634" cy="303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sv-SE" sz="1200" b="1" dirty="0"/>
              <a:t>Table 1: Contribution statistics in Q4-2019: source RAN chairman report to RAN [RP-192363]</a:t>
            </a:r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7E10B652-3B27-4016-9949-59F5291E34DF}"/>
              </a:ext>
            </a:extLst>
          </p:cNvPr>
          <p:cNvSpPr txBox="1">
            <a:spLocks/>
          </p:cNvSpPr>
          <p:nvPr/>
        </p:nvSpPr>
        <p:spPr>
          <a:xfrm>
            <a:off x="3413760" y="6468758"/>
            <a:ext cx="5895703" cy="303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sv-SE" sz="1200" b="1" dirty="0"/>
              <a:t>Figure 1: Contribution statistics in 2019: source RAN chairman report to RAN [RP-192363]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9D2FAF7-C142-4DD1-BF21-8FAE0B3952AF}"/>
              </a:ext>
            </a:extLst>
          </p:cNvPr>
          <p:cNvCxnSpPr>
            <a:cxnSpLocks/>
          </p:cNvCxnSpPr>
          <p:nvPr/>
        </p:nvCxnSpPr>
        <p:spPr>
          <a:xfrm>
            <a:off x="0" y="1967333"/>
            <a:ext cx="1218504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F75D076-7519-473C-8F02-FD411F78005F}"/>
              </a:ext>
            </a:extLst>
          </p:cNvPr>
          <p:cNvCxnSpPr>
            <a:cxnSpLocks/>
          </p:cNvCxnSpPr>
          <p:nvPr/>
        </p:nvCxnSpPr>
        <p:spPr>
          <a:xfrm>
            <a:off x="-3480" y="3690098"/>
            <a:ext cx="1218504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1028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Background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6957" y="691445"/>
            <a:ext cx="12192000" cy="5482932"/>
          </a:xfrm>
        </p:spPr>
        <p:txBody>
          <a:bodyPr>
            <a:normAutofit/>
          </a:bodyPr>
          <a:lstStyle/>
          <a:p>
            <a:pPr hangingPunct="0"/>
            <a:r>
              <a:rPr lang="en-GB" dirty="0"/>
              <a:t>Excessively number of contributions has significant impact on RAN4 work load:</a:t>
            </a:r>
          </a:p>
          <a:p>
            <a:pPr lvl="1" hangingPunct="0"/>
            <a:r>
              <a:rPr lang="en-GB" dirty="0"/>
              <a:t>Delegates have to read very large number of </a:t>
            </a:r>
            <a:r>
              <a:rPr lang="en-GB" dirty="0" err="1"/>
              <a:t>tdocs</a:t>
            </a:r>
            <a:r>
              <a:rPr lang="en-GB" dirty="0"/>
              <a:t> over a shorter time.</a:t>
            </a:r>
          </a:p>
          <a:p>
            <a:pPr lvl="1" hangingPunct="0"/>
            <a:r>
              <a:rPr lang="en-GB" dirty="0"/>
              <a:t>Increase in the revisions during the meeting.</a:t>
            </a:r>
          </a:p>
          <a:p>
            <a:pPr lvl="1" hangingPunct="0"/>
            <a:r>
              <a:rPr lang="en-GB" dirty="0"/>
              <a:t>Insufficient time for preparation of papers.</a:t>
            </a:r>
          </a:p>
          <a:p>
            <a:pPr lvl="1" hangingPunct="0"/>
            <a:r>
              <a:rPr lang="en-GB" dirty="0"/>
              <a:t>Increase risk of errors due to insufficient review:</a:t>
            </a:r>
          </a:p>
          <a:p>
            <a:pPr lvl="2" hangingPunct="0"/>
            <a:r>
              <a:rPr lang="en-GB" dirty="0"/>
              <a:t>Degrades specification quality </a:t>
            </a:r>
          </a:p>
          <a:p>
            <a:pPr lvl="2" hangingPunct="0"/>
            <a:r>
              <a:rPr lang="en-GB" dirty="0"/>
              <a:t>Further revisions of specs in future meetings leading to further increase in work load</a:t>
            </a:r>
          </a:p>
          <a:p>
            <a:pPr lvl="1" hangingPunct="0"/>
            <a:r>
              <a:rPr lang="en-GB" dirty="0"/>
              <a:t>Decreases efficiency during second and third rounds during the meeting:</a:t>
            </a:r>
          </a:p>
          <a:p>
            <a:pPr lvl="2" hangingPunct="0"/>
            <a:r>
              <a:rPr lang="en-GB" dirty="0"/>
              <a:t>Insufficient or almost no time available for offline discussion. </a:t>
            </a:r>
          </a:p>
          <a:p>
            <a:pPr lvl="2" hangingPunct="0"/>
            <a:r>
              <a:rPr lang="en-GB" dirty="0"/>
              <a:t>Not enough consensus on large number of </a:t>
            </a:r>
            <a:r>
              <a:rPr lang="en-GB" dirty="0" err="1"/>
              <a:t>tdocs</a:t>
            </a:r>
            <a:r>
              <a:rPr lang="en-GB" dirty="0"/>
              <a:t> </a:t>
            </a:r>
          </a:p>
          <a:p>
            <a:pPr lvl="2" hangingPunct="0"/>
            <a:r>
              <a:rPr lang="en-GB" dirty="0"/>
              <a:t>Considerable amount of time need to be spent online </a:t>
            </a:r>
          </a:p>
          <a:p>
            <a:pPr lvl="1" hangingPunct="0"/>
            <a:r>
              <a:rPr lang="en-GB" dirty="0"/>
              <a:t>Huge amount of MCC work load e.g. large corrections of CR cover sheet etc.</a:t>
            </a:r>
          </a:p>
        </p:txBody>
      </p:sp>
    </p:spTree>
    <p:extLst>
      <p:ext uri="{BB962C8B-B14F-4D97-AF65-F5344CB8AC3E}">
        <p14:creationId xmlns:p14="http://schemas.microsoft.com/office/powerpoint/2010/main" val="6379035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Benefits of limiting contributions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6957" y="691444"/>
            <a:ext cx="12192000" cy="5892235"/>
          </a:xfrm>
        </p:spPr>
        <p:txBody>
          <a:bodyPr>
            <a:normAutofit fontScale="92500" lnSpcReduction="10000"/>
          </a:bodyPr>
          <a:lstStyle/>
          <a:p>
            <a:pPr hangingPunct="0"/>
            <a:r>
              <a:rPr lang="en-GB" dirty="0"/>
              <a:t>The following examples demonstrate that limiting contributions in smart way has resulted in significant reduction in contributions, mitigated unnecessary work load and improved the quality of specs:</a:t>
            </a:r>
          </a:p>
          <a:p>
            <a:pPr lvl="1" hangingPunct="0"/>
            <a:r>
              <a:rPr lang="en-GB" dirty="0"/>
              <a:t>Example of band combinations:</a:t>
            </a:r>
          </a:p>
          <a:p>
            <a:pPr lvl="2" hangingPunct="0"/>
            <a:r>
              <a:rPr lang="en-GB" dirty="0"/>
              <a:t>With the introduction of big CR and basket WI approach, substantial amount of workload in area of band combinations was reduced e.g. led to limit on CRs, TPs, WFs etc.</a:t>
            </a:r>
          </a:p>
          <a:p>
            <a:pPr lvl="1" hangingPunct="0"/>
            <a:r>
              <a:rPr lang="en-GB" dirty="0"/>
              <a:t>Example of bands for certain features:</a:t>
            </a:r>
          </a:p>
          <a:p>
            <a:pPr lvl="2" hangingPunct="0"/>
            <a:r>
              <a:rPr lang="en-GB" dirty="0"/>
              <a:t>Big CR and basket WI approach is also used for introducing bands for certain features e.g. NB1, NB2, cat-M1, cat-M2, etc.</a:t>
            </a:r>
          </a:p>
          <a:p>
            <a:pPr lvl="1" hangingPunct="0"/>
            <a:r>
              <a:rPr lang="en-GB" dirty="0"/>
              <a:t>Consolidation of editorial corrections:</a:t>
            </a:r>
          </a:p>
          <a:p>
            <a:pPr lvl="2" hangingPunct="0"/>
            <a:r>
              <a:rPr lang="en-GB" dirty="0"/>
              <a:t>Big CR approach for editorial corrections in RRM specs (TS 36.133 and TS 38.133) was used during Q4-2019 based on the work split [R4-1907742].</a:t>
            </a:r>
          </a:p>
          <a:p>
            <a:pPr lvl="1" hangingPunct="0"/>
            <a:r>
              <a:rPr lang="en-GB" dirty="0"/>
              <a:t>Work split of CRs for selected features:</a:t>
            </a:r>
          </a:p>
          <a:p>
            <a:pPr lvl="2" hangingPunct="0"/>
            <a:r>
              <a:rPr lang="en-GB" dirty="0"/>
              <a:t>NB-IoT, NR RF core, NR BS performance and NR UE performance</a:t>
            </a:r>
          </a:p>
          <a:p>
            <a:pPr lvl="1" hangingPunct="0"/>
            <a:r>
              <a:rPr lang="en-GB" dirty="0"/>
              <a:t>Contribution capping in RAN1/2/3:</a:t>
            </a:r>
          </a:p>
          <a:p>
            <a:pPr lvl="2" hangingPunct="0"/>
            <a:r>
              <a:rPr lang="en-GB" dirty="0"/>
              <a:t>The capping of number of contributions has been introduced by all other RAN WGs. This has greatly reduced number of contributions</a:t>
            </a:r>
          </a:p>
          <a:p>
            <a:pPr lvl="1" hangingPunct="0"/>
            <a:r>
              <a:rPr lang="en-GB" dirty="0"/>
              <a:t>Running CR in RAN2:</a:t>
            </a:r>
          </a:p>
          <a:p>
            <a:pPr lvl="2" hangingPunct="0"/>
            <a:r>
              <a:rPr lang="en-GB" dirty="0"/>
              <a:t>Reduces the number of CRs per topic and increases final CR quality</a:t>
            </a:r>
          </a:p>
        </p:txBody>
      </p:sp>
    </p:spTree>
    <p:extLst>
      <p:ext uri="{BB962C8B-B14F-4D97-AF65-F5344CB8AC3E}">
        <p14:creationId xmlns:p14="http://schemas.microsoft.com/office/powerpoint/2010/main" val="22211593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Suggested Way forward (5)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700480"/>
            <a:ext cx="12192000" cy="6102992"/>
          </a:xfrm>
        </p:spPr>
        <p:txBody>
          <a:bodyPr>
            <a:normAutofit fontScale="92500" lnSpcReduction="20000"/>
          </a:bodyPr>
          <a:lstStyle/>
          <a:p>
            <a:pPr hangingPunct="0"/>
            <a:r>
              <a:rPr lang="en-GB" dirty="0"/>
              <a:t>Optimization of correction CRs for closed releases:</a:t>
            </a:r>
          </a:p>
          <a:p>
            <a:pPr lvl="1" hangingPunct="0"/>
            <a:r>
              <a:rPr lang="en-GB" dirty="0"/>
              <a:t>One editorial CR per company per topic or per top level specification section (e.g. 1 CR for 38.133 section 6)</a:t>
            </a:r>
          </a:p>
          <a:p>
            <a:pPr lvl="2" hangingPunct="0"/>
            <a:r>
              <a:rPr lang="en-GB" dirty="0"/>
              <a:t>Editorial corrections shall not include any technical changes.</a:t>
            </a:r>
          </a:p>
          <a:p>
            <a:pPr lvl="1" hangingPunct="0"/>
            <a:r>
              <a:rPr lang="en-GB" dirty="0"/>
              <a:t>One essential correction CR per company per agenda :</a:t>
            </a:r>
          </a:p>
          <a:p>
            <a:pPr lvl="2" hangingPunct="0"/>
            <a:r>
              <a:rPr lang="en-GB" dirty="0"/>
              <a:t>Only a CR proposal with clear justification on the cover sheet can be proposed. The CR may be accompanied with the corresponding discussion document explaining the specification error/problem.</a:t>
            </a:r>
          </a:p>
          <a:p>
            <a:pPr lvl="1" hangingPunct="0"/>
            <a:r>
              <a:rPr lang="en-GB" dirty="0"/>
              <a:t>Note: Dependent CRs e.g. 37.104 CR required due to original CR in 38.104</a:t>
            </a:r>
          </a:p>
          <a:p>
            <a:pPr hangingPunct="0"/>
            <a:r>
              <a:rPr lang="en-GB" dirty="0"/>
              <a:t>Discussion/approval papers with details:</a:t>
            </a:r>
          </a:p>
          <a:p>
            <a:pPr lvl="1" hangingPunct="0"/>
            <a:r>
              <a:rPr lang="en-GB" dirty="0"/>
              <a:t>Allow one discussion paper per company per agenda for open releases – RAN4 agenda item levels are quite detailed. </a:t>
            </a:r>
          </a:p>
          <a:p>
            <a:pPr lvl="1" hangingPunct="0"/>
            <a:r>
              <a:rPr lang="en-GB" dirty="0"/>
              <a:t>Consolidate discussion and TP in one paper for open releases;</a:t>
            </a:r>
          </a:p>
          <a:p>
            <a:pPr lvl="2" hangingPunct="0"/>
            <a:r>
              <a:rPr lang="en-GB" dirty="0"/>
              <a:t>Only the TP part of the contribution shall be considered as approved text. </a:t>
            </a:r>
            <a:endParaRPr lang="en-GB" u="sng" dirty="0"/>
          </a:p>
          <a:p>
            <a:pPr hangingPunct="0"/>
            <a:r>
              <a:rPr lang="en-GB" dirty="0"/>
              <a:t>Limit/consolidate WFs:</a:t>
            </a:r>
          </a:p>
          <a:p>
            <a:pPr lvl="1" hangingPunct="0"/>
            <a:r>
              <a:rPr lang="en-GB" dirty="0"/>
              <a:t>One WF per one major topic (the definition of one major topic is up to chair).</a:t>
            </a:r>
          </a:p>
          <a:p>
            <a:pPr lvl="2" hangingPunct="0"/>
            <a:r>
              <a:rPr lang="en-GB" dirty="0"/>
              <a:t>WFs will be led by Rapporteur or topic lead if topic lead is assigned </a:t>
            </a:r>
          </a:p>
          <a:p>
            <a:pPr lvl="2" hangingPunct="0"/>
            <a:r>
              <a:rPr lang="en-GB" dirty="0"/>
              <a:t>WFs are not submitted before the meeting.</a:t>
            </a:r>
          </a:p>
          <a:p>
            <a:pPr lvl="2" hangingPunct="0"/>
            <a:r>
              <a:rPr lang="en-GB" dirty="0"/>
              <a:t>WFs do NOT just copy agreements in chairman notes. </a:t>
            </a:r>
          </a:p>
          <a:p>
            <a:pPr lvl="1" hangingPunct="0"/>
            <a:r>
              <a:rPr lang="en-GB" dirty="0"/>
              <a:t>The WF load per delegate is to be kept reasonable.</a:t>
            </a:r>
          </a:p>
        </p:txBody>
      </p:sp>
    </p:spTree>
    <p:extLst>
      <p:ext uri="{BB962C8B-B14F-4D97-AF65-F5344CB8AC3E}">
        <p14:creationId xmlns:p14="http://schemas.microsoft.com/office/powerpoint/2010/main" val="35932688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Suggested Way forward (6)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700480"/>
            <a:ext cx="12192000" cy="6102992"/>
          </a:xfrm>
        </p:spPr>
        <p:txBody>
          <a:bodyPr>
            <a:normAutofit lnSpcReduction="10000"/>
          </a:bodyPr>
          <a:lstStyle/>
          <a:p>
            <a:pPr hangingPunct="0"/>
            <a:r>
              <a:rPr lang="en-GB" dirty="0"/>
              <a:t>Handling open spectrum WIs:</a:t>
            </a:r>
          </a:p>
          <a:p>
            <a:pPr lvl="1" hangingPunct="0"/>
            <a:r>
              <a:rPr lang="en-GB" dirty="0"/>
              <a:t>All CRs (BS and UE RF) shall be agreed/endorsed in the same meeting. </a:t>
            </a:r>
          </a:p>
          <a:p>
            <a:pPr lvl="1" hangingPunct="0"/>
            <a:r>
              <a:rPr lang="en-GB" dirty="0"/>
              <a:t>One CR per spec per spectrum WI:</a:t>
            </a:r>
          </a:p>
          <a:p>
            <a:pPr lvl="2" hangingPunct="0"/>
            <a:r>
              <a:rPr lang="en-GB" dirty="0"/>
              <a:t>Note: there might be number of CRs to the same spec due to number of spectrum related WIs – work straight forward after the technical work is done.</a:t>
            </a:r>
          </a:p>
          <a:p>
            <a:pPr hangingPunct="0"/>
            <a:r>
              <a:rPr lang="en-GB" dirty="0"/>
              <a:t>Handling open non-spectrum WIs:</a:t>
            </a:r>
          </a:p>
          <a:p>
            <a:pPr lvl="1" hangingPunct="0"/>
            <a:r>
              <a:rPr lang="en-GB" dirty="0"/>
              <a:t>Early phase: CRs are not allowed during early phase of non-spectrum WI – focus on technical issues.</a:t>
            </a:r>
          </a:p>
          <a:p>
            <a:pPr lvl="2" hangingPunct="0"/>
            <a:r>
              <a:rPr lang="en-GB" dirty="0"/>
              <a:t>Agreements are captured by topic lead.</a:t>
            </a:r>
          </a:p>
          <a:p>
            <a:pPr lvl="2" hangingPunct="0"/>
            <a:r>
              <a:rPr lang="en-GB" dirty="0"/>
              <a:t>Draft running CR per topic should be applied to improve final CR quality</a:t>
            </a:r>
          </a:p>
          <a:p>
            <a:pPr lvl="3" hangingPunct="0"/>
            <a:r>
              <a:rPr lang="en-GB" dirty="0"/>
              <a:t>Agree on running CR work split in the beginning of the WI during the meeting </a:t>
            </a:r>
          </a:p>
          <a:p>
            <a:pPr lvl="1" hangingPunct="0"/>
            <a:r>
              <a:rPr lang="en-GB" dirty="0"/>
              <a:t>Mid and Late phases: Allow limited big running CRs to complete non-spectrum WIs:</a:t>
            </a:r>
          </a:p>
          <a:p>
            <a:pPr lvl="2" hangingPunct="0"/>
            <a:r>
              <a:rPr lang="en-GB" dirty="0"/>
              <a:t>Agreements are collected and implemented (by Rapporteur or topic lead) into Draft running CR. This running/big CR is presented during the meeting or submitted for next meeting.</a:t>
            </a:r>
          </a:p>
          <a:p>
            <a:pPr lvl="3" hangingPunct="0"/>
            <a:r>
              <a:rPr lang="en-GB" dirty="0"/>
              <a:t>If necessary review on Email reflector can be allowed (to be decided by the chair)</a:t>
            </a:r>
          </a:p>
          <a:p>
            <a:pPr lvl="2" hangingPunct="0"/>
            <a:r>
              <a:rPr lang="en-US" dirty="0"/>
              <a:t>Running CRs may be endorsed in later phases of non-spectrum WI but final CRs should not be agreed for inclusion in TS before the corresponding RAN1/RAN2 changes are endorsed for inclusion in the specifications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94717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1bca35888b53bdcafbc32a048fc86e97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6c79b581ef95d2945bde3cca6c948926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B4C11DE-6BD6-4858-846F-143A032F3F4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D110D71-1EEF-4420-B18E-C9C701FA6BBC}">
  <ds:schemaRefs>
    <ds:schemaRef ds:uri="6f846979-0e6f-42ff-8b87-e1893efeda99"/>
    <ds:schemaRef ds:uri="http://purl.org/dc/terms/"/>
    <ds:schemaRef ds:uri="http://schemas.microsoft.com/office/2006/documentManagement/types"/>
    <ds:schemaRef ds:uri="http://purl.org/dc/dcmitype/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5923B50C-52FF-41A9-804E-6851DFBF6F4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929</Words>
  <Application>Microsoft Office PowerPoint</Application>
  <PresentationFormat>Widescreen</PresentationFormat>
  <Paragraphs>80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Managing RAN4 work load</vt:lpstr>
      <vt:lpstr>Background</vt:lpstr>
      <vt:lpstr>Background</vt:lpstr>
      <vt:lpstr>Benefits of limiting contributions</vt:lpstr>
      <vt:lpstr>Suggested Way forward (5)</vt:lpstr>
      <vt:lpstr>Suggested Way forward (6)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CTPClassification=CTP_NT</cp:keywords>
  <cp:lastModifiedBy/>
  <cp:revision>1</cp:revision>
  <dcterms:created xsi:type="dcterms:W3CDTF">2018-01-12T05:29:14Z</dcterms:created>
  <dcterms:modified xsi:type="dcterms:W3CDTF">2020-02-14T17:39:44Z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a67f46ce-e1a2-40a7-b4ad-580eff7a7b8b</vt:lpwstr>
  </property>
  <property fmtid="{D5CDD505-2E9C-101B-9397-08002B2CF9AE}" pid="3" name="CTP_TimeStamp">
    <vt:lpwstr>2018-01-25 22:59:37Z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NewReviewCycle">
    <vt:lpwstr/>
  </property>
  <property fmtid="{D5CDD505-2E9C-101B-9397-08002B2CF9AE}" pid="9" name="_2015_ms_pID_725343">
    <vt:lpwstr>(2)ZEyeJZvUEBWb9MaZPNmsae/RxvV3+jll6hbCZD1FyT8hsRDPFktg+sGQuXzgM0H0sXz7iihy
WXn0FsQHodcKO2QJzoVmm5N6JCtMS7PucnnNjDHZQsNXR7JVZNJVg1RmkeBOz3vB3BNc7CzQ
ZwsKdVzgGW3ZO1J01YnIE8kLgOZXQ/Y3HjqpGFJAmNq9eWrNX9BesZkvomNX1RnibIVQAaIj
uBQ0hsq81Ni01mrx8M</vt:lpwstr>
  </property>
  <property fmtid="{D5CDD505-2E9C-101B-9397-08002B2CF9AE}" pid="10" name="_2015_ms_pID_7253431">
    <vt:lpwstr>wkzFledQv7Dl2HBlSBn2dWHhjZXfM/zPACW4gQL+T4s5KGXfYuqyoJ
rcsDsfW0WVkQsBSQ/BapotpM9vFdChpgOhQg/RN3CmDqkhtBYwJya4r67dzFbIKhvakwVJV3
Bc7HhSJ6aBk9oJ1JxPzOUpbkxnPQG3oJdECiDejlbx1sBfTwiveaxr5z9xU04dSL1nISjSjt
hfh2wnNZ0pq41l2S</vt:lpwstr>
  </property>
  <property fmtid="{D5CDD505-2E9C-101B-9397-08002B2CF9AE}" pid="11" name="ContentTypeId">
    <vt:lpwstr>0x0101003AA7AC0C743A294CADF60F661720E3E6</vt:lpwstr>
  </property>
  <property fmtid="{D5CDD505-2E9C-101B-9397-08002B2CF9AE}" pid="12" name="MSIP_Label_4327cfd9-47ed-48f1-9376-4ab3148935bb_Enabled">
    <vt:lpwstr>True</vt:lpwstr>
  </property>
  <property fmtid="{D5CDD505-2E9C-101B-9397-08002B2CF9AE}" pid="13" name="MSIP_Label_4327cfd9-47ed-48f1-9376-4ab3148935bb_SiteId">
    <vt:lpwstr>5d471751-9675-428d-917b-70f44f9630b0</vt:lpwstr>
  </property>
  <property fmtid="{D5CDD505-2E9C-101B-9397-08002B2CF9AE}" pid="14" name="MSIP_Label_4327cfd9-47ed-48f1-9376-4ab3148935bb_Owner">
    <vt:lpwstr>iwajlo.angelow@nokia.com</vt:lpwstr>
  </property>
  <property fmtid="{D5CDD505-2E9C-101B-9397-08002B2CF9AE}" pid="15" name="MSIP_Label_4327cfd9-47ed-48f1-9376-4ab3148935bb_SetDate">
    <vt:lpwstr>2020-01-27T16:06:05.5865511Z</vt:lpwstr>
  </property>
  <property fmtid="{D5CDD505-2E9C-101B-9397-08002B2CF9AE}" pid="16" name="MSIP_Label_4327cfd9-47ed-48f1-9376-4ab3148935bb_Name">
    <vt:lpwstr>Personal</vt:lpwstr>
  </property>
  <property fmtid="{D5CDD505-2E9C-101B-9397-08002B2CF9AE}" pid="17" name="MSIP_Label_4327cfd9-47ed-48f1-9376-4ab3148935bb_Application">
    <vt:lpwstr>Microsoft Azure Information Protection</vt:lpwstr>
  </property>
  <property fmtid="{D5CDD505-2E9C-101B-9397-08002B2CF9AE}" pid="18" name="MSIP_Label_4327cfd9-47ed-48f1-9376-4ab3148935bb_ActionId">
    <vt:lpwstr>4237f30d-8287-421e-a003-86892bca6493</vt:lpwstr>
  </property>
  <property fmtid="{D5CDD505-2E9C-101B-9397-08002B2CF9AE}" pid="19" name="MSIP_Label_4327cfd9-47ed-48f1-9376-4ab3148935bb_Extended_MSFT_Method">
    <vt:lpwstr>Manual</vt:lpwstr>
  </property>
  <property fmtid="{D5CDD505-2E9C-101B-9397-08002B2CF9AE}" pid="20" name="Sensitivity">
    <vt:lpwstr>Personal</vt:lpwstr>
  </property>
</Properties>
</file>