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5" r:id="rId12"/>
    <p:sldId id="264" r:id="rId13"/>
  </p:sldIdLst>
  <p:sldSz cx="12192000" cy="6858000"/>
  <p:notesSz cx="6858000" cy="9144000"/>
  <p:custDataLst>
    <p:tags r:id="rId14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3/Docs/R4-1913523.zip" TargetMode="External"/><Relationship Id="rId13" Type="http://schemas.openxmlformats.org/officeDocument/2006/relationships/hyperlink" Target="http://www.3gpp.org/ftp/tsg_ran/WG4_Radio/TSGR4_93/Docs/R4-1914795.zip" TargetMode="External"/><Relationship Id="rId18" Type="http://schemas.openxmlformats.org/officeDocument/2006/relationships/hyperlink" Target="http://www.3gpp.org/ftp/tsg_ran/WG4_Radio/TSGR4_93/Docs/R4-1913253.zip" TargetMode="External"/><Relationship Id="rId3" Type="http://schemas.openxmlformats.org/officeDocument/2006/relationships/hyperlink" Target="http://www.3gpp.org/ftp/tsg_ran/WG4_Radio/TSGR4_93/Docs/R4-1913252.zip" TargetMode="External"/><Relationship Id="rId7" Type="http://schemas.openxmlformats.org/officeDocument/2006/relationships/hyperlink" Target="http://www.3gpp.org/ftp/tsg_ran/WG4_Radio/TSGR4_93/Docs/R4-1913147.zip" TargetMode="External"/><Relationship Id="rId12" Type="http://schemas.openxmlformats.org/officeDocument/2006/relationships/hyperlink" Target="http://www.3gpp.org/ftp/tsg_ran/WG4_Radio/TSGR4_93/Docs/R4-1913960.zip" TargetMode="External"/><Relationship Id="rId17" Type="http://schemas.openxmlformats.org/officeDocument/2006/relationships/hyperlink" Target="http://www.3gpp.org/ftp/tsg_ran/WG4_Radio/TSGR4_93/Docs/R4-1913148.zip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3gpp.org/ftp/tsg_ran/WG4_Radio/TSGR4_93/Docs/R4-1915390.zip" TargetMode="External"/><Relationship Id="rId20" Type="http://schemas.openxmlformats.org/officeDocument/2006/relationships/hyperlink" Target="http://www.3gpp.org/ftp/tsg_ran/WG4_Radio/TSGR4_93/Docs/R4-1913931.zip" TargetMode="External"/><Relationship Id="rId1" Type="http://schemas.openxmlformats.org/officeDocument/2006/relationships/tags" Target="../tags/tag3.xml"/><Relationship Id="rId6" Type="http://schemas.openxmlformats.org/officeDocument/2006/relationships/hyperlink" Target="http://www.3gpp.org/ftp/tsg_ran/WG4_Radio/TSGR4_93/Docs/R4-1915081.zip" TargetMode="External"/><Relationship Id="rId11" Type="http://schemas.openxmlformats.org/officeDocument/2006/relationships/hyperlink" Target="http://www.3gpp.org/ftp/tsg_ran/WG4_Radio/TSGR4_93/Docs/R4-1913941.zip" TargetMode="External"/><Relationship Id="rId5" Type="http://schemas.openxmlformats.org/officeDocument/2006/relationships/hyperlink" Target="http://www.3gpp.org/ftp/tsg_ran/WG4_Radio/TSGR4_93/Docs/R4-1915080.zip" TargetMode="External"/><Relationship Id="rId15" Type="http://schemas.openxmlformats.org/officeDocument/2006/relationships/hyperlink" Target="http://www.3gpp.org/ftp/tsg_ran/WG4_Radio/TSGR4_93/Docs/R4-1915082.zip" TargetMode="External"/><Relationship Id="rId10" Type="http://schemas.openxmlformats.org/officeDocument/2006/relationships/hyperlink" Target="http://www.3gpp.org/ftp/tsg_ran/WG4_Radio/TSGR4_93/Docs/R4-1913674.zip" TargetMode="External"/><Relationship Id="rId19" Type="http://schemas.openxmlformats.org/officeDocument/2006/relationships/hyperlink" Target="http://www.3gpp.org/ftp/tsg_ran/WG4_Radio/TSGR4_93/Docs/R4-1913548.zip" TargetMode="External"/><Relationship Id="rId4" Type="http://schemas.openxmlformats.org/officeDocument/2006/relationships/hyperlink" Target="http://www.3gpp.org/ftp/tsg_ran/WG4_Radio/TSGR4_93/Docs/R4-1914608.zip" TargetMode="External"/><Relationship Id="rId9" Type="http://schemas.openxmlformats.org/officeDocument/2006/relationships/hyperlink" Target="http://www.3gpp.org/ftp/tsg_ran/WG4_Radio/TSGR4_93/Docs/R4-1913547.zip" TargetMode="External"/><Relationship Id="rId14" Type="http://schemas.openxmlformats.org/officeDocument/2006/relationships/hyperlink" Target="http://www.3gpp.org/ftp/tsg_ran/WG4_Radio/TSGR4_93/Docs/R4-1915061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FR2 test methodology enhancement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</a:t>
            </a:r>
            <a:r>
              <a:rPr lang="sv-SE"/>
              <a:t>., CAICT, ...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7" y="246041"/>
            <a:ext cx="116221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R4-1916177  Chongqing, China,  14-18  Oct,  2019	</a:t>
            </a:r>
            <a:endParaRPr lang="sv-SE" dirty="0"/>
          </a:p>
        </p:txBody>
      </p:sp>
      <p:sp>
        <p:nvSpPr>
          <p:cNvPr id="10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63E977-F8B8-9341-8472-1AFEBBB7A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021732"/>
              </p:ext>
            </p:extLst>
          </p:nvPr>
        </p:nvGraphicFramePr>
        <p:xfrm>
          <a:off x="672830" y="1830723"/>
          <a:ext cx="10515602" cy="4342440"/>
        </p:xfrm>
        <a:graphic>
          <a:graphicData uri="http://schemas.openxmlformats.org/drawingml/2006/table">
            <a:tbl>
              <a:tblPr/>
              <a:tblGrid>
                <a:gridCol w="1037728">
                  <a:extLst>
                    <a:ext uri="{9D8B030D-6E8A-4147-A177-3AD203B41FA5}">
                      <a16:colId xmlns:a16="http://schemas.microsoft.com/office/drawing/2014/main" val="3642019506"/>
                    </a:ext>
                  </a:extLst>
                </a:gridCol>
                <a:gridCol w="1037728">
                  <a:extLst>
                    <a:ext uri="{9D8B030D-6E8A-4147-A177-3AD203B41FA5}">
                      <a16:colId xmlns:a16="http://schemas.microsoft.com/office/drawing/2014/main" val="2834412749"/>
                    </a:ext>
                  </a:extLst>
                </a:gridCol>
                <a:gridCol w="2075443">
                  <a:extLst>
                    <a:ext uri="{9D8B030D-6E8A-4147-A177-3AD203B41FA5}">
                      <a16:colId xmlns:a16="http://schemas.microsoft.com/office/drawing/2014/main" val="4144446288"/>
                    </a:ext>
                  </a:extLst>
                </a:gridCol>
                <a:gridCol w="6364703">
                  <a:extLst>
                    <a:ext uri="{9D8B030D-6E8A-4147-A177-3AD203B41FA5}">
                      <a16:colId xmlns:a16="http://schemas.microsoft.com/office/drawing/2014/main" val="24067132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16379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R4-1913252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 methods for high DL power and low UL power TCs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43617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R4-1914608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 Industries, SONY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 on NFTF and DNF test methods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16940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R4-1915080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White Box Testing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27040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R4-1915081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Relaxation of Low UL and High DL Test Cases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02936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R4-1913147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OTA testability of UE Tx Modulation Quality requirements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0002289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R4-1913523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polarization mismatch for UL TX test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050685"/>
                  </a:ext>
                </a:extLst>
              </a:tr>
              <a:tr h="4187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R4-1913547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test method enhancement informal email discussion on the polarization basis mismatch objective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038531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R4-1913674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SISO enhancement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2889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R4-1913941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EIS test methodology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39773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R4-1913960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 Polska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EIRP test methodology for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986750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R4-1914795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Options to optimize the polarization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602488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R4-1915061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Anritsu Corporation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polarization mismatch between DUT and TE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833699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R4-1915082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 Technologies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Minimizing Impact of Polarization Basis Mismatch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86099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R4-1915390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EIS test metric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049191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[15]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7"/>
                        </a:rPr>
                        <a:t>R4-1913148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enabling single AoA testing for FR2 inter-band DL CA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4234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[16]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8"/>
                        </a:rPr>
                        <a:t>R4-1913253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testability of inter-band CA in FR2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455682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[17]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9"/>
                        </a:rPr>
                        <a:t>R4-1913548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test methodology for inter-band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429853"/>
                  </a:ext>
                </a:extLst>
              </a:tr>
              <a:tr h="3361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[18]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0"/>
                        </a:rPr>
                        <a:t>R4-1913931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Anritsu Corporation</a:t>
                      </a:r>
                      <a:endParaRPr lang="en-US" sz="140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system for inter-band DL CA in FR2</a:t>
                      </a:r>
                      <a:endParaRPr lang="en-US" sz="1400" dirty="0">
                        <a:effectLst/>
                      </a:endParaRPr>
                    </a:p>
                  </a:txBody>
                  <a:tcPr marL="1980" marR="1980" marT="1980" marB="19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8132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For Objective 1 a list of questions was developed to clarify the scope of potential enhancements targeting Track 2</a:t>
            </a:r>
          </a:p>
          <a:p>
            <a:r>
              <a:rPr lang="en-US"/>
              <a:t>An informal email discussion related to Objective 2 was held prior to the RAN4 #93 meeting with company views captured in [7] for information</a:t>
            </a:r>
          </a:p>
          <a:p>
            <a:r>
              <a:rPr lang="en-US"/>
              <a:t>Views were exchanged on the EIRP measurement, EVM measurement, and EIS metric aspects related to Objective 2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1: questions to be resolved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Q1: Is the industry willing to accept specialized test systems with limited scope that only fulfill the needs for specific requirements?</a:t>
            </a:r>
          </a:p>
          <a:p>
            <a:r>
              <a:rPr lang="en-US" dirty="0"/>
              <a:t>Q2: Are enhanced testability methods required to perform beam peak search and spherical coverage tests?</a:t>
            </a:r>
          </a:p>
          <a:p>
            <a:r>
              <a:rPr lang="en-US" dirty="0"/>
              <a:t>Q3: Is the industry willing to consider declaration by the manufacturer as a technique to improve test accuracy (e.g. white box approach)?</a:t>
            </a:r>
          </a:p>
          <a:p>
            <a:r>
              <a:rPr lang="en-US" dirty="0"/>
              <a:t>Q4: If yes on Q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 &amp; Q3, is the industry willing to consider declaration by the manufacturer which antenna panel is active in any UL/DL test direction and the detailed locations of the panels within the DUT?</a:t>
            </a:r>
          </a:p>
          <a:p>
            <a:r>
              <a:rPr lang="en-US" dirty="0"/>
              <a:t>Q5: If no on Q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 and yes on Q3, is the industry is willing to declare the location of the active panel for the beam peak or the beam peak direction?</a:t>
            </a:r>
          </a:p>
          <a:p>
            <a:r>
              <a:rPr lang="en-US" dirty="0"/>
              <a:t>Q6: How sensitive is the UE beam management to the amplitude and phase variation of the DL signal over a single array and over the whole device?</a:t>
            </a:r>
          </a:p>
          <a:p>
            <a:r>
              <a:rPr lang="en-US" dirty="0"/>
              <a:t>Q7: Shall DUT Antenna Configuration 3 (any phase coherent antenna panel of any size, e.g. sparse array) be excluded from the scope of test method enhancements?</a:t>
            </a:r>
          </a:p>
          <a:p>
            <a:endParaRPr lang="en-US" dirty="0"/>
          </a:p>
          <a:p>
            <a:r>
              <a:rPr lang="en-US" dirty="0"/>
              <a:t>Feedback from interested companies and, in particular, OEMs and chipset vendors to these questions is requested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5944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EIRP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RAN4 assumes the UE architecture is capable of transmission in 2 polarizations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Single pol. transmitters not precluded, if they meet core requirements</a:t>
            </a:r>
          </a:p>
          <a:p>
            <a:r>
              <a:rPr lang="en-US" dirty="0">
                <a:solidFill>
                  <a:srgbClr val="0070C0"/>
                </a:solidFill>
              </a:rPr>
              <a:t>If RAN4 finds a </a:t>
            </a:r>
            <a:r>
              <a:rPr lang="en-US" strike="sngStrike" dirty="0">
                <a:solidFill>
                  <a:srgbClr val="FFC000"/>
                </a:solidFill>
              </a:rPr>
              <a:t>difference </a:t>
            </a:r>
            <a:r>
              <a:rPr lang="en-US" dirty="0">
                <a:solidFill>
                  <a:srgbClr val="FFC000"/>
                </a:solidFill>
              </a:rPr>
              <a:t>conflict</a:t>
            </a:r>
            <a:r>
              <a:rPr lang="en-US" dirty="0">
                <a:solidFill>
                  <a:srgbClr val="0070C0"/>
                </a:solidFill>
              </a:rPr>
              <a:t> between the core requirement and EIRP measurement procedure, then this issue can be addressed with the enhancement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RAN4 assumes the UE architecture is capable of simultaneous 2 Tx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A decision whether intermittent UE transmission in 1 polarization (e.g. polarization specific beam correspondence) can be assumed is needed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If the above is confirmed, whether a UE declaration can be used to inform the test methodology is FFS</a:t>
            </a:r>
          </a:p>
          <a:p>
            <a:r>
              <a:rPr lang="en-US" dirty="0">
                <a:solidFill>
                  <a:srgbClr val="FF0000"/>
                </a:solidFill>
              </a:rPr>
              <a:t>Test methodology techniques under consideration: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0: No change to the measurement procedures in TR38.810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1: “H&amp;V simultaneous operation with 2-port CSI-RS beam management by TE” [8]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2: “Keep H&amp;V non-simultaneous operation by TE, but change test procedure to </a:t>
            </a:r>
            <a:r>
              <a:rPr lang="en-US" dirty="0" err="1">
                <a:solidFill>
                  <a:srgbClr val="FF0000"/>
                </a:solidFill>
              </a:rPr>
              <a:t>Link_V</a:t>
            </a:r>
            <a:r>
              <a:rPr lang="en-US" dirty="0">
                <a:solidFill>
                  <a:srgbClr val="FF0000"/>
                </a:solidFill>
              </a:rPr>
              <a:t> → </a:t>
            </a:r>
            <a:r>
              <a:rPr lang="en-US" dirty="0" err="1">
                <a:solidFill>
                  <a:srgbClr val="FF0000"/>
                </a:solidFill>
              </a:rPr>
              <a:t>Link_H</a:t>
            </a:r>
            <a:r>
              <a:rPr lang="en-US" dirty="0">
                <a:solidFill>
                  <a:srgbClr val="FF0000"/>
                </a:solidFill>
              </a:rPr>
              <a:t> → </a:t>
            </a:r>
            <a:r>
              <a:rPr lang="en-US" dirty="0" err="1">
                <a:solidFill>
                  <a:srgbClr val="FF0000"/>
                </a:solidFill>
              </a:rPr>
              <a:t>UE_Beam_Lock</a:t>
            </a:r>
            <a:r>
              <a:rPr lang="en-US" dirty="0">
                <a:solidFill>
                  <a:srgbClr val="FF0000"/>
                </a:solidFill>
              </a:rPr>
              <a:t> → </a:t>
            </a:r>
            <a:r>
              <a:rPr lang="en-US" dirty="0" err="1">
                <a:solidFill>
                  <a:srgbClr val="FF0000"/>
                </a:solidFill>
              </a:rPr>
              <a:t>Measurement_V</a:t>
            </a:r>
            <a:r>
              <a:rPr lang="en-US" dirty="0">
                <a:solidFill>
                  <a:srgbClr val="FF0000"/>
                </a:solidFill>
              </a:rPr>
              <a:t> → </a:t>
            </a:r>
            <a:r>
              <a:rPr lang="en-US" dirty="0" err="1">
                <a:solidFill>
                  <a:srgbClr val="FF0000"/>
                </a:solidFill>
              </a:rPr>
              <a:t>Measurement_H</a:t>
            </a:r>
            <a:r>
              <a:rPr lang="en-US" dirty="0">
                <a:solidFill>
                  <a:srgbClr val="FF0000"/>
                </a:solidFill>
              </a:rPr>
              <a:t>” [8]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3: “H&amp;V non-simultaneous operation by TE with additional 45 </a:t>
            </a:r>
            <a:r>
              <a:rPr lang="en-US" dirty="0" err="1">
                <a:solidFill>
                  <a:srgbClr val="FF0000"/>
                </a:solidFill>
              </a:rPr>
              <a:t>deg</a:t>
            </a:r>
            <a:r>
              <a:rPr lang="en-US" dirty="0">
                <a:solidFill>
                  <a:srgbClr val="FF0000"/>
                </a:solidFill>
              </a:rPr>
              <a:t> link” [8]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4: Different approach for calculating total EIRP [10]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5: Polarization sweep of the DL signal [R4-1911503]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6: The use of CP for the DL signal and UL signal measurement [R4-1911503]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7: Test mode for certification purpose to force the UE to transmit on both polarizations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8: The use of Elliptical Polarization for the DL [11]</a:t>
            </a:r>
          </a:p>
          <a:p>
            <a:pPr lvl="1"/>
            <a:r>
              <a:rPr lang="en-US" u="sng" dirty="0">
                <a:solidFill>
                  <a:srgbClr val="FF0000"/>
                </a:solidFill>
              </a:rPr>
              <a:t>Other methods are not precluded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strike="sngStrike" dirty="0">
                <a:solidFill>
                  <a:srgbClr val="FF0000"/>
                </a:solidFill>
              </a:rPr>
              <a:t>Analysis on the feasibility of each solution is requested to enable a down-selection of methods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1337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EVM measurement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/>
          </a:bodyPr>
          <a:lstStyle/>
          <a:p>
            <a:r>
              <a:rPr lang="en-US" dirty="0"/>
              <a:t>Test methodology techniques under consideration:</a:t>
            </a:r>
          </a:p>
          <a:p>
            <a:pPr lvl="1"/>
            <a:r>
              <a:rPr lang="en-US" dirty="0"/>
              <a:t>Method 0: No change to current test procedure and test mode in TS38.521-2 [12]</a:t>
            </a:r>
          </a:p>
          <a:p>
            <a:pPr lvl="1"/>
            <a:r>
              <a:rPr lang="en-US" dirty="0"/>
              <a:t>Method 1: OTA receiver with coherent combining of Rx signals received by TE in two orthogonal polarizations [5]</a:t>
            </a:r>
          </a:p>
          <a:p>
            <a:pPr lvl="1"/>
            <a:r>
              <a:rPr lang="en-US" dirty="0"/>
              <a:t>Method 2: TE search for optimal polarization angle to receive UL signal with a single polarization receiver [5]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 4: The use of Elliptical Polarization for the UL [11]</a:t>
            </a:r>
          </a:p>
          <a:p>
            <a:r>
              <a:rPr lang="en-US" strike="sngStrike" dirty="0">
                <a:solidFill>
                  <a:srgbClr val="0070C0"/>
                </a:solidFill>
              </a:rPr>
              <a:t>Refinement of EVM measurement in case of single pol receiver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Method </a:t>
            </a:r>
            <a:r>
              <a:rPr lang="en-US" strike="sngStrike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FF0000"/>
                </a:solidFill>
              </a:rPr>
              <a:t>: Weighted EVM [11]</a:t>
            </a:r>
          </a:p>
          <a:p>
            <a:endParaRPr lang="en-US" dirty="0"/>
          </a:p>
          <a:p>
            <a:r>
              <a:rPr lang="en-US" dirty="0"/>
              <a:t>Analysis on the feasibility of each solution is requested to enable a down-selection of methods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122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Objective 2: EIS metric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6058711" cy="5612860"/>
          </a:xfrm>
        </p:spPr>
        <p:txBody>
          <a:bodyPr>
            <a:normAutofit/>
          </a:bodyPr>
          <a:lstStyle/>
          <a:p>
            <a:r>
              <a:rPr lang="en-US" dirty="0"/>
              <a:t>RAN4 made an assumption on UE Rx architecture in Rel-15</a:t>
            </a:r>
          </a:p>
          <a:p>
            <a:pPr lvl="1"/>
            <a:r>
              <a:rPr lang="en-US" dirty="0"/>
              <a:t>See [R4-1706067] at right -&gt;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A decision is needed whether UE reception in 1 polarization (e.g. 1 Rx UE) can be assumed</a:t>
            </a:r>
          </a:p>
          <a:p>
            <a:r>
              <a:rPr lang="en-US" strike="sngStrike" dirty="0"/>
              <a:t>Test methodology techniques under consideration:</a:t>
            </a:r>
          </a:p>
          <a:p>
            <a:pPr lvl="1"/>
            <a:r>
              <a:rPr lang="en-US" strike="sngStrike" dirty="0">
                <a:solidFill>
                  <a:srgbClr val="7030A0"/>
                </a:solidFill>
              </a:rPr>
              <a:t>Method 1: TE to measure {EIS0, EIS30, EIS60, EIS90, EIS120, EIS150} and update EIS metric as described in [14]</a:t>
            </a:r>
          </a:p>
          <a:p>
            <a:pPr lvl="2"/>
            <a:r>
              <a:rPr lang="en-US" strike="sngStrike" dirty="0">
                <a:solidFill>
                  <a:srgbClr val="7030A0"/>
                </a:solidFill>
              </a:rPr>
              <a:t>The sweep step could be further evaluated</a:t>
            </a:r>
          </a:p>
          <a:p>
            <a:pPr lvl="1"/>
            <a:r>
              <a:rPr lang="en-US" strike="sngStrike" dirty="0">
                <a:solidFill>
                  <a:srgbClr val="7030A0"/>
                </a:solidFill>
              </a:rPr>
              <a:t>Other method is not </a:t>
            </a:r>
            <a:r>
              <a:rPr lang="en-US" strike="sngStrike" dirty="0" err="1">
                <a:solidFill>
                  <a:srgbClr val="7030A0"/>
                </a:solidFill>
              </a:rPr>
              <a:t>precludedFFS</a:t>
            </a:r>
            <a:endParaRPr lang="en-US" strike="sngStrike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6F5768-B5A1-F441-86D7-2305D75C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772" y="894945"/>
            <a:ext cx="5199275" cy="34922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180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Companies are encouraged to take the FR2 inter-band CA agreements [R4-1916024] from the FR2 RF enhancement work item into account when planning contributions for the next meeting</a:t>
            </a: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r>
              <a:rPr lang="en-US" strike="sngStrike" dirty="0">
                <a:solidFill>
                  <a:srgbClr val="00B0F0"/>
                </a:solidFill>
              </a:rPr>
              <a:t>Study the achievable PSD difference for 28+39GHz CA </a:t>
            </a:r>
            <a:r>
              <a:rPr lang="en-US" strike="sngStrike" dirty="0">
                <a:solidFill>
                  <a:srgbClr val="00B050"/>
                </a:solidFill>
              </a:rPr>
              <a:t>under the assumption of 1AoA test setup with single feed antenna.</a:t>
            </a:r>
          </a:p>
          <a:p>
            <a:r>
              <a:rPr lang="en-US" strike="sngStrike" dirty="0">
                <a:solidFill>
                  <a:srgbClr val="00B050"/>
                </a:solidFill>
              </a:rPr>
              <a:t>Study the side conditions of polarization relationship between 28GHz and 39GHz. (i.e. combination of polarization. 28G v-pol + 39 G v-pol, 28G h-pol + 39G v-pol, 28G v-pol+ 39G h-pol, 28G h-pol + 39G h-pol.)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772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email discussion period after RAN4 #93 is needed to capture written responses from interested companies to the questions related to Objective 1 as well as views on open issues related to Objective 2 and 3</a:t>
            </a:r>
          </a:p>
          <a:p>
            <a:r>
              <a:rPr lang="en-US" dirty="0"/>
              <a:t>An </a:t>
            </a:r>
            <a:r>
              <a:rPr lang="en-US" strike="sngStrike" dirty="0">
                <a:solidFill>
                  <a:srgbClr val="FF0000"/>
                </a:solidFill>
              </a:rPr>
              <a:t>official</a:t>
            </a:r>
            <a:r>
              <a:rPr lang="en-US" dirty="0"/>
              <a:t> offline conference call after RAN4 #93 is needed to collect companies’ input on the open issues identified in this way forward in order to more efficiently prepare for RAN4 #94</a:t>
            </a:r>
          </a:p>
          <a:p>
            <a:pPr lvl="1"/>
            <a:r>
              <a:rPr lang="en-US" dirty="0"/>
              <a:t>Study Item Rapporteur to arrange the call and provide details via the RAN4 email reflector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9182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1274</Words>
  <Application>Microsoft Macintosh PowerPoint</Application>
  <PresentationFormat>Widescreen</PresentationFormat>
  <Paragraphs>140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WF on FR2 test methodology enhancement </vt:lpstr>
      <vt:lpstr>References</vt:lpstr>
      <vt:lpstr>Background</vt:lpstr>
      <vt:lpstr>Objective 1: questions to be resolved</vt:lpstr>
      <vt:lpstr>Objective 2: EIRP measurement</vt:lpstr>
      <vt:lpstr>Objective 2: EVM measurement</vt:lpstr>
      <vt:lpstr>Objective 2: EIS metric</vt:lpstr>
      <vt:lpstr>Objective 3</vt:lpstr>
      <vt:lpstr>Next Steps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162</cp:revision>
  <dcterms:created xsi:type="dcterms:W3CDTF">2018-11-12T22:28:56Z</dcterms:created>
  <dcterms:modified xsi:type="dcterms:W3CDTF">2019-11-22T22:12:19Z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