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>
      <p:ext uri="{19B8F6BF-5375-455C-9EA6-DF929625EA0E}">
        <p15:presenceInfo xmlns:p15="http://schemas.microsoft.com/office/powerpoint/2012/main" userId="S-1-5-21-1538607324-3213881460-940295383-3462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19D461-CA36-43CF-A6F8-1EF379023C24}" v="5" dt="2019-11-22T18:48:15.4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552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484C17CD-A077-4D27-9660-0382DF0C199E}"/>
    <pc:docChg chg="undo custSel modSld">
      <pc:chgData name="Sumant Iyer" userId="913335bb-3b58-4b6e-abaa-4eed84b2043c" providerId="ADAL" clId="{484C17CD-A077-4D27-9660-0382DF0C199E}" dt="2019-11-22T18:53:50.344" v="134" actId="207"/>
      <pc:docMkLst>
        <pc:docMk/>
      </pc:docMkLst>
      <pc:sldChg chg="modSp">
        <pc:chgData name="Sumant Iyer" userId="913335bb-3b58-4b6e-abaa-4eed84b2043c" providerId="ADAL" clId="{484C17CD-A077-4D27-9660-0382DF0C199E}" dt="2019-11-22T18:41:57.661" v="4" actId="207"/>
        <pc:sldMkLst>
          <pc:docMk/>
          <pc:sldMk cId="2299211685" sldId="260"/>
        </pc:sldMkLst>
        <pc:spChg chg="mod">
          <ac:chgData name="Sumant Iyer" userId="913335bb-3b58-4b6e-abaa-4eed84b2043c" providerId="ADAL" clId="{484C17CD-A077-4D27-9660-0382DF0C199E}" dt="2019-11-22T18:41:57.661" v="4" actId="207"/>
          <ac:spMkLst>
            <pc:docMk/>
            <pc:sldMk cId="2299211685" sldId="260"/>
            <ac:spMk id="3" creationId="{C596BF9B-B205-49AD-BBEE-193235C5F863}"/>
          </ac:spMkLst>
        </pc:spChg>
      </pc:sldChg>
      <pc:sldChg chg="modSp">
        <pc:chgData name="Sumant Iyer" userId="913335bb-3b58-4b6e-abaa-4eed84b2043c" providerId="ADAL" clId="{484C17CD-A077-4D27-9660-0382DF0C199E}" dt="2019-11-22T18:53:50.344" v="134" actId="207"/>
        <pc:sldMkLst>
          <pc:docMk/>
          <pc:sldMk cId="4014681599" sldId="262"/>
        </pc:sldMkLst>
        <pc:graphicFrameChg chg="modGraphic">
          <ac:chgData name="Sumant Iyer" userId="913335bb-3b58-4b6e-abaa-4eed84b2043c" providerId="ADAL" clId="{484C17CD-A077-4D27-9660-0382DF0C199E}" dt="2019-11-22T18:53:50.344" v="134" actId="207"/>
          <ac:graphicFrameMkLst>
            <pc:docMk/>
            <pc:sldMk cId="4014681599" sldId="262"/>
            <ac:graphicFrameMk id="10" creationId="{21E6ABB4-68EE-AE47-98CF-496C5CFE650E}"/>
          </ac:graphicFrameMkLst>
        </pc:graphicFrameChg>
      </pc:sldChg>
      <pc:sldChg chg="modSp">
        <pc:chgData name="Sumant Iyer" userId="913335bb-3b58-4b6e-abaa-4eed84b2043c" providerId="ADAL" clId="{484C17CD-A077-4D27-9660-0382DF0C199E}" dt="2019-11-22T18:49:20.548" v="132" actId="20577"/>
        <pc:sldMkLst>
          <pc:docMk/>
          <pc:sldMk cId="3829210235" sldId="263"/>
        </pc:sldMkLst>
        <pc:spChg chg="mod">
          <ac:chgData name="Sumant Iyer" userId="913335bb-3b58-4b6e-abaa-4eed84b2043c" providerId="ADAL" clId="{484C17CD-A077-4D27-9660-0382DF0C199E}" dt="2019-11-22T18:49:20.548" v="132" actId="20577"/>
          <ac:spMkLst>
            <pc:docMk/>
            <pc:sldMk cId="3829210235" sldId="263"/>
            <ac:spMk id="4" creationId="{E0E9B3F2-71E2-CE43-94CA-42052CE5ECC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2019-11-23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2019-11-23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2019-11-23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2019-11-23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2019-11-23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4_Radio/TSGR4_93/Docs/R4-1913948.zip" TargetMode="External"/><Relationship Id="rId13" Type="http://schemas.openxmlformats.org/officeDocument/2006/relationships/hyperlink" Target="http://www.3gpp.org/ftp/tsg_ran/WG4_Radio/TSGR4_93/Docs/R4-1915042.zip" TargetMode="External"/><Relationship Id="rId3" Type="http://schemas.openxmlformats.org/officeDocument/2006/relationships/hyperlink" Target="http://www.3gpp.org/ftp/tsg_ran/WG4_Radio/TSGR4_93/Docs/R4-1913205.zip" TargetMode="External"/><Relationship Id="rId7" Type="http://schemas.openxmlformats.org/officeDocument/2006/relationships/hyperlink" Target="http://www.3gpp.org/ftp/tsg_ran/WG4_Radio/TSGR4_93/Docs/R4-1913901.zip" TargetMode="External"/><Relationship Id="rId12" Type="http://schemas.openxmlformats.org/officeDocument/2006/relationships/hyperlink" Target="http://www.3gpp.org/ftp/tsg_ran/WG4_Radio/TSGR4_93/Docs/R4-1915041.zip" TargetMode="External"/><Relationship Id="rId2" Type="http://schemas.openxmlformats.org/officeDocument/2006/relationships/hyperlink" Target="http://www.3gpp.org/ftp/tsg_ran/WG4_Radio/TSGR4_93/Docs/R4-191314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4_Radio/TSGR4_93/Docs/R4-1913537.zip" TargetMode="External"/><Relationship Id="rId11" Type="http://schemas.openxmlformats.org/officeDocument/2006/relationships/hyperlink" Target="http://www.3gpp.org/ftp/tsg_ran/WG4_Radio/TSGR4_93/Docs/R4-1914275.zip" TargetMode="External"/><Relationship Id="rId5" Type="http://schemas.openxmlformats.org/officeDocument/2006/relationships/hyperlink" Target="http://www.3gpp.org/ftp/tsg_ran/WG4_Radio/TSGR4_93/Docs/R4-1913521.zip" TargetMode="External"/><Relationship Id="rId15" Type="http://schemas.openxmlformats.org/officeDocument/2006/relationships/hyperlink" Target="http://www.3gpp.org/ftp/tsg_ran/WG4_Radio/TSGR4_93/Docs/R4-1915371.zip" TargetMode="External"/><Relationship Id="rId10" Type="http://schemas.openxmlformats.org/officeDocument/2006/relationships/hyperlink" Target="http://www.3gpp.org/ftp/tsg_ran/WG4_Radio/TSGR4_93/Docs/R4-1914142.zip" TargetMode="External"/><Relationship Id="rId4" Type="http://schemas.openxmlformats.org/officeDocument/2006/relationships/hyperlink" Target="http://www.3gpp.org/ftp/tsg_ran/WG4_Radio/TSGR4_93/Docs/R4-1913327.zip" TargetMode="External"/><Relationship Id="rId9" Type="http://schemas.openxmlformats.org/officeDocument/2006/relationships/hyperlink" Target="http://www.3gpp.org/ftp/tsg_ran/WG4_Radio/TSGR4_93/Docs/R4-1914127.zip" TargetMode="External"/><Relationship Id="rId14" Type="http://schemas.openxmlformats.org/officeDocument/2006/relationships/hyperlink" Target="http://www.3gpp.org/ftp/tsg_ran/WG4_Radio/TSGR4_93/Docs/R4-1915316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side conditions of SSB based and CSI-RS based beam correspondence tests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Apple Inc.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48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TSG-RAN4 Meeting #93						 	</a:t>
            </a:r>
            <a:r>
              <a:rPr lang="en-GB" b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GB" b="1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R4-1916172  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Reno, USA,  18-22 Nov,  2019	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3113"/>
            <a:ext cx="10515600" cy="1081668"/>
          </a:xfrm>
        </p:spPr>
        <p:txBody>
          <a:bodyPr>
            <a:normAutofit/>
          </a:bodyPr>
          <a:lstStyle/>
          <a:p>
            <a:r>
              <a:rPr lang="en-US" dirty="0"/>
              <a:t>The following contributions on the topic of beam correspondence in Rel-16 were discussed: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48A54B64-C0CE-DA4E-955E-B7A7D6C0EC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7939583"/>
              </p:ext>
            </p:extLst>
          </p:nvPr>
        </p:nvGraphicFramePr>
        <p:xfrm>
          <a:off x="638783" y="2330605"/>
          <a:ext cx="10914433" cy="4439850"/>
        </p:xfrm>
        <a:graphic>
          <a:graphicData uri="http://schemas.openxmlformats.org/drawingml/2006/table">
            <a:tbl>
              <a:tblPr/>
              <a:tblGrid>
                <a:gridCol w="623024">
                  <a:extLst>
                    <a:ext uri="{9D8B030D-6E8A-4147-A177-3AD203B41FA5}">
                      <a16:colId xmlns:a16="http://schemas.microsoft.com/office/drawing/2014/main" xmlns="" val="2447713730"/>
                    </a:ext>
                  </a:extLst>
                </a:gridCol>
                <a:gridCol w="1453722">
                  <a:extLst>
                    <a:ext uri="{9D8B030D-6E8A-4147-A177-3AD203B41FA5}">
                      <a16:colId xmlns:a16="http://schemas.microsoft.com/office/drawing/2014/main" xmlns="" val="1489794819"/>
                    </a:ext>
                  </a:extLst>
                </a:gridCol>
                <a:gridCol w="2492090">
                  <a:extLst>
                    <a:ext uri="{9D8B030D-6E8A-4147-A177-3AD203B41FA5}">
                      <a16:colId xmlns:a16="http://schemas.microsoft.com/office/drawing/2014/main" xmlns="" val="1696713234"/>
                    </a:ext>
                  </a:extLst>
                </a:gridCol>
                <a:gridCol w="6345597">
                  <a:extLst>
                    <a:ext uri="{9D8B030D-6E8A-4147-A177-3AD203B41FA5}">
                      <a16:colId xmlns:a16="http://schemas.microsoft.com/office/drawing/2014/main" xmlns="" val="3522435150"/>
                    </a:ext>
                  </a:extLst>
                </a:gridCol>
              </a:tblGrid>
              <a:tr h="29599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ref</a:t>
                      </a:r>
                      <a:endParaRPr lang="en-US" sz="1600" dirty="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endParaRPr lang="en-US" sz="16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  <a:endParaRPr lang="en-US" sz="16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  <a:endParaRPr lang="en-US" sz="16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2491784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[1]</a:t>
                      </a:r>
                      <a:endParaRPr lang="en-US" sz="1400" dirty="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R4-1913145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 Beam Correspondence using SSB only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9716060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[2]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R4-1913205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Beam management CSI-RS design for BC requirement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04297638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[3]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R4-1913327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 on Rel-16 Beam Correspondence Side Condition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54110248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[4]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R4-1913521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 on more enhancement to beam correspondence in Rel-16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77480964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[5]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R4-1913537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 Inc.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beam correspondence enhancements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01114440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[6]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R4-1913901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MediaTek Inc.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Beam correspondence for initial access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05478581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[7]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R4-1913948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LG Electronics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Enhanced beam correspondence in rel-16 at FR2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34839114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[8]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R4-1914127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NTT DOCOMO, INC.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beam correspondence enhancement in Rel-16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96212502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[9]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R4-1914142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Sony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configuration for beam correspondence during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initital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access</a:t>
                      </a:r>
                      <a:endParaRPr lang="en-US" sz="1400" dirty="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98162393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[10]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R4-1914275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Nokia Shanghai Bell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 BC enhancements</a:t>
                      </a:r>
                      <a:endParaRPr lang="en-US" sz="1400" dirty="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14167046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[11]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R4-1915041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Sony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Enhanced reporting for beam correspondence in poor SNR condition</a:t>
                      </a:r>
                      <a:endParaRPr lang="en-US" sz="1400" dirty="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49359049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[12]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R4-1915042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Sony, Ericsson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SSB only and CSI-RS only beam correspondence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68520820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[13]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R4-1915316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FR2 Initial access beam correspondence</a:t>
                      </a:r>
                      <a:endParaRPr lang="en-US" sz="1400" dirty="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82852780"/>
                  </a:ext>
                </a:extLst>
              </a:tr>
              <a:tr h="29599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[14]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15"/>
                        </a:rPr>
                        <a:t>R4-1915371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  <a:endParaRPr lang="en-US" sz="140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beam correspondence for Rel-16</a:t>
                      </a:r>
                      <a:endParaRPr lang="en-US" sz="1400" dirty="0">
                        <a:effectLst/>
                      </a:endParaRPr>
                    </a:p>
                  </a:txBody>
                  <a:tcPr marL="3019" marR="3019" marT="3019" marB="3019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06111224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xmlns="" id="{166C0FBD-F737-634A-B945-21ED786C9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/>
          <a:lstStyle/>
          <a:p>
            <a:r>
              <a:rPr lang="sv-SE" dirty="0" err="1"/>
              <a:t>Background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2" y="1460810"/>
            <a:ext cx="6342435" cy="5163013"/>
          </a:xfrm>
        </p:spPr>
        <p:txBody>
          <a:bodyPr>
            <a:normAutofit fontScale="92500" lnSpcReduction="10000"/>
          </a:bodyPr>
          <a:lstStyle/>
          <a:p>
            <a:r>
              <a:rPr lang="en-US" strike="sngStrike" dirty="0">
                <a:solidFill>
                  <a:srgbClr val="FF0000"/>
                </a:solidFill>
              </a:rPr>
              <a:t>Strive to resolve the open issues associated with the side condition parameters by the next meeting</a:t>
            </a:r>
          </a:p>
          <a:p>
            <a:r>
              <a:rPr lang="en-US" dirty="0"/>
              <a:t>By RAN4 #94, RAN4 </a:t>
            </a:r>
            <a:r>
              <a:rPr lang="en-US" dirty="0" smtClean="0"/>
              <a:t>could </a:t>
            </a:r>
            <a:r>
              <a:rPr lang="en-US" dirty="0"/>
              <a:t>specify BC based on SSB only unless RAN4 find critical technical problems, considering:</a:t>
            </a:r>
          </a:p>
          <a:p>
            <a:pPr lvl="1"/>
            <a:r>
              <a:rPr lang="en-US" dirty="0"/>
              <a:t>Side condition feasibility</a:t>
            </a:r>
          </a:p>
          <a:p>
            <a:pPr lvl="1"/>
            <a:r>
              <a:rPr lang="en-US" dirty="0"/>
              <a:t>Common understanding of UE behavior</a:t>
            </a:r>
          </a:p>
          <a:p>
            <a:pPr lvl="1"/>
            <a:r>
              <a:rPr lang="en-US" dirty="0"/>
              <a:t>Performance difference with SSB + CSI-RS based BC</a:t>
            </a:r>
          </a:p>
          <a:p>
            <a:r>
              <a:rPr lang="en-US" dirty="0"/>
              <a:t>After stabilizing the configuration and requirement structure and confirming the feasibility, the optionality of this requirement can be discussed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2ED36A0C-3715-6A4F-A082-7574FFEA0A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076354"/>
              </p:ext>
            </p:extLst>
          </p:nvPr>
        </p:nvGraphicFramePr>
        <p:xfrm>
          <a:off x="6848272" y="1878246"/>
          <a:ext cx="4904362" cy="4030600"/>
        </p:xfrm>
        <a:graphic>
          <a:graphicData uri="http://schemas.openxmlformats.org/drawingml/2006/table">
            <a:tbl>
              <a:tblPr/>
              <a:tblGrid>
                <a:gridCol w="2452181">
                  <a:extLst>
                    <a:ext uri="{9D8B030D-6E8A-4147-A177-3AD203B41FA5}">
                      <a16:colId xmlns:a16="http://schemas.microsoft.com/office/drawing/2014/main" xmlns="" val="2514711946"/>
                    </a:ext>
                  </a:extLst>
                </a:gridCol>
                <a:gridCol w="2452181">
                  <a:extLst>
                    <a:ext uri="{9D8B030D-6E8A-4147-A177-3AD203B41FA5}">
                      <a16:colId xmlns:a16="http://schemas.microsoft.com/office/drawing/2014/main" xmlns="" val="3320079667"/>
                    </a:ext>
                  </a:extLst>
                </a:gridCol>
              </a:tblGrid>
              <a:tr h="18036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Parameter</a:t>
                      </a:r>
                      <a:endParaRPr lang="en-US" sz="1200" dirty="0">
                        <a:effectLst/>
                      </a:endParaRP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Value</a:t>
                      </a:r>
                      <a:endParaRPr lang="en-US" sz="1200" dirty="0">
                        <a:effectLst/>
                      </a:endParaRP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79593104"/>
                  </a:ext>
                </a:extLst>
              </a:tr>
              <a:tr h="714148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SSB periodicity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[1]</a:t>
                      </a:r>
                      <a:endParaRPr lang="en-US" sz="1200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34569093"/>
                  </a:ext>
                </a:extLst>
              </a:tr>
              <a:tr h="18036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P1 CSI-RS configuration?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80417714"/>
                  </a:ext>
                </a:extLst>
              </a:tr>
              <a:tr h="18036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P3 CSI-RS configuration?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 1: Yes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 2: No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5184874"/>
                  </a:ext>
                </a:extLst>
              </a:tr>
              <a:tr h="18036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tracking CSI-RS?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</a:t>
                      </a:r>
                      <a:endParaRPr lang="en-US" sz="1200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46454788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Tracking CSI-RS QCL info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qcl-TypeD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=SSB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90244545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Tracking CSI-RS min SNR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43040188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PDCCH/PDSCH DM-RS QCL info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qcl-TypeD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=TRS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47229173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SSB min SNR level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 1: 6 dB [1] [10]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 2: 13 dB [14]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1252177"/>
                  </a:ext>
                </a:extLst>
              </a:tr>
              <a:tr h="34935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(note)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RAN4 didn’t assume more than [1] SSB indices should be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transmitted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SSB use configuration for Rel-15 which is specified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in 38.508 per agreed in RAN4 #92bis meeting 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5881574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xmlns="" id="{E1D8A0DE-E1D4-0747-A3E8-F543F1D2B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/>
          <a:lstStyle/>
          <a:p>
            <a:r>
              <a:rPr lang="sv-SE" dirty="0"/>
              <a:t>BC </a:t>
            </a:r>
            <a:r>
              <a:rPr lang="sv-SE" dirty="0" err="1"/>
              <a:t>based</a:t>
            </a:r>
            <a:r>
              <a:rPr lang="sv-SE" dirty="0"/>
              <a:t> on SSB</a:t>
            </a:r>
          </a:p>
        </p:txBody>
      </p:sp>
    </p:spTree>
    <p:extLst>
      <p:ext uri="{BB962C8B-B14F-4D97-AF65-F5344CB8AC3E}">
        <p14:creationId xmlns:p14="http://schemas.microsoft.com/office/powerpoint/2010/main" val="2299211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/>
          <a:lstStyle/>
          <a:p>
            <a:r>
              <a:rPr lang="sv-SE" dirty="0"/>
              <a:t>BC </a:t>
            </a:r>
            <a:r>
              <a:rPr lang="sv-SE" dirty="0" err="1"/>
              <a:t>based</a:t>
            </a:r>
            <a:r>
              <a:rPr lang="sv-SE" dirty="0"/>
              <a:t> on CSI-RS (</a:t>
            </a:r>
            <a:r>
              <a:rPr lang="sv-SE" dirty="0" err="1"/>
              <a:t>configurations</a:t>
            </a:r>
            <a:r>
              <a:rPr lang="sv-SE" dirty="0"/>
              <a:t>)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xmlns="" id="{21E6ABB4-68EE-AE47-98CF-496C5CFE65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722322"/>
              </p:ext>
            </p:extLst>
          </p:nvPr>
        </p:nvGraphicFramePr>
        <p:xfrm>
          <a:off x="252918" y="1027906"/>
          <a:ext cx="11624554" cy="4807839"/>
        </p:xfrm>
        <a:graphic>
          <a:graphicData uri="http://schemas.openxmlformats.org/drawingml/2006/table">
            <a:tbl>
              <a:tblPr/>
              <a:tblGrid>
                <a:gridCol w="2673515">
                  <a:extLst>
                    <a:ext uri="{9D8B030D-6E8A-4147-A177-3AD203B41FA5}">
                      <a16:colId xmlns:a16="http://schemas.microsoft.com/office/drawing/2014/main" xmlns="" val="4092519038"/>
                    </a:ext>
                  </a:extLst>
                </a:gridCol>
                <a:gridCol w="8951039">
                  <a:extLst>
                    <a:ext uri="{9D8B030D-6E8A-4147-A177-3AD203B41FA5}">
                      <a16:colId xmlns:a16="http://schemas.microsoft.com/office/drawing/2014/main" xmlns="" val="2909597608"/>
                    </a:ext>
                  </a:extLst>
                </a:gridCol>
              </a:tblGrid>
              <a:tr h="168957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5721472"/>
                  </a:ext>
                </a:extLst>
              </a:tr>
              <a:tr h="46643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periodicity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Alt.1: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is configured with [TBD] </a:t>
                      </a:r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periodicity,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the QCL (</a:t>
                      </a:r>
                      <a:r>
                        <a:rPr lang="en-US" altLang="zh-CN" sz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qcl-TypeD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relation is configured as ‘SSB’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Alt.2: P1 CSI-RS is not configured; instead aperiodic P2 CSI-RS can be considered if necessary. If P2 CSI-RS is supported, its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qcl-TypeD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is ‘SSB’ [2]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Alt.3: P1 CSI-RS is configured with [TBD]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periodicity, the QCL (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qcl-TypeD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relation is configured as ‘none’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60307693"/>
                  </a:ext>
                </a:extLst>
              </a:tr>
              <a:tr h="589335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repetitions per resource set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 1: </a:t>
                      </a:r>
                      <a:r>
                        <a:rPr lang="en-US" sz="120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maxNumberRxBeam</a:t>
                      </a:r>
                      <a:r>
                        <a:rPr lang="en-US" sz="12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UE capability IE of</a:t>
                      </a:r>
                      <a:r>
                        <a:rPr lang="en-US" sz="12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MIMO-</a:t>
                      </a:r>
                      <a:r>
                        <a:rPr lang="en-US" sz="1200" i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ParametersPerBand</a:t>
                      </a:r>
                      <a:endParaRPr lang="en-US" sz="1200" i="1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200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 2: 8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58763639"/>
                  </a:ext>
                </a:extLst>
              </a:tr>
              <a:tr h="1689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configuration repetition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04985697"/>
                  </a:ext>
                </a:extLst>
              </a:tr>
              <a:tr h="350102">
                <a:tc>
                  <a:txBody>
                    <a:bodyPr/>
                    <a:lstStyle/>
                    <a:p>
                      <a:r>
                        <a:rPr lang="en-US" sz="12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trigger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Alt.1: once P1 CSI-RS is finished</a:t>
                      </a:r>
                      <a:endParaRPr lang="en-US" sz="12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2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Alt.2: once every SSB cycle (20 </a:t>
                      </a:r>
                      <a:r>
                        <a:rPr lang="en-US" sz="1200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sz="12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if</a:t>
                      </a:r>
                      <a:r>
                        <a:rPr lang="en-US" sz="12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P1 CSI-RS is not configured</a:t>
                      </a:r>
                    </a:p>
                    <a:p>
                      <a:r>
                        <a:rPr lang="en-US" sz="12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 The test time for Alt.1 is assumed less than or equal to Alt.2</a:t>
                      </a:r>
                      <a:endParaRPr lang="en-US" sz="12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52195180"/>
                  </a:ext>
                </a:extLst>
              </a:tr>
              <a:tr h="421184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Tracking CSI-RS periodicity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reuse Rel-15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kHz SCS: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slots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CSI-RS resources 1 and 2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 kHz SCS: 80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slots for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CSI-RS resources 1 and 2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70139342"/>
                  </a:ext>
                </a:extLst>
              </a:tr>
              <a:tr h="931749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QCL info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Alt.1: Type D to P1 CSI-RS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Alt.2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If P2 CSI-RS is transmitted;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Type A to TRS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Type D to P2 CSI-RS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Otherwise;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Type C to SSB 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Type D to SSB</a:t>
                      </a: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33793315"/>
                  </a:ext>
                </a:extLst>
              </a:tr>
              <a:tr h="35010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QCL info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Alt.1: P1 CSI-RS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is transmitted and the QCL relation is configured as 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‘SSB’ [14]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Alt.2: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is not transmitted [2]</a:t>
                      </a:r>
                      <a:endParaRPr lang="en-US" sz="1200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Alt.3: P1 CSI-RS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is transmitted and the QCL relation is configured as</a:t>
                      </a:r>
                      <a:r>
                        <a:rPr lang="en-US" sz="12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‘none’</a:t>
                      </a:r>
                      <a:endParaRPr lang="en-US" sz="12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6" marR="876" marT="876" marB="87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3269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4681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915"/>
            <a:ext cx="10515600" cy="881991"/>
          </a:xfrm>
        </p:spPr>
        <p:txBody>
          <a:bodyPr/>
          <a:lstStyle/>
          <a:p>
            <a:r>
              <a:rPr lang="sv-SE" dirty="0"/>
              <a:t>BC </a:t>
            </a:r>
            <a:r>
              <a:rPr lang="sv-SE" dirty="0" err="1"/>
              <a:t>based</a:t>
            </a:r>
            <a:r>
              <a:rPr lang="sv-SE" dirty="0"/>
              <a:t> on CSI-RS (</a:t>
            </a:r>
            <a:r>
              <a:rPr lang="sv-SE" dirty="0" err="1"/>
              <a:t>side</a:t>
            </a:r>
            <a:r>
              <a:rPr lang="sv-SE" dirty="0"/>
              <a:t> </a:t>
            </a:r>
            <a:r>
              <a:rPr lang="sv-SE" dirty="0" err="1"/>
              <a:t>conditions</a:t>
            </a:r>
            <a:r>
              <a:rPr lang="sv-SE" dirty="0"/>
              <a:t>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E0E9B3F2-71E2-CE43-94CA-42052CE5EC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2" y="1825625"/>
            <a:ext cx="11488368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How to achieve “CSI-RS only” condition</a:t>
            </a:r>
          </a:p>
          <a:p>
            <a:pPr lvl="1"/>
            <a:r>
              <a:rPr lang="en-US" dirty="0"/>
              <a:t>Method 1: DUT is configured with an active BWP containing no SSB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Method-2: SSB in wide beam and CSI-RS in fine beam from TE</a:t>
            </a:r>
          </a:p>
          <a:p>
            <a:pPr lvl="1"/>
            <a:r>
              <a:rPr lang="en-US" dirty="0"/>
              <a:t>Method-3: SSB and CSI-RS are present, but SSB’s PSD is back-off by </a:t>
            </a:r>
            <a:r>
              <a:rPr lang="en-US" dirty="0" err="1"/>
              <a:t>XdB</a:t>
            </a:r>
            <a:r>
              <a:rPr lang="en-US" dirty="0"/>
              <a:t> from CSI-RS</a:t>
            </a:r>
          </a:p>
          <a:p>
            <a:pPr lvl="2"/>
            <a:r>
              <a:rPr lang="en-US" dirty="0"/>
              <a:t>X will be chosen during the RAN4#94 meeting</a:t>
            </a:r>
          </a:p>
          <a:p>
            <a:pPr lvl="1"/>
            <a:r>
              <a:rPr lang="en-US" dirty="0"/>
              <a:t>A single method will be chosen during the RAN4 #94 meeting</a:t>
            </a:r>
          </a:p>
          <a:p>
            <a:r>
              <a:rPr lang="en-US" dirty="0"/>
              <a:t>CSI-RS min SNR level: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Alt1: 6 dB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Alt2: same as SNR chosen for SSB in SSB-only BC test</a:t>
            </a:r>
          </a:p>
          <a:p>
            <a:r>
              <a:rPr lang="en-US" dirty="0">
                <a:solidFill>
                  <a:srgbClr val="FF0000"/>
                </a:solidFill>
              </a:rPr>
              <a:t>After stabilizing the configuration and requirement structure and confirming the feasibility, the optionality of this requirement can be discussed 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2102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950D8094C35F4CA78BB754F2736DFC" ma:contentTypeVersion="13" ma:contentTypeDescription="Create a new document." ma:contentTypeScope="" ma:versionID="0bc3b893d2ca181927fb69f03c225602">
  <xsd:schema xmlns:xsd="http://www.w3.org/2001/XMLSchema" xmlns:xs="http://www.w3.org/2001/XMLSchema" xmlns:p="http://schemas.microsoft.com/office/2006/metadata/properties" xmlns:ns3="1929b448-875c-41b5-9ef9-a74e7ff7005c" xmlns:ns4="468205d2-1d1d-4d66-9ec2-8f6b59beddc6" targetNamespace="http://schemas.microsoft.com/office/2006/metadata/properties" ma:root="true" ma:fieldsID="157ec3d38ca71aff80b2e63eebb99242" ns3:_="" ns4:_="">
    <xsd:import namespace="1929b448-875c-41b5-9ef9-a74e7ff7005c"/>
    <xsd:import namespace="468205d2-1d1d-4d66-9ec2-8f6b59beddc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29b448-875c-41b5-9ef9-a74e7ff700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05d2-1d1d-4d66-9ec2-8f6b59bedd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F33195D-CF2E-4C0E-B479-821CAB633D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29b448-875c-41b5-9ef9-a74e7ff7005c"/>
    <ds:schemaRef ds:uri="468205d2-1d1d-4d66-9ec2-8f6b59bedd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4ECB558-3F6B-453B-B5D3-F3390B860625}">
  <ds:schemaRefs>
    <ds:schemaRef ds:uri="http://purl.org/dc/terms/"/>
    <ds:schemaRef ds:uri="1929b448-875c-41b5-9ef9-a74e7ff7005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468205d2-1d1d-4d66-9ec2-8f6b59beddc6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4170</TotalTime>
  <Words>808</Words>
  <Application>Microsoft Office PowerPoint</Application>
  <PresentationFormat>宽屏</PresentationFormat>
  <Paragraphs>141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SimSun</vt:lpstr>
      <vt:lpstr>Arial</vt:lpstr>
      <vt:lpstr>Calibri</vt:lpstr>
      <vt:lpstr>Calibri Light</vt:lpstr>
      <vt:lpstr>Times New Roman</vt:lpstr>
      <vt:lpstr>Office Theme</vt:lpstr>
      <vt:lpstr>WF on side conditions of SSB based and CSI-RS based beam correspondence tests </vt:lpstr>
      <vt:lpstr>Background</vt:lpstr>
      <vt:lpstr>BC based on SSB</vt:lpstr>
      <vt:lpstr>BC based on CSI-RS (configurations)</vt:lpstr>
      <vt:lpstr>BC based on CSI-RS (side conditions)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samsung</cp:lastModifiedBy>
  <cp:revision>192</cp:revision>
  <dcterms:created xsi:type="dcterms:W3CDTF">2018-11-12T22:28:56Z</dcterms:created>
  <dcterms:modified xsi:type="dcterms:W3CDTF">2019-11-22T21:16:08Z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0x010100D0950D8094C35F4CA78BB754F2736DFC</vt:lpwstr>
  </property>
  <property fmtid="{D5CDD505-2E9C-101B-9397-08002B2CF9AE}" pid="3" name="TitusGUID">
    <vt:lpwstr>e9cf23f3-4995-421f-9db7-c1bfd982c217</vt:lpwstr>
  </property>
  <property fmtid="{D5CDD505-2E9C-101B-9397-08002B2CF9AE}" pid="4" name="CTP_TimeStamp">
    <vt:lpwstr>2019-08-30 08:02:26Z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0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1573437380</vt:lpwstr>
  </property>
  <property fmtid="{D5CDD505-2E9C-101B-9397-08002B2CF9AE}" pid="15" name="NSCPROP_SA">
    <vt:lpwstr>C:\Users\samsung\AppData\Local\Temp\Temp1_R4-1916019.zip\R4-1916019 WF on BC r4.pptx</vt:lpwstr>
  </property>
</Properties>
</file>