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4" r:id="rId3"/>
    <p:sldId id="283" r:id="rId4"/>
    <p:sldId id="285" r:id="rId5"/>
    <p:sldId id="281" r:id="rId6"/>
    <p:sldId id="284" r:id="rId7"/>
    <p:sldId id="279" r:id="rId8"/>
    <p:sldId id="280" r:id="rId9"/>
    <p:sldId id="267" r:id="rId10"/>
    <p:sldId id="277" r:id="rId11"/>
    <p:sldId id="282" r:id="rId12"/>
    <p:sldId id="268" r:id="rId13"/>
    <p:sldId id="270" r:id="rId14"/>
    <p:sldId id="274" r:id="rId15"/>
    <p:sldId id="27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94" autoAdjust="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381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3817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3817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1798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7677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7677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9149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7983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275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93</a:t>
            </a:r>
            <a:r>
              <a:rPr lang="en-GB" altLang="zh-CN" b="1" dirty="0" smtClean="0"/>
              <a:t>	                                                      </a:t>
            </a:r>
            <a:r>
              <a:rPr lang="en-GB" altLang="zh-CN" b="1" dirty="0" smtClean="0"/>
              <a:t>R4-1915926</a:t>
            </a:r>
            <a:endParaRPr lang="en-US" altLang="zh-CN" b="1" dirty="0" smtClean="0"/>
          </a:p>
          <a:p>
            <a:r>
              <a:rPr lang="x-none" altLang="zh-CN" b="1" dirty="0" smtClean="0"/>
              <a:t>Reno, USA, 18</a:t>
            </a:r>
            <a:r>
              <a:rPr lang="x-none" altLang="zh-CN" b="1" baseline="30000" dirty="0" smtClean="0"/>
              <a:t>th</a:t>
            </a:r>
            <a:r>
              <a:rPr lang="x-none" altLang="zh-CN" b="1" dirty="0" smtClean="0"/>
              <a:t> – 22</a:t>
            </a:r>
            <a:r>
              <a:rPr lang="x-none" altLang="zh-CN" b="1" baseline="30000" dirty="0" smtClean="0"/>
              <a:t>nd</a:t>
            </a:r>
            <a:r>
              <a:rPr lang="x-none" altLang="zh-CN" b="1" dirty="0" smtClean="0"/>
              <a:t> Nov, 2019</a:t>
            </a:r>
            <a:endParaRPr lang="zh-CN" altLang="zh-CN" dirty="0" smtClean="0"/>
          </a:p>
          <a:p>
            <a:pPr hangingPunct="0"/>
            <a:r>
              <a:rPr lang="en-GB" altLang="zh-CN" b="1" dirty="0" smtClean="0"/>
              <a:t>Agenda Item: 9.17.2.2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Signaling 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39552" y="1335906"/>
            <a:ext cx="8424936" cy="49734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800" dirty="0" smtClean="0"/>
              <a:t>UE capability signaling</a:t>
            </a:r>
          </a:p>
          <a:p>
            <a:pPr lvl="1" hangingPunct="0"/>
            <a:r>
              <a:rPr lang="en-US" altLang="zh-CN" dirty="0" smtClean="0"/>
              <a:t>Introduce per-UE capability to support enhanced demodulation performance for HST-SFN joint transmission scheme with velocity up to 500km/h.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No need to introduce UE capability for HST-SFN transmission scheme 1a and 1b.</a:t>
            </a:r>
            <a:endParaRPr lang="zh-CN" altLang="zh-CN" dirty="0" smtClean="0"/>
          </a:p>
          <a:p>
            <a:pPr hangingPunct="0"/>
            <a:r>
              <a:rPr lang="x-none" altLang="zh-CN" sz="2800" dirty="0" smtClean="0"/>
              <a:t>NW </a:t>
            </a:r>
            <a:r>
              <a:rPr lang="en-US" altLang="zh-CN" sz="2800" dirty="0" smtClean="0"/>
              <a:t>assistance </a:t>
            </a:r>
            <a:r>
              <a:rPr lang="x-none" altLang="zh-CN" sz="2800" dirty="0" smtClean="0"/>
              <a:t>signaling</a:t>
            </a:r>
            <a:endParaRPr lang="en-US" altLang="zh-CN" sz="2800" dirty="0" smtClean="0"/>
          </a:p>
          <a:p>
            <a:pPr lvl="1" hangingPunct="0"/>
            <a:r>
              <a:rPr lang="en-GB" altLang="zh-CN" dirty="0" smtClean="0"/>
              <a:t>Introduce </a:t>
            </a:r>
            <a:r>
              <a:rPr lang="en-US" altLang="zh-CN" dirty="0" smtClean="0"/>
              <a:t>per-cell </a:t>
            </a:r>
            <a:r>
              <a:rPr lang="en-GB" altLang="zh-CN" dirty="0" smtClean="0"/>
              <a:t>network assistance signalling to inform UE on HST-SFN deployment with joint transmission (JT) scheme</a:t>
            </a:r>
            <a:endParaRPr lang="en-US" altLang="zh-CN" dirty="0" smtClean="0"/>
          </a:p>
          <a:p>
            <a:pPr marL="457200" lvl="1" indent="0" hangingPunct="0">
              <a:buNone/>
            </a:pPr>
            <a:endParaRPr lang="en-US" altLang="zh-CN" strike="sngStrike" dirty="0"/>
          </a:p>
          <a:p>
            <a:pPr marL="457200" lvl="1" indent="0" hangingPunct="0">
              <a:buNone/>
            </a:pPr>
            <a:endParaRPr lang="zh-CN" altLang="zh-CN" dirty="0" smtClean="0"/>
          </a:p>
          <a:p>
            <a:pPr marL="457200" lvl="1" indent="0">
              <a:buFont typeface="Arial" pitchFamily="34" charset="0"/>
              <a:buNone/>
            </a:pPr>
            <a:endParaRPr lang="en-US" altLang="zh-CN" dirty="0" smtClean="0"/>
          </a:p>
          <a:p>
            <a:pPr lvl="2">
              <a:buFont typeface="Arial" pitchFamily="34" charset="0"/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2710350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Target speed 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95536" y="1407914"/>
            <a:ext cx="8424936" cy="49734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800" dirty="0" smtClean="0"/>
              <a:t>For HST single tap, </a:t>
            </a:r>
            <a:r>
              <a:rPr lang="en-GB" altLang="zh-CN" sz="2800" dirty="0" smtClean="0"/>
              <a:t>introduce requirements for</a:t>
            </a:r>
            <a:r>
              <a:rPr lang="en-US" altLang="zh-CN" sz="2800" dirty="0" smtClean="0"/>
              <a:t> target speed of 500km/h</a:t>
            </a:r>
          </a:p>
          <a:p>
            <a:pPr hangingPunct="0"/>
            <a:r>
              <a:rPr lang="en-US" altLang="zh-CN" sz="2800" dirty="0" smtClean="0"/>
              <a:t>For HST-SFN,</a:t>
            </a:r>
          </a:p>
          <a:p>
            <a:pPr lvl="1" hangingPunct="0"/>
            <a:r>
              <a:rPr lang="en-GB" altLang="zh-CN" dirty="0" smtClean="0"/>
              <a:t>Introduce requirements for</a:t>
            </a:r>
            <a:r>
              <a:rPr lang="en-US" altLang="zh-CN" dirty="0" smtClean="0"/>
              <a:t> target speed of 500km/h</a:t>
            </a:r>
          </a:p>
          <a:p>
            <a:pPr lvl="1" hangingPunct="0"/>
            <a:r>
              <a:rPr lang="en-GB" altLang="zh-CN" dirty="0" smtClean="0"/>
              <a:t>FFS on whether to introduce requirements for</a:t>
            </a:r>
            <a:r>
              <a:rPr lang="en-US" altLang="zh-CN" dirty="0" smtClean="0"/>
              <a:t> target speed of </a:t>
            </a:r>
            <a:r>
              <a:rPr lang="en-GB" altLang="zh-CN" dirty="0" smtClean="0"/>
              <a:t>350km</a:t>
            </a:r>
            <a:r>
              <a:rPr lang="en-US" altLang="zh-CN" dirty="0" smtClean="0"/>
              <a:t>/h.</a:t>
            </a:r>
          </a:p>
          <a:p>
            <a:pPr lvl="2" hangingPunct="0"/>
            <a:r>
              <a:rPr lang="en-US" altLang="zh-CN" sz="2800" dirty="0" smtClean="0"/>
              <a:t> </a:t>
            </a:r>
            <a:r>
              <a:rPr lang="en-GB" altLang="zh-CN" sz="2800" dirty="0" smtClean="0"/>
              <a:t>Further discuss on the maximum Doppler, MCS and other parameters for 350km/h</a:t>
            </a:r>
            <a:endParaRPr lang="zh-CN" altLang="zh-CN" sz="2800" dirty="0" smtClean="0"/>
          </a:p>
          <a:p>
            <a:pPr lvl="1" hangingPunct="0">
              <a:buNone/>
            </a:pPr>
            <a:endParaRPr lang="en-US" altLang="zh-CN" dirty="0" smtClean="0"/>
          </a:p>
          <a:p>
            <a:pPr lvl="1" hangingPunct="0"/>
            <a:endParaRPr lang="en-US" altLang="zh-CN" dirty="0" smtClean="0"/>
          </a:p>
          <a:p>
            <a:pPr marL="457200" lvl="1" indent="0" hangingPunct="0">
              <a:buNone/>
            </a:pPr>
            <a:endParaRPr lang="en-US" altLang="zh-CN" strike="sngStrike" dirty="0"/>
          </a:p>
          <a:p>
            <a:pPr marL="457200" lvl="1" indent="0" hangingPunct="0">
              <a:buNone/>
            </a:pPr>
            <a:endParaRPr lang="zh-CN" altLang="zh-CN" dirty="0" smtClean="0"/>
          </a:p>
          <a:p>
            <a:pPr marL="457200" lvl="1" indent="0">
              <a:buFont typeface="Arial" pitchFamily="34" charset="0"/>
              <a:buNone/>
            </a:pPr>
            <a:endParaRPr lang="en-US" altLang="zh-CN" dirty="0" smtClean="0"/>
          </a:p>
          <a:p>
            <a:pPr lvl="2">
              <a:buFont typeface="Arial" pitchFamily="34" charset="0"/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2710350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Updated simulation assumption for HST-SFN 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522344"/>
              </p:ext>
            </p:extLst>
          </p:nvPr>
        </p:nvGraphicFramePr>
        <p:xfrm>
          <a:off x="611560" y="1196752"/>
          <a:ext cx="8131296" cy="4872800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=""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="" xmlns:a16="http://schemas.microsoft.com/office/drawing/2014/main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 2×4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 4; MCS 13;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HST-SFN</a:t>
                      </a:r>
                      <a:endParaRPr lang="en-US" alt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6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Ds=700m, </a:t>
                      </a: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=150m</a:t>
                      </a:r>
                      <a:endParaRPr lang="zh-CN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Rank = 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1: 712Hz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875Hz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60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3: 851Hz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1: 1500Hz </a:t>
                      </a:r>
                    </a:p>
                    <a:p>
                      <a:pPr marL="171450" lvl="0" indent="-17145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1667Hz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6093296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63992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30622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Updated simulation assumption for HST-single tap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5302442"/>
              </p:ext>
            </p:extLst>
          </p:nvPr>
        </p:nvGraphicFramePr>
        <p:xfrm>
          <a:off x="204651" y="849792"/>
          <a:ext cx="8131296" cy="5456318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="" xmlns:a16="http://schemas.microsoft.com/office/drawing/2014/main" val="3857802106"/>
                    </a:ext>
                  </a:extLst>
                </a:gridCol>
                <a:gridCol w="2581093">
                  <a:extLst>
                    <a:ext uri="{9D8B030D-6E8A-4147-A177-3AD203B41FA5}">
                      <a16:colId xmlns="" xmlns:a16="http://schemas.microsoft.com/office/drawing/2014/main" val="119297559"/>
                    </a:ext>
                  </a:extLst>
                </a:gridCol>
                <a:gridCol w="1891739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8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1×4 (baseline)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2x2; 2x4</a:t>
                      </a:r>
                      <a:endParaRPr lang="ja-JP" altLang="zh-CN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702665"/>
                  </a:ext>
                </a:extLst>
              </a:tr>
              <a:tr h="27650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HST-single tap</a:t>
                      </a:r>
                      <a:endParaRPr lang="en-US" alt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Ds= 300m, </a:t>
                      </a:r>
                      <a:r>
                        <a:rPr lang="en-GB" altLang="zh-CN" sz="18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=2m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Rank = 1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5903327"/>
                  </a:ext>
                </a:extLst>
              </a:tr>
              <a:tr h="7228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1: 1250Hz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2: 875Hz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1667Hz 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635795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8056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Simulation </a:t>
            </a:r>
            <a:r>
              <a:rPr lang="en-US" altLang="zh-CN" sz="2400" dirty="0"/>
              <a:t>assumption for </a:t>
            </a:r>
            <a:r>
              <a:rPr lang="en-US" altLang="zh-CN" sz="2400" dirty="0" smtClean="0"/>
              <a:t>multi-path </a:t>
            </a:r>
            <a:r>
              <a:rPr lang="en-US" altLang="zh-CN" sz="2400" dirty="0"/>
              <a:t>fading channel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5165464"/>
              </p:ext>
            </p:extLst>
          </p:nvPr>
        </p:nvGraphicFramePr>
        <p:xfrm>
          <a:off x="611560" y="1196752"/>
          <a:ext cx="8131296" cy="4134311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=""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="" xmlns:a16="http://schemas.microsoft.com/office/drawing/2014/main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x-none" altLang="zh-CN" sz="1600" dirty="0" smtClean="0">
                          <a:solidFill>
                            <a:schemeClr val="tx1"/>
                          </a:solidFill>
                        </a:rPr>
                        <a:t>TDL-C 300ns 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1 and 2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600Hz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1200Hz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66124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32474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dirty="0" smtClean="0"/>
              <a:t>Candidate transmission scheme to be further studied</a:t>
            </a:r>
          </a:p>
          <a:p>
            <a:pPr lvl="1"/>
            <a:r>
              <a:rPr lang="en-US" altLang="zh-CN" sz="2000" dirty="0" smtClean="0"/>
              <a:t>Transmission </a:t>
            </a:r>
            <a:r>
              <a:rPr lang="en-US" altLang="zh-CN" sz="2000" dirty="0"/>
              <a:t>scheme </a:t>
            </a:r>
            <a:r>
              <a:rPr lang="en-US" altLang="zh-CN" sz="2000" dirty="0" smtClean="0"/>
              <a:t>1 - </a:t>
            </a:r>
            <a:r>
              <a:rPr lang="en-GB" altLang="zh-CN" sz="2000" dirty="0" smtClean="0"/>
              <a:t>DPS</a:t>
            </a:r>
            <a:r>
              <a:rPr lang="en-GB" altLang="zh-CN" sz="2000" dirty="0"/>
              <a:t>:</a:t>
            </a:r>
            <a:r>
              <a:rPr lang="en-US" altLang="zh-CN" sz="2000" dirty="0"/>
              <a:t> PDSCH is only transmitted from one TRP at one </a:t>
            </a:r>
            <a:r>
              <a:rPr lang="en-US" altLang="zh-CN" sz="2000" dirty="0" smtClean="0"/>
              <a:t>time</a:t>
            </a:r>
            <a:endParaRPr lang="en-GB" altLang="zh-CN" sz="2000" dirty="0" smtClean="0"/>
          </a:p>
          <a:p>
            <a:pPr lvl="2"/>
            <a:r>
              <a:rPr lang="en-US" altLang="zh-CN" sz="2000" dirty="0"/>
              <a:t>Transmission scheme 1a</a:t>
            </a:r>
            <a:r>
              <a:rPr lang="en-US" altLang="zh-CN" sz="2000" dirty="0" smtClean="0"/>
              <a:t>: UE only needs to track 1 TCI state</a:t>
            </a:r>
            <a:r>
              <a:rPr lang="en-GB" altLang="zh-CN" sz="2000" dirty="0"/>
              <a:t> (detail can be found in </a:t>
            </a:r>
            <a:r>
              <a:rPr lang="en-GB" altLang="zh-CN" sz="2000" dirty="0" smtClean="0"/>
              <a:t>R4-1911003</a:t>
            </a:r>
            <a:r>
              <a:rPr lang="en-GB" altLang="zh-CN" sz="2000" dirty="0"/>
              <a:t>)</a:t>
            </a:r>
            <a:endParaRPr lang="en-US" altLang="zh-CN" sz="2000" dirty="0" smtClean="0"/>
          </a:p>
          <a:p>
            <a:pPr lvl="2"/>
            <a:r>
              <a:rPr lang="en-US" altLang="zh-CN" sz="2000" dirty="0"/>
              <a:t>Transmission scheme </a:t>
            </a:r>
            <a:r>
              <a:rPr lang="en-US" altLang="zh-CN" sz="2000" dirty="0" smtClean="0"/>
              <a:t>1b: UE needs </a:t>
            </a:r>
            <a:r>
              <a:rPr lang="en-US" altLang="zh-CN" sz="2000" dirty="0"/>
              <a:t>to </a:t>
            </a:r>
            <a:r>
              <a:rPr lang="en-US" altLang="zh-CN" sz="2000" dirty="0" smtClean="0"/>
              <a:t>track more than 1 </a:t>
            </a:r>
            <a:r>
              <a:rPr lang="en-US" altLang="zh-CN" sz="2000" dirty="0"/>
              <a:t>TCI </a:t>
            </a:r>
            <a:r>
              <a:rPr lang="en-US" altLang="zh-CN" sz="2000" dirty="0" smtClean="0"/>
              <a:t>states</a:t>
            </a:r>
            <a:r>
              <a:rPr lang="en-GB" altLang="zh-CN" sz="2000" dirty="0"/>
              <a:t> (detail can be found in </a:t>
            </a:r>
            <a:r>
              <a:rPr lang="en-GB" altLang="zh-CN" sz="2000" dirty="0" smtClean="0"/>
              <a:t>R4-1911091)</a:t>
            </a:r>
            <a:endParaRPr lang="en-US" altLang="zh-CN" sz="2000" dirty="0"/>
          </a:p>
          <a:p>
            <a:pPr lvl="1"/>
            <a:endParaRPr lang="zh-CN" altLang="zh-CN" sz="2000" dirty="0"/>
          </a:p>
          <a:p>
            <a:pPr lvl="1"/>
            <a:endParaRPr lang="zh-CN" altLang="zh-CN" sz="2000" dirty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91683" y="4005064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 smtClean="0"/>
              <a:t>Transmission scheme 2 - PDSCH </a:t>
            </a:r>
            <a:r>
              <a:rPr lang="en-US" altLang="zh-CN" sz="2000" dirty="0"/>
              <a:t>is jointly transmitted from two or more adjacent TRPs scheduled by multi-DCI</a:t>
            </a:r>
            <a:r>
              <a:rPr lang="en-GB" altLang="zh-CN" sz="2000" dirty="0" smtClean="0"/>
              <a:t>(detail can be found in R4-1911091)</a:t>
            </a:r>
            <a:endParaRPr lang="zh-CN" altLang="zh-CN" sz="2000" dirty="0" smtClean="0"/>
          </a:p>
          <a:p>
            <a:pPr marL="457200" lvl="1" indent="0">
              <a:buNone/>
            </a:pPr>
            <a:endParaRPr lang="zh-CN" altLang="zh-CN" sz="2000" dirty="0" smtClean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915816" y="53012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467544" y="5229200"/>
            <a:ext cx="8229600" cy="1540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000" dirty="0" smtClean="0"/>
              <a:t>Transmission scheme 3 - </a:t>
            </a:r>
            <a:r>
              <a:rPr lang="en-GB" altLang="zh-CN" sz="2000" dirty="0"/>
              <a:t>Joint transmission + Distributed reference signal </a:t>
            </a:r>
            <a:r>
              <a:rPr lang="en-GB" altLang="zh-CN" sz="2000" dirty="0" smtClean="0"/>
              <a:t>(detail can be found in R4-1911003)</a:t>
            </a:r>
          </a:p>
          <a:p>
            <a:pPr lvl="2"/>
            <a:r>
              <a:rPr lang="en-GB" altLang="zh-CN" sz="2000" dirty="0"/>
              <a:t>joint transmission + Distributed TRS</a:t>
            </a:r>
          </a:p>
          <a:p>
            <a:pPr lvl="2"/>
            <a:r>
              <a:rPr lang="en-GB" altLang="zh-CN" sz="2000" dirty="0"/>
              <a:t>joint transmission + Distributed DMRS</a:t>
            </a:r>
          </a:p>
          <a:p>
            <a:pPr lvl="1"/>
            <a:endParaRPr lang="zh-CN" altLang="zh-CN" sz="2000" dirty="0" smtClean="0"/>
          </a:p>
          <a:p>
            <a:endParaRPr lang="en-US" altLang="zh-CN" sz="2000" dirty="0" smtClean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34417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435280" cy="4176464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The following WFs were approved:</a:t>
            </a:r>
          </a:p>
          <a:p>
            <a:pPr lvl="1"/>
            <a:r>
              <a:rPr lang="en-GB" altLang="zh-CN" dirty="0" smtClean="0"/>
              <a:t>R4-1910050  WF on demodulation for UE NR HST, </a:t>
            </a:r>
            <a:r>
              <a:rPr lang="en-US" altLang="zh-CN" dirty="0" smtClean="0"/>
              <a:t>RAN4#92</a:t>
            </a:r>
            <a:endParaRPr lang="zh-CN" altLang="en-US" dirty="0" smtClean="0"/>
          </a:p>
          <a:p>
            <a:pPr lvl="1"/>
            <a:r>
              <a:rPr lang="en-GB" altLang="zh-CN" dirty="0" smtClean="0"/>
              <a:t>R4-1912808 </a:t>
            </a:r>
            <a:r>
              <a:rPr lang="en-US" altLang="zh-CN" dirty="0" smtClean="0"/>
              <a:t> Way forward on NR HST UE demodulation, RAN4#92BIS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22008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HST-SFN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435280" cy="525658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 smtClean="0"/>
              <a:t>Maximum Doppler frequency</a:t>
            </a:r>
            <a:endParaRPr lang="en-US" altLang="zh-CN" sz="2400" dirty="0" smtClean="0"/>
          </a:p>
          <a:p>
            <a:pPr lvl="1" hangingPunct="0"/>
            <a:r>
              <a:rPr lang="en-US" altLang="zh-CN" sz="2400" dirty="0" smtClean="0"/>
              <a:t>For TDD 30 KHz SCS, </a:t>
            </a:r>
            <a:r>
              <a:rPr lang="en-GB" altLang="zh-CN" sz="2400" dirty="0" smtClean="0"/>
              <a:t>500km/h  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1: 1500Hz  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2: 1667Hz</a:t>
            </a:r>
          </a:p>
          <a:p>
            <a:pPr lvl="1" hangingPunct="0"/>
            <a:r>
              <a:rPr lang="en-US" altLang="zh-CN" sz="2400" dirty="0" smtClean="0"/>
              <a:t>For FDD 15 KHz SCS, </a:t>
            </a:r>
            <a:r>
              <a:rPr lang="en-GB" altLang="zh-CN" sz="2400" dirty="0" smtClean="0"/>
              <a:t>500km/h</a:t>
            </a:r>
            <a:endParaRPr lang="en-US" altLang="zh-CN" sz="2400" dirty="0" smtClean="0"/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1: 712Hz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2: 875Hz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dirty="0" smtClean="0"/>
              <a:t>Option 3: 851Hz</a:t>
            </a:r>
          </a:p>
          <a:p>
            <a:pPr lvl="1" hangingPunct="0"/>
            <a:r>
              <a:rPr lang="en-US" altLang="zh-CN" sz="2400" dirty="0" smtClean="0"/>
              <a:t>FFS on whether +-0.1ppm UE DL frequency error or lower value should be used when determine the maximum Doppler frequency</a:t>
            </a:r>
            <a:endParaRPr lang="zh-CN" altLang="zh-CN" sz="2400" dirty="0" smtClean="0"/>
          </a:p>
          <a:p>
            <a:pPr lvl="1" hangingPunct="0"/>
            <a:r>
              <a:rPr lang="en-US" altLang="zh-CN" sz="2400" dirty="0" smtClean="0"/>
              <a:t>Further discuss on the estimation error methodology and other errors</a:t>
            </a:r>
          </a:p>
          <a:p>
            <a:pPr marL="457200" lvl="1" indent="0">
              <a:buNone/>
            </a:pPr>
            <a:endParaRPr lang="en-US" altLang="zh-CN" sz="2400" dirty="0" smtClean="0"/>
          </a:p>
          <a:p>
            <a:pPr lvl="2">
              <a:buNone/>
            </a:pP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22008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9776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HST-SFN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8435280" cy="4752528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800" dirty="0" smtClean="0"/>
              <a:t>MCS (for Rank 2)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1: MCS4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2: MCS13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3: MCS17</a:t>
            </a:r>
          </a:p>
          <a:p>
            <a:pPr lvl="1"/>
            <a:r>
              <a:rPr lang="en-US" altLang="zh-CN" dirty="0" smtClean="0"/>
              <a:t>MCS should be decided based on whether the maximum throughput can be achieved</a:t>
            </a:r>
            <a:endParaRPr lang="zh-CN" altLang="en-US" dirty="0" smtClean="0"/>
          </a:p>
          <a:p>
            <a:pPr lvl="1" hangingPunct="0"/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220081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HST single tap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GB" altLang="zh-CN" sz="2800" dirty="0" smtClean="0"/>
              <a:t>Maximum Doppler frequency</a:t>
            </a:r>
          </a:p>
          <a:p>
            <a:pPr lvl="1" hangingPunct="0"/>
            <a:r>
              <a:rPr lang="en-US" altLang="zh-CN" dirty="0" smtClean="0"/>
              <a:t>For 15KHz SCS, 500km/h</a:t>
            </a:r>
            <a:endParaRPr lang="zh-CN" altLang="zh-CN" dirty="0" smtClean="0"/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sz="2800" dirty="0" smtClean="0"/>
              <a:t>Option 1: 1250Hz </a:t>
            </a:r>
          </a:p>
          <a:p>
            <a:pPr lvl="2" hangingPunct="0">
              <a:buFont typeface="Wingdings" pitchFamily="2" charset="2"/>
              <a:buChar char="Ø"/>
            </a:pPr>
            <a:r>
              <a:rPr lang="en-US" altLang="zh-CN" sz="2800" dirty="0" smtClean="0"/>
              <a:t>Option 2: </a:t>
            </a:r>
            <a:r>
              <a:rPr lang="en-US" altLang="zh-CN" sz="2800" dirty="0" smtClean="0">
                <a:solidFill>
                  <a:srgbClr val="FF0000"/>
                </a:solidFill>
              </a:rPr>
              <a:t>875</a:t>
            </a:r>
            <a:r>
              <a:rPr lang="en-US" altLang="zh-CN" sz="2800" dirty="0" smtClean="0"/>
              <a:t>Hz</a:t>
            </a:r>
            <a:endParaRPr lang="zh-CN" altLang="zh-CN" sz="2800" dirty="0" smtClean="0"/>
          </a:p>
          <a:p>
            <a:pPr hangingPunct="0"/>
            <a:r>
              <a:rPr lang="en-GB" altLang="zh-CN" sz="2800" dirty="0" smtClean="0"/>
              <a:t>MCS ( for Rank 1)</a:t>
            </a:r>
          </a:p>
          <a:p>
            <a:pPr lvl="1" hangingPunct="0"/>
            <a:r>
              <a:rPr lang="en-GB" altLang="zh-CN" dirty="0" smtClean="0"/>
              <a:t>Option 1: MCS 17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Option 2: MCS 13</a:t>
            </a:r>
          </a:p>
          <a:p>
            <a:pPr lvl="1" hangingPunct="0"/>
            <a:r>
              <a:rPr lang="en-GB" altLang="zh-CN" dirty="0" smtClean="0"/>
              <a:t>MCS should be decided based on whether the maximum throughput can be achieved</a:t>
            </a:r>
            <a:endParaRPr lang="zh-CN" altLang="zh-CN" dirty="0" smtClean="0"/>
          </a:p>
          <a:p>
            <a:pPr lvl="1" hangingPunct="0">
              <a:buNone/>
            </a:pPr>
            <a:endParaRPr lang="zh-CN" altLang="zh-CN" dirty="0" smtClean="0">
              <a:solidFill>
                <a:srgbClr val="FF0000"/>
              </a:solidFill>
            </a:endParaRP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HST single tap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400600"/>
          </a:xfrm>
        </p:spPr>
        <p:txBody>
          <a:bodyPr>
            <a:noAutofit/>
          </a:bodyPr>
          <a:lstStyle/>
          <a:p>
            <a:r>
              <a:rPr lang="en-GB" altLang="zh-CN" sz="2200" dirty="0" smtClean="0"/>
              <a:t>Single tap requirements definition</a:t>
            </a:r>
          </a:p>
          <a:p>
            <a:pPr lvl="1"/>
            <a:r>
              <a:rPr lang="en-US" altLang="zh-CN" sz="2200" dirty="0" smtClean="0"/>
              <a:t>Option A: Define requirements based on worst case and UE performs multi-shot TRS-based time/freq tracking</a:t>
            </a:r>
            <a:endParaRPr lang="zh-CN" altLang="zh-CN" sz="2200" dirty="0" smtClean="0"/>
          </a:p>
          <a:p>
            <a:pPr lvl="1"/>
            <a:r>
              <a:rPr lang="en-US" altLang="zh-CN" sz="2200" dirty="0" smtClean="0"/>
              <a:t>Option B: Define requirements under assumption UE is aware on HST single tap conditions and can adjust time/freq tracking algorithms </a:t>
            </a:r>
            <a:endParaRPr lang="zh-CN" altLang="zh-CN" sz="2200" dirty="0" smtClean="0"/>
          </a:p>
          <a:p>
            <a:pPr lvl="2"/>
            <a:r>
              <a:rPr lang="en-US" altLang="zh-CN" sz="2200" dirty="0" smtClean="0"/>
              <a:t>Further study how UE can become aware on conditions</a:t>
            </a:r>
            <a:endParaRPr lang="zh-CN" altLang="zh-CN" sz="2200" dirty="0" smtClean="0"/>
          </a:p>
          <a:p>
            <a:pPr lvl="3"/>
            <a:r>
              <a:rPr lang="en-US" altLang="zh-CN" sz="2200" dirty="0" smtClean="0"/>
              <a:t>Option 1: UE detects the conditions</a:t>
            </a:r>
            <a:endParaRPr lang="zh-CN" altLang="zh-CN" sz="2200" dirty="0" smtClean="0"/>
          </a:p>
          <a:p>
            <a:pPr lvl="3"/>
            <a:r>
              <a:rPr lang="en-US" altLang="zh-CN" sz="2200" dirty="0" smtClean="0"/>
              <a:t>Option 2: Rely on agreed NR HST RRM enhancement network assistance signaling</a:t>
            </a:r>
            <a:endParaRPr lang="zh-CN" altLang="zh-CN" sz="2200" dirty="0" smtClean="0"/>
          </a:p>
          <a:p>
            <a:pPr lvl="3"/>
            <a:r>
              <a:rPr lang="en-US" altLang="zh-CN" sz="2200" dirty="0" smtClean="0"/>
              <a:t>Option 3: Additional network assistance is provided</a:t>
            </a:r>
            <a:endParaRPr lang="zh-CN" altLang="zh-CN" sz="2200" dirty="0" smtClean="0"/>
          </a:p>
          <a:p>
            <a:pPr hangingPunct="0"/>
            <a:r>
              <a:rPr lang="en-GB" altLang="zh-CN" sz="2200" dirty="0" smtClean="0"/>
              <a:t>Further study UE demodulation performance under HST single tap conditions for the case of single-shot and multi-shot TRS-based tracking</a:t>
            </a:r>
            <a:endParaRPr lang="zh-CN" altLang="zh-CN" sz="2200" dirty="0" smtClean="0"/>
          </a:p>
          <a:p>
            <a:pPr lvl="1" hangingPunct="0">
              <a:buNone/>
            </a:pPr>
            <a:endParaRPr lang="zh-CN" altLang="zh-CN" sz="2200" dirty="0" smtClean="0">
              <a:solidFill>
                <a:srgbClr val="FF0000"/>
              </a:solidFill>
            </a:endParaRPr>
          </a:p>
          <a:p>
            <a:endParaRPr lang="zh-CN" altLang="en-US" sz="2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Multi-path fading channel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x-none" altLang="zh-CN" sz="2800" dirty="0" smtClean="0"/>
              <a:t>Maximum </a:t>
            </a:r>
            <a:r>
              <a:rPr lang="en-US" altLang="zh-CN" sz="2800" dirty="0" smtClean="0"/>
              <a:t>D</a:t>
            </a:r>
            <a:r>
              <a:rPr lang="x-none" altLang="zh-CN" sz="2800" dirty="0" smtClean="0"/>
              <a:t>oppler frequency</a:t>
            </a:r>
            <a:endParaRPr lang="en-US" altLang="zh-CN" sz="2800" dirty="0" smtClean="0"/>
          </a:p>
          <a:p>
            <a:pPr lvl="1" hangingPunct="0"/>
            <a:r>
              <a:rPr lang="x-none" altLang="zh-CN" dirty="0" smtClean="0"/>
              <a:t>FDD</a:t>
            </a:r>
            <a:r>
              <a:rPr lang="en-US" altLang="zh-CN" dirty="0" smtClean="0"/>
              <a:t> 15KHz SCS</a:t>
            </a:r>
            <a:r>
              <a:rPr lang="x-none" altLang="zh-CN" dirty="0" smtClean="0"/>
              <a:t>: 600 Hz</a:t>
            </a:r>
            <a:endParaRPr lang="zh-CN" altLang="zh-CN" dirty="0" smtClean="0"/>
          </a:p>
          <a:p>
            <a:pPr lvl="1" hangingPunct="0"/>
            <a:r>
              <a:rPr lang="x-none" altLang="zh-CN" dirty="0" smtClean="0"/>
              <a:t>TDD</a:t>
            </a:r>
            <a:r>
              <a:rPr lang="en-US" altLang="zh-CN" dirty="0" smtClean="0"/>
              <a:t> 30 KHz SCS</a:t>
            </a:r>
            <a:r>
              <a:rPr lang="x-none" altLang="zh-CN" dirty="0" smtClean="0"/>
              <a:t>: 1200 Hz</a:t>
            </a:r>
            <a:endParaRPr lang="zh-CN" altLang="zh-CN" dirty="0" smtClean="0"/>
          </a:p>
          <a:p>
            <a:pPr hangingPunct="0"/>
            <a:r>
              <a:rPr lang="en-US" altLang="zh-CN" sz="2800" dirty="0" smtClean="0"/>
              <a:t>DMRS configuration</a:t>
            </a:r>
          </a:p>
          <a:p>
            <a:pPr lvl="1" hangingPunct="0"/>
            <a:r>
              <a:rPr lang="en-US" altLang="zh-CN" dirty="0" smtClean="0"/>
              <a:t> </a:t>
            </a:r>
            <a:r>
              <a:rPr lang="x-none" altLang="zh-CN" dirty="0" smtClean="0"/>
              <a:t>DMRS 1+1+1</a:t>
            </a:r>
            <a:endParaRPr lang="zh-CN" altLang="zh-CN" dirty="0" smtClean="0"/>
          </a:p>
          <a:p>
            <a:pPr hangingPunct="0"/>
            <a:r>
              <a:rPr lang="en-GB" altLang="zh-CN" sz="2800" dirty="0" smtClean="0"/>
              <a:t>Channel model:</a:t>
            </a:r>
          </a:p>
          <a:p>
            <a:pPr lvl="1" hangingPunct="0"/>
            <a:r>
              <a:rPr lang="x-none" altLang="zh-CN" dirty="0" smtClean="0"/>
              <a:t>TDL-C 300ns</a:t>
            </a:r>
            <a:endParaRPr lang="en-GB" altLang="zh-CN" dirty="0" smtClean="0"/>
          </a:p>
          <a:p>
            <a:pPr lvl="1" hangingPunct="0">
              <a:buNone/>
            </a:pPr>
            <a:endParaRPr lang="zh-CN" altLang="zh-CN" dirty="0" smtClean="0">
              <a:solidFill>
                <a:srgbClr val="FF0000"/>
              </a:solidFill>
            </a:endParaRP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Multi-path fading channel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800" dirty="0" smtClean="0"/>
              <a:t>MCS</a:t>
            </a:r>
          </a:p>
          <a:p>
            <a:pPr lvl="1" hangingPunct="0"/>
            <a:r>
              <a:rPr lang="x-none" altLang="zh-CN" dirty="0" smtClean="0"/>
              <a:t>Option 1: MCS4</a:t>
            </a:r>
            <a:endParaRPr lang="zh-CN" altLang="zh-CN" dirty="0" smtClean="0"/>
          </a:p>
          <a:p>
            <a:pPr lvl="1" hangingPunct="0"/>
            <a:r>
              <a:rPr lang="x-none" altLang="zh-CN" dirty="0" smtClean="0"/>
              <a:t>Option 2: MCS13</a:t>
            </a:r>
            <a:endParaRPr lang="zh-CN" altLang="zh-CN" dirty="0" smtClean="0"/>
          </a:p>
          <a:p>
            <a:pPr lvl="1" hangingPunct="0"/>
            <a:r>
              <a:rPr lang="x-none" altLang="zh-CN" dirty="0" smtClean="0"/>
              <a:t>Option 3: MCS17</a:t>
            </a:r>
            <a:endParaRPr lang="zh-CN" altLang="zh-CN" dirty="0" smtClean="0"/>
          </a:p>
          <a:p>
            <a:pPr lvl="1" hangingPunct="0"/>
            <a:r>
              <a:rPr lang="x-none" altLang="zh-CN" dirty="0" smtClean="0"/>
              <a:t>Note: </a:t>
            </a:r>
            <a:r>
              <a:rPr lang="en-US" altLang="zh-CN" dirty="0" smtClean="0"/>
              <a:t>MCS </a:t>
            </a:r>
            <a:r>
              <a:rPr lang="x-none" altLang="zh-CN" dirty="0" smtClean="0"/>
              <a:t>should be discussed together with rank assumption</a:t>
            </a:r>
            <a:endParaRPr lang="en-GB" altLang="zh-CN" dirty="0" smtClean="0"/>
          </a:p>
          <a:p>
            <a:pPr hangingPunct="0"/>
            <a:r>
              <a:rPr lang="en-GB" altLang="zh-CN" sz="2800" dirty="0" smtClean="0"/>
              <a:t>Rank</a:t>
            </a:r>
          </a:p>
          <a:p>
            <a:pPr lvl="1" hangingPunct="0"/>
            <a:r>
              <a:rPr lang="en-GB" altLang="zh-CN" dirty="0" smtClean="0"/>
              <a:t>Option 1: Rank = 1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Option 2: Rank = 2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Note: rank1 is mandatory, rank2 is mandatory with capability signalling</a:t>
            </a:r>
            <a:endParaRPr lang="zh-CN" altLang="zh-CN" dirty="0" smtClean="0"/>
          </a:p>
          <a:p>
            <a:pPr lvl="1" hangingPunct="0"/>
            <a:endParaRPr lang="en-GB" altLang="zh-CN" sz="2400" dirty="0" smtClean="0"/>
          </a:p>
          <a:p>
            <a:pPr lvl="1" hangingPunct="0">
              <a:buNone/>
            </a:pPr>
            <a:endParaRPr lang="zh-CN" altLang="zh-CN" sz="2400" dirty="0" smtClean="0">
              <a:solidFill>
                <a:srgbClr val="FF0000"/>
              </a:solidFill>
            </a:endParaRPr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Transmission scheme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256584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dirty="0" smtClean="0"/>
              <a:t>DPS transmission scheme 1a is feasible in HST scenario for both UE and BS.  Whether to define new requirements and tests for DPS transmission scheme 1a are FFS.</a:t>
            </a:r>
            <a:endParaRPr lang="zh-CN" altLang="zh-CN" sz="2000" dirty="0" smtClean="0"/>
          </a:p>
          <a:p>
            <a:pPr hangingPunct="0"/>
            <a:r>
              <a:rPr lang="en-US" altLang="zh-CN" sz="2000" dirty="0" smtClean="0"/>
              <a:t>DPS transmission scheme 1b is feasible in HST scenario for both UE and BS.  Whether to define new requirements and tests for DPS transmission scheme 1b are FFS.</a:t>
            </a:r>
            <a:endParaRPr lang="zh-CN" altLang="zh-CN" sz="2000" dirty="0" smtClean="0"/>
          </a:p>
          <a:p>
            <a:pPr hangingPunct="0"/>
            <a:r>
              <a:rPr lang="en-GB" altLang="zh-CN" sz="2000" dirty="0" smtClean="0"/>
              <a:t>Further study feasibility and performance benefits</a:t>
            </a:r>
            <a:r>
              <a:rPr lang="en-US" altLang="zh-CN" sz="2000" dirty="0" smtClean="0"/>
              <a:t> of transmission scheme 2 when its details are finalized by RAN1</a:t>
            </a:r>
            <a:endParaRPr lang="zh-CN" altLang="zh-CN" sz="2000" dirty="0" smtClean="0"/>
          </a:p>
          <a:p>
            <a:pPr hangingPunct="0"/>
            <a:r>
              <a:rPr lang="en-US" altLang="zh-CN" sz="2000" dirty="0" smtClean="0"/>
              <a:t>Transmission scheme 3</a:t>
            </a:r>
          </a:p>
          <a:p>
            <a:pPr lvl="1" hangingPunct="0"/>
            <a:r>
              <a:rPr lang="en-US" altLang="zh-CN" sz="2000" dirty="0" smtClean="0"/>
              <a:t>Further check whether Rel-16 </a:t>
            </a:r>
            <a:r>
              <a:rPr lang="en-US" altLang="zh-CN" sz="2000" dirty="0" err="1" smtClean="0"/>
              <a:t>eMIMO</a:t>
            </a:r>
            <a:r>
              <a:rPr lang="en-US" altLang="zh-CN" sz="2000" dirty="0" smtClean="0"/>
              <a:t> WI can support transmission scheme 3</a:t>
            </a:r>
            <a:endParaRPr lang="zh-CN" altLang="zh-CN" sz="2000" dirty="0" smtClean="0"/>
          </a:p>
          <a:p>
            <a:pPr lvl="2" hangingPunct="0"/>
            <a:r>
              <a:rPr lang="en-US" altLang="zh-CN" sz="2000" dirty="0" smtClean="0"/>
              <a:t>If it is supported in Rel-16 </a:t>
            </a:r>
            <a:r>
              <a:rPr lang="en-US" altLang="zh-CN" sz="2000" dirty="0" err="1" smtClean="0"/>
              <a:t>eMIMO</a:t>
            </a:r>
            <a:r>
              <a:rPr lang="en-US" altLang="zh-CN" sz="2000" dirty="0" smtClean="0"/>
              <a:t> WI, further study feasibility and performance benefits of transmission scheme 3 in Rel-16 HST WI when its details are finalized by RAN1</a:t>
            </a:r>
            <a:endParaRPr lang="zh-CN" altLang="zh-CN" sz="2000" dirty="0" smtClean="0"/>
          </a:p>
          <a:p>
            <a:pPr lvl="2" hangingPunct="0"/>
            <a:r>
              <a:rPr lang="en-GB" altLang="zh-CN" sz="2000" dirty="0" smtClean="0"/>
              <a:t>If it is not supported in Rel-16, no requirements are defined in Rel-16 HST WI. Companies can bring analysis on the performance benefits and feasibility</a:t>
            </a:r>
            <a:endParaRPr lang="en-US" altLang="zh-CN" sz="2000" dirty="0" smtClean="0"/>
          </a:p>
          <a:p>
            <a:pPr lvl="1" hangingPunct="0"/>
            <a:endParaRPr lang="en-US" altLang="zh-CN" sz="2000" dirty="0"/>
          </a:p>
          <a:p>
            <a:pPr lvl="1" hangingPunct="0"/>
            <a:endParaRPr lang="en-US" altLang="zh-CN" sz="2000" dirty="0" smtClean="0"/>
          </a:p>
          <a:p>
            <a:pPr lvl="2">
              <a:buNone/>
            </a:pP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7544" y="651605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Note: Details of transmission  scheme 1a, 1b, 2 and 3 can be found in Annex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30848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2949</TotalTime>
  <Words>1084</Words>
  <Application>Microsoft Office PowerPoint</Application>
  <PresentationFormat>全屏显示(4:3)</PresentationFormat>
  <Paragraphs>225</Paragraphs>
  <Slides>15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Background</vt:lpstr>
      <vt:lpstr>HST-SFN</vt:lpstr>
      <vt:lpstr>HST-SFN</vt:lpstr>
      <vt:lpstr>HST single tap</vt:lpstr>
      <vt:lpstr>HST single tap</vt:lpstr>
      <vt:lpstr>Multi-path fading channel  </vt:lpstr>
      <vt:lpstr>Multi-path fading channel </vt:lpstr>
      <vt:lpstr>Transmission scheme </vt:lpstr>
      <vt:lpstr>Signaling </vt:lpstr>
      <vt:lpstr>Target speed </vt:lpstr>
      <vt:lpstr>Updated simulation assumption for HST-SFN </vt:lpstr>
      <vt:lpstr>Updated simulation assumption for HST-single tap</vt:lpstr>
      <vt:lpstr>Simulation assumption for multi-path fading channel</vt:lpstr>
      <vt:lpstr>Annex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cmcc</cp:lastModifiedBy>
  <cp:revision>200</cp:revision>
  <dcterms:created xsi:type="dcterms:W3CDTF">2018-01-09T09:10:37Z</dcterms:created>
  <dcterms:modified xsi:type="dcterms:W3CDTF">2019-11-22T18:48:11Z</dcterms:modified>
</cp:coreProperties>
</file>