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1" r:id="rId3"/>
    <p:sldId id="268" r:id="rId4"/>
    <p:sldId id="261" r:id="rId5"/>
    <p:sldId id="270" r:id="rId6"/>
    <p:sldId id="263" r:id="rId7"/>
    <p:sldId id="272" r:id="rId8"/>
    <p:sldId id="27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91" autoAdjust="0"/>
  </p:normalViewPr>
  <p:slideViewPr>
    <p:cSldViewPr>
      <p:cViewPr varScale="1">
        <p:scale>
          <a:sx n="75" d="100"/>
          <a:sy n="75" d="100"/>
        </p:scale>
        <p:origin x="864" y="52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4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4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9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pt-BR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US, Nov 18-22,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PUSCH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R4-1910128</a:t>
            </a:r>
            <a:r>
              <a:rPr lang="zh-CN" altLang="en-US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 </a:t>
            </a:r>
            <a:r>
              <a:rPr lang="en-US" altLang="zh-CN" dirty="0" smtClean="0"/>
              <a:t>Way </a:t>
            </a:r>
            <a:r>
              <a:rPr lang="en-US" altLang="zh-CN" dirty="0"/>
              <a:t>forward on NR HST BS demodulation </a:t>
            </a:r>
            <a:r>
              <a:rPr lang="en-US" altLang="zh-CN" dirty="0" smtClean="0"/>
              <a:t>requirements, RAN4#92</a:t>
            </a:r>
            <a:endParaRPr lang="zh-CN" altLang="en-US" dirty="0"/>
          </a:p>
          <a:p>
            <a:pPr lvl="1"/>
            <a:r>
              <a:rPr lang="en-US" altLang="zh-CN" dirty="0" smtClean="0"/>
              <a:t>R4-1912809  Way </a:t>
            </a:r>
            <a:r>
              <a:rPr lang="en-US" altLang="zh-CN" dirty="0"/>
              <a:t>forward on NR HST PUSCH demodulation </a:t>
            </a:r>
            <a:r>
              <a:rPr lang="en-US" altLang="zh-CN" dirty="0" smtClean="0"/>
              <a:t>requirements, RAN4#92Bis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38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Maximum Doppler shift</a:t>
            </a:r>
          </a:p>
          <a:p>
            <a:pPr lvl="1" hangingPunct="0"/>
            <a:r>
              <a:rPr lang="en-GB" altLang="zh-CN" sz="2000" dirty="0" smtClean="0"/>
              <a:t>Single </a:t>
            </a:r>
            <a:r>
              <a:rPr lang="en-GB" altLang="zh-CN" sz="2000" dirty="0"/>
              <a:t>tap HST 500km/h 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15kHz </a:t>
            </a:r>
            <a:r>
              <a:rPr lang="en-GB" altLang="zh-CN" sz="1800" dirty="0" smtClean="0"/>
              <a:t>SCS : 1740Hz</a:t>
            </a:r>
            <a:endParaRPr lang="zh-CN" altLang="zh-CN" sz="1600" dirty="0"/>
          </a:p>
          <a:p>
            <a:pPr lvl="2" hangingPunct="0"/>
            <a:r>
              <a:rPr lang="en-GB" altLang="zh-CN" sz="1800" dirty="0" smtClean="0"/>
              <a:t>30kHz </a:t>
            </a:r>
            <a:r>
              <a:rPr lang="en-GB" altLang="zh-CN" sz="1800" dirty="0"/>
              <a:t>SCS:  </a:t>
            </a:r>
            <a:r>
              <a:rPr lang="en-GB" altLang="zh-CN" sz="1800" dirty="0" smtClean="0"/>
              <a:t>3334Hz</a:t>
            </a:r>
          </a:p>
          <a:p>
            <a:pPr hangingPunct="0"/>
            <a:r>
              <a:rPr lang="en-GB" altLang="zh-CN" sz="2400" dirty="0"/>
              <a:t>Carrier frequency</a:t>
            </a:r>
          </a:p>
          <a:p>
            <a:pPr lvl="1" hangingPunct="0"/>
            <a:r>
              <a:rPr lang="en-US" altLang="zh-CN" sz="2000" dirty="0"/>
              <a:t>500km/h for 15kHz SCS : </a:t>
            </a:r>
            <a:r>
              <a:rPr lang="en-US" altLang="zh-CN" sz="2000" dirty="0" smtClean="0"/>
              <a:t>1.8GHz (Band n3)</a:t>
            </a:r>
          </a:p>
          <a:p>
            <a:pPr lvl="0" hangingPunct="0"/>
            <a:r>
              <a:rPr lang="en-US" altLang="zh-CN" sz="2400" dirty="0"/>
              <a:t>l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  for PUSCH mapping type A</a:t>
            </a:r>
          </a:p>
          <a:p>
            <a:pPr lvl="1" hangingPunct="0"/>
            <a:r>
              <a:rPr lang="en-US" altLang="zh-CN" sz="2000" i="1" dirty="0" smtClean="0"/>
              <a:t>l</a:t>
            </a:r>
            <a:r>
              <a:rPr lang="en-US" altLang="zh-CN" sz="2000" i="1" baseline="-25000" dirty="0" smtClean="0"/>
              <a:t>0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2 </a:t>
            </a:r>
            <a:r>
              <a:rPr lang="en-US" altLang="zh-CN" sz="2000" dirty="0" smtClean="0"/>
              <a:t>(For simulation alignment)</a:t>
            </a:r>
          </a:p>
          <a:p>
            <a:pPr lvl="2" hangingPunct="0"/>
            <a:r>
              <a:rPr lang="en-US" altLang="zh-CN" sz="1800" dirty="0"/>
              <a:t>If no </a:t>
            </a:r>
            <a:r>
              <a:rPr lang="en-US" altLang="zh-CN" sz="1800" dirty="0" smtClean="0"/>
              <a:t>performance different between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2 </a:t>
            </a:r>
            <a:r>
              <a:rPr lang="en-US" altLang="zh-CN" sz="1800" dirty="0" smtClean="0"/>
              <a:t>and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</a:t>
            </a:r>
            <a:r>
              <a:rPr lang="en-US" altLang="zh-CN" sz="1800" dirty="0" smtClean="0"/>
              <a:t>3, define performance requirements based on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</a:t>
            </a:r>
            <a:r>
              <a:rPr lang="en-US" altLang="zh-CN" sz="1800" dirty="0" smtClean="0"/>
              <a:t>2</a:t>
            </a:r>
          </a:p>
          <a:p>
            <a:pPr lvl="2" hangingPunct="0"/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value for testing is based on BS declaration</a:t>
            </a:r>
            <a:endParaRPr lang="en-US" altLang="zh-CN" sz="1800" dirty="0"/>
          </a:p>
          <a:p>
            <a:pPr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747" y="8371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88632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600" dirty="0" smtClean="0"/>
              <a:t>Antenna configuration: </a:t>
            </a:r>
          </a:p>
          <a:p>
            <a:pPr lvl="1" hangingPunct="0"/>
            <a:r>
              <a:rPr lang="en-US" altLang="zh-CN" sz="1200" dirty="0" smtClean="0"/>
              <a:t>Tunnel scenario: 1x2, FFS 1x1</a:t>
            </a:r>
          </a:p>
          <a:p>
            <a:pPr lvl="2" hangingPunct="0"/>
            <a:r>
              <a:rPr lang="en-US" altLang="zh-CN" sz="1000" dirty="0" smtClean="0"/>
              <a:t>Test setup for conducted test with 1x1 needs further discussion</a:t>
            </a:r>
          </a:p>
          <a:p>
            <a:pPr lvl="2" hangingPunct="0"/>
            <a:r>
              <a:rPr lang="en-US" altLang="zh-CN" sz="1000" dirty="0" smtClean="0"/>
              <a:t>FFS on OTA test for 1x1</a:t>
            </a:r>
          </a:p>
          <a:p>
            <a:pPr lvl="2" hangingPunct="0"/>
            <a:r>
              <a:rPr lang="en-US" altLang="zh-CN" sz="1000" dirty="0" smtClean="0"/>
              <a:t>Whether to introduce test for 1x1 needs to consider the testable SNR value</a:t>
            </a:r>
            <a:r>
              <a:rPr lang="en-US" altLang="zh-CN" sz="1100" dirty="0" smtClean="0"/>
              <a:t/>
            </a:r>
            <a:br>
              <a:rPr lang="en-US" altLang="zh-CN" sz="1100" dirty="0" smtClean="0"/>
            </a:br>
            <a:endParaRPr lang="en-US" altLang="zh-CN" sz="1100" dirty="0" smtClean="0"/>
          </a:p>
          <a:p>
            <a:pPr lvl="1" hangingPunct="0"/>
            <a:r>
              <a:rPr lang="en-US" altLang="zh-CN" sz="1200" dirty="0" smtClean="0"/>
              <a:t>Open space scenario: 1x2 and 1x8</a:t>
            </a:r>
            <a:endParaRPr lang="zh-CN" altLang="zh-CN" sz="1200" dirty="0" smtClean="0"/>
          </a:p>
          <a:p>
            <a:pPr lvl="2" hangingPunct="0"/>
            <a:r>
              <a:rPr lang="en-US" altLang="zh-CN" sz="1000" dirty="0" smtClean="0"/>
              <a:t>As per BS declaration, only one antenna configuration is selected for test</a:t>
            </a:r>
          </a:p>
          <a:p>
            <a:pPr lvl="2" hangingPunct="0"/>
            <a:r>
              <a:rPr lang="en-US" altLang="zh-CN" sz="1000" dirty="0" smtClean="0"/>
              <a:t>Define conducted tests for both 1x2 and 1x8</a:t>
            </a:r>
          </a:p>
          <a:p>
            <a:pPr lvl="2" hangingPunct="0"/>
            <a:r>
              <a:rPr lang="en-US" altLang="zh-CN" sz="1000" dirty="0" smtClean="0"/>
              <a:t>Define OTA tests for 1x2 only</a:t>
            </a:r>
            <a:endParaRPr lang="zh-CN" altLang="zh-CN" sz="1000" dirty="0"/>
          </a:p>
          <a:p>
            <a:pPr hangingPunct="0"/>
            <a:r>
              <a:rPr lang="en-GB" altLang="zh-CN" sz="1600" dirty="0" smtClean="0"/>
              <a:t>MCS</a:t>
            </a:r>
            <a:endParaRPr lang="zh-CN" altLang="zh-CN" sz="1600" dirty="0" smtClean="0"/>
          </a:p>
          <a:p>
            <a:pPr lvl="1" hangingPunct="0"/>
            <a:r>
              <a:rPr lang="en-GB" altLang="zh-CN" sz="1200" dirty="0" smtClean="0"/>
              <a:t>350km/h</a:t>
            </a:r>
          </a:p>
          <a:p>
            <a:pPr lvl="2" hangingPunct="0"/>
            <a:r>
              <a:rPr lang="en-US" altLang="zh-CN" sz="1000" dirty="0"/>
              <a:t>Open space scenario: MCS 2 and MCS 16</a:t>
            </a:r>
          </a:p>
          <a:p>
            <a:pPr lvl="2" hangingPunct="0"/>
            <a:r>
              <a:rPr lang="en-US" altLang="zh-CN" sz="1000" dirty="0"/>
              <a:t>Tunnel scenario: MCS </a:t>
            </a:r>
            <a:r>
              <a:rPr lang="en-US" altLang="zh-CN" sz="1000" dirty="0" smtClean="0"/>
              <a:t>2</a:t>
            </a:r>
            <a:r>
              <a:rPr lang="en-US" altLang="zh-CN" sz="1000" dirty="0"/>
              <a:t> </a:t>
            </a:r>
            <a:r>
              <a:rPr lang="en-US" altLang="zh-CN" sz="1000" dirty="0" smtClean="0"/>
              <a:t>and </a:t>
            </a:r>
            <a:r>
              <a:rPr lang="en-US" altLang="zh-CN" sz="1000" dirty="0"/>
              <a:t>MCS 16</a:t>
            </a:r>
          </a:p>
          <a:p>
            <a:pPr marL="914400" lvl="2" indent="0" hangingPunct="0">
              <a:buNone/>
            </a:pPr>
            <a:endParaRPr lang="zh-CN" altLang="zh-CN" sz="800" dirty="0" smtClean="0"/>
          </a:p>
          <a:p>
            <a:pPr lvl="1" hangingPunct="0"/>
            <a:r>
              <a:rPr lang="en-US" altLang="zh-CN" sz="1200" dirty="0" smtClean="0"/>
              <a:t>500km/h</a:t>
            </a:r>
          </a:p>
          <a:p>
            <a:pPr lvl="2" hangingPunct="0"/>
            <a:r>
              <a:rPr lang="en-US" altLang="zh-CN" sz="1000" dirty="0" smtClean="0"/>
              <a:t>Open space scenario: MCS 2 and MCS 16</a:t>
            </a:r>
          </a:p>
          <a:p>
            <a:pPr lvl="2" hangingPunct="0"/>
            <a:r>
              <a:rPr lang="en-US" altLang="zh-CN" sz="1000" dirty="0" smtClean="0"/>
              <a:t>Tunnel scenario: MCS 2, FFS on MCS 16</a:t>
            </a:r>
          </a:p>
          <a:p>
            <a:pPr lvl="2" hangingPunct="0"/>
            <a:endParaRPr lang="en-US" altLang="zh-CN" sz="800" dirty="0"/>
          </a:p>
          <a:p>
            <a:pPr hangingPunct="0"/>
            <a:r>
              <a:rPr lang="en-US" altLang="zh-CN" sz="1600" dirty="0" smtClean="0"/>
              <a:t>TDD configuration</a:t>
            </a:r>
          </a:p>
          <a:p>
            <a:pPr lvl="1" hangingPunct="0"/>
            <a:r>
              <a:rPr lang="en-US" altLang="zh-CN" sz="1200" dirty="0" smtClean="0"/>
              <a:t>Reuse the existing TDD configurations for 15 kHz SCS and 30 kHz SCS as baseline, i.e.</a:t>
            </a:r>
          </a:p>
          <a:p>
            <a:pPr lvl="2" hangingPunct="0"/>
            <a:r>
              <a:rPr lang="en-US" altLang="zh-CN" sz="1000" dirty="0" smtClean="0"/>
              <a:t>15 kHz SCS: </a:t>
            </a:r>
            <a:r>
              <a:rPr lang="en-GB" altLang="zh-CN" sz="1000" dirty="0"/>
              <a:t>3D1S1U, </a:t>
            </a:r>
            <a:r>
              <a:rPr lang="en-GB" altLang="zh-CN" sz="1000" dirty="0" smtClean="0"/>
              <a:t>S=10D:2G:2U</a:t>
            </a:r>
            <a:endParaRPr lang="en-US" altLang="zh-CN" sz="1000" dirty="0" smtClean="0"/>
          </a:p>
          <a:p>
            <a:pPr lvl="2" hangingPunct="0"/>
            <a:r>
              <a:rPr lang="en-US" altLang="zh-CN" sz="1000" dirty="0" smtClean="0"/>
              <a:t>30 kHz SCS: </a:t>
            </a:r>
            <a:r>
              <a:rPr lang="en-GB" altLang="zh-CN" sz="1000" dirty="0"/>
              <a:t>7D1S2U, </a:t>
            </a:r>
            <a:r>
              <a:rPr lang="en-GB" altLang="zh-CN" sz="1000" dirty="0" smtClean="0"/>
              <a:t>S=6D:4G:4U</a:t>
            </a:r>
          </a:p>
          <a:p>
            <a:pPr lvl="2" hangingPunct="0"/>
            <a:endParaRPr lang="en-GB" altLang="zh-CN" sz="800" dirty="0"/>
          </a:p>
          <a:p>
            <a:pPr hangingPunct="0"/>
            <a:r>
              <a:rPr lang="en-GB" altLang="zh-CN" sz="1600" dirty="0" smtClean="0"/>
              <a:t>Test applicability</a:t>
            </a:r>
          </a:p>
          <a:p>
            <a:pPr lvl="1" hangingPunct="0"/>
            <a:r>
              <a:rPr lang="en-GB" altLang="zh-CN" sz="1200" dirty="0" smtClean="0"/>
              <a:t>The BS performance requirements for HST scenario are optional</a:t>
            </a:r>
            <a:endParaRPr lang="en-GB" altLang="zh-CN" sz="12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US" altLang="zh-CN" sz="1200" dirty="0" smtClean="0"/>
              <a:t>Not define PUCCH performance requirements for HST</a:t>
            </a:r>
            <a:endParaRPr lang="zh-CN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PUSCH</a:t>
            </a:r>
            <a:endParaRPr lang="zh-CN" alt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=""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829283"/>
              </p:ext>
            </p:extLst>
          </p:nvPr>
        </p:nvGraphicFramePr>
        <p:xfrm>
          <a:off x="251520" y="836712"/>
          <a:ext cx="8686802" cy="5567370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="" xmlns:a16="http://schemas.microsoft.com/office/drawing/2014/main" val="1375557807"/>
                    </a:ext>
                  </a:extLst>
                </a:gridCol>
                <a:gridCol w="1396666"/>
                <a:gridCol w="158996"/>
                <a:gridCol w="1419587">
                  <a:extLst>
                    <a:ext uri="{9D8B030D-6E8A-4147-A177-3AD203B41FA5}">
                      <a16:colId xmlns="" xmlns:a16="http://schemas.microsoft.com/office/drawing/2014/main" val="3430033481"/>
                    </a:ext>
                  </a:extLst>
                </a:gridCol>
                <a:gridCol w="1419587"/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alue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05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48711282"/>
                  </a:ext>
                </a:extLst>
              </a:tr>
              <a:tr h="129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FFS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FFS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 1+1+1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2151103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(for simulation</a:t>
                      </a:r>
                      <a:r>
                        <a:rPr lang="en-US" altLang="zh-CN" sz="1050" baseline="0" dirty="0" smtClean="0"/>
                        <a:t> alignment</a:t>
                      </a:r>
                      <a:r>
                        <a:rPr lang="en-US" altLang="zh-CN" sz="1050" dirty="0" smtClean="0"/>
                        <a:t>) </a:t>
                      </a:r>
                    </a:p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(Note</a:t>
                      </a:r>
                      <a:r>
                        <a:rPr lang="en-US" altLang="zh-CN" sz="1050" baseline="0" dirty="0" smtClean="0"/>
                        <a:t> 1</a:t>
                      </a:r>
                      <a:r>
                        <a:rPr lang="en-US" altLang="zh-CN" sz="1050" dirty="0" smtClean="0"/>
                        <a:t>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(for simulation alignment)</a:t>
                      </a:r>
                    </a:p>
                    <a:p>
                      <a:pPr lvl="2" hangingPunct="0"/>
                      <a:r>
                        <a:rPr kumimoji="1" lang="en-US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(Note</a:t>
                      </a:r>
                      <a:r>
                        <a:rPr kumimoji="1" lang="en-US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kumimoji="1" lang="en-US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start symbol 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</a:t>
                      </a: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space: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2, FFS on MCS 16</a:t>
                      </a: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18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1740Hz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3334Hz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  <a:endParaRPr kumimoji="1" lang="en-GB" sz="105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1.8GHz (Band n3)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model:</a:t>
                      </a:r>
                      <a:endParaRPr lang="en-GB" altLang="zh-CN" sz="1050" noProof="0" dirty="0" smtClean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  <a:endParaRPr lang="en-GB" altLang="zh-CN" sz="105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10MHz; </a:t>
                      </a: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40MHz</a:t>
                      </a:r>
                      <a:endParaRPr kumimoji="1" lang="en-GB" altLang="zh-CN" sz="105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55922388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0705625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Code block group, Frequency hopping, Limited buffer rate matching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220063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/>
                        <a:t>Number of HARQ transmissions 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5215549"/>
                  </a:ext>
                </a:extLst>
              </a:tr>
              <a:tr h="17942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/>
                        <a:t>Note</a:t>
                      </a:r>
                      <a:r>
                        <a:rPr lang="en-GB" altLang="zh-CN" sz="1050" baseline="0" noProof="0" dirty="0" smtClean="0"/>
                        <a:t> 1: Company is encouraged to evaluate the performance difference between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and</a:t>
                      </a:r>
                      <a:r>
                        <a:rPr lang="en-US" altLang="zh-CN" sz="1050" baseline="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</a:t>
                      </a:r>
                      <a:endParaRPr lang="en-GB" altLang="zh-CN" sz="1050" noProof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27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Scenario for requirements</a:t>
            </a:r>
            <a:endParaRPr lang="en-US" altLang="zh-CN" dirty="0"/>
          </a:p>
          <a:p>
            <a:pPr lvl="1"/>
            <a:r>
              <a:rPr lang="en-US" altLang="zh-CN" dirty="0"/>
              <a:t>Scenario </a:t>
            </a:r>
            <a:r>
              <a:rPr lang="en-US" altLang="zh-CN" dirty="0" smtClean="0"/>
              <a:t>Y</a:t>
            </a:r>
          </a:p>
          <a:p>
            <a:pPr lvl="2"/>
            <a:r>
              <a:rPr lang="en-US" altLang="zh-CN" sz="2500" dirty="0" smtClean="0"/>
              <a:t>A  = 5us</a:t>
            </a:r>
          </a:p>
          <a:p>
            <a:pPr lvl="2"/>
            <a:r>
              <a:rPr lang="en-GB" altLang="zh-CN" sz="2700" dirty="0" err="1" smtClean="0"/>
              <a:t>Δω</a:t>
            </a:r>
            <a:r>
              <a:rPr lang="en-GB" altLang="zh-CN" sz="2700" dirty="0" smtClean="0"/>
              <a:t> = 0.26s – 1</a:t>
            </a:r>
          </a:p>
          <a:p>
            <a:pPr lvl="1"/>
            <a:r>
              <a:rPr lang="en-GB" altLang="zh-CN" dirty="0" smtClean="0">
                <a:solidFill>
                  <a:schemeClr val="dk1"/>
                </a:solidFill>
              </a:rPr>
              <a:t>Note: Scenario X and Z also need to be scaled for 30kHz if Scenario X and Z are agreed after March discussion</a:t>
            </a:r>
            <a:endParaRPr lang="zh-CN" altLang="zh-CN" dirty="0">
              <a:solidFill>
                <a:schemeClr val="dk1"/>
              </a:solidFill>
            </a:endParaRPr>
          </a:p>
          <a:p>
            <a:pPr lvl="2"/>
            <a:endParaRPr lang="en-US" altLang="zh-CN" sz="2500" dirty="0"/>
          </a:p>
          <a:p>
            <a:r>
              <a:rPr lang="en-GB" altLang="zh-CN" dirty="0" smtClean="0"/>
              <a:t>SRS</a:t>
            </a:r>
            <a:endParaRPr lang="en-GB" altLang="zh-CN" dirty="0"/>
          </a:p>
          <a:p>
            <a:pPr lvl="1"/>
            <a:r>
              <a:rPr lang="en-US" altLang="zh-CN" dirty="0"/>
              <a:t>Transmit </a:t>
            </a:r>
            <a:r>
              <a:rPr lang="en-GB" altLang="zh-CN" dirty="0"/>
              <a:t>SRS (optional) for uplink timing advance requirement</a:t>
            </a:r>
          </a:p>
          <a:p>
            <a:pPr lvl="2"/>
            <a:r>
              <a:rPr lang="en-GB" altLang="zh-CN" dirty="0" smtClean="0"/>
              <a:t>FDD: </a:t>
            </a:r>
          </a:p>
          <a:p>
            <a:pPr lvl="3"/>
            <a:r>
              <a:rPr lang="en-US" altLang="zh-CN" dirty="0" smtClean="0"/>
              <a:t>Transmit </a:t>
            </a:r>
            <a:r>
              <a:rPr lang="en-US" altLang="zh-CN" dirty="0"/>
              <a:t>SRS in slot#1 in radio frames</a:t>
            </a:r>
            <a:endParaRPr lang="en-GB" altLang="zh-CN" dirty="0"/>
          </a:p>
          <a:p>
            <a:pPr lvl="2"/>
            <a:r>
              <a:rPr lang="en-GB" altLang="zh-CN" dirty="0" smtClean="0"/>
              <a:t>TDD:</a:t>
            </a:r>
          </a:p>
          <a:p>
            <a:pPr lvl="3"/>
            <a:r>
              <a:rPr lang="en-US" altLang="zh-CN" dirty="0"/>
              <a:t>Transmit SRS in the last symbol in the special </a:t>
            </a:r>
            <a:r>
              <a:rPr lang="en-US" altLang="zh-CN" dirty="0" smtClean="0"/>
              <a:t>slot</a:t>
            </a:r>
          </a:p>
          <a:p>
            <a:pPr lvl="4"/>
            <a:r>
              <a:rPr lang="en-US" altLang="zh-CN" sz="1800" dirty="0" smtClean="0"/>
              <a:t>last </a:t>
            </a:r>
            <a:r>
              <a:rPr lang="en-US" altLang="zh-CN" sz="1800" dirty="0"/>
              <a:t>symbol </a:t>
            </a:r>
            <a:r>
              <a:rPr lang="x-none" altLang="zh-CN" sz="1800" dirty="0"/>
              <a:t>in slot #3  in radio frames for </a:t>
            </a:r>
            <a:r>
              <a:rPr lang="x-none" altLang="zh-CN" sz="1800" dirty="0" smtClean="0"/>
              <a:t>15</a:t>
            </a:r>
            <a:r>
              <a:rPr lang="en-US" altLang="zh-CN" sz="1800" dirty="0" smtClean="0"/>
              <a:t> </a:t>
            </a:r>
            <a:r>
              <a:rPr lang="x-none" altLang="zh-CN" sz="1800" dirty="0" smtClean="0"/>
              <a:t>KHz</a:t>
            </a:r>
            <a:r>
              <a:rPr lang="en-US" altLang="zh-CN" sz="1800" dirty="0" smtClean="0"/>
              <a:t> SCS</a:t>
            </a:r>
            <a:r>
              <a:rPr lang="x-none" altLang="zh-CN" sz="1800" dirty="0" smtClean="0"/>
              <a:t>, </a:t>
            </a:r>
            <a:r>
              <a:rPr lang="en-US" altLang="zh-CN" sz="1800" dirty="0"/>
              <a:t>last symbol </a:t>
            </a:r>
            <a:r>
              <a:rPr lang="x-none" altLang="zh-CN" sz="1800" dirty="0"/>
              <a:t>in slot #7 </a:t>
            </a:r>
            <a:r>
              <a:rPr lang="x-none" altLang="zh-CN" sz="1800" dirty="0" smtClean="0"/>
              <a:t>in </a:t>
            </a:r>
            <a:r>
              <a:rPr lang="x-none" altLang="zh-CN" sz="1800" dirty="0"/>
              <a:t>radio frames for </a:t>
            </a:r>
            <a:r>
              <a:rPr lang="x-none" altLang="zh-CN" sz="1800" dirty="0" smtClean="0"/>
              <a:t>30</a:t>
            </a:r>
            <a:r>
              <a:rPr lang="en-US" altLang="zh-CN" sz="1800" dirty="0" smtClean="0"/>
              <a:t> </a:t>
            </a:r>
            <a:r>
              <a:rPr lang="x-none" altLang="zh-CN" sz="1800" dirty="0" smtClean="0"/>
              <a:t>KHz</a:t>
            </a:r>
            <a:r>
              <a:rPr lang="en-US" altLang="zh-CN" sz="1800" dirty="0" smtClean="0"/>
              <a:t> SCS</a:t>
            </a:r>
          </a:p>
          <a:p>
            <a:pPr lvl="4"/>
            <a:endParaRPr lang="en-GB" altLang="zh-CN" dirty="0"/>
          </a:p>
          <a:p>
            <a:r>
              <a:rPr lang="en-GB" altLang="zh-CN" dirty="0" smtClean="0"/>
              <a:t>CBW&amp;SCS</a:t>
            </a:r>
          </a:p>
          <a:p>
            <a:pPr lvl="1"/>
            <a:r>
              <a:rPr lang="en-GB" altLang="zh-CN" dirty="0" smtClean="0"/>
              <a:t>10 MHz CBW / 15kHz SCS</a:t>
            </a:r>
          </a:p>
          <a:p>
            <a:pPr lvl="1"/>
            <a:r>
              <a:rPr lang="en-GB" altLang="zh-CN" dirty="0" smtClean="0"/>
              <a:t>40MHz CBW / 30 kHz SCS</a:t>
            </a:r>
          </a:p>
          <a:p>
            <a:endParaRPr lang="en-GB" altLang="zh-CN" dirty="0"/>
          </a:p>
          <a:p>
            <a:r>
              <a:rPr lang="en-GB" altLang="zh-CN" dirty="0"/>
              <a:t>DMRS: </a:t>
            </a:r>
            <a:r>
              <a:rPr lang="en-GB" altLang="zh-CN" dirty="0" smtClean="0"/>
              <a:t>1+1+1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58244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3204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UL timing 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4006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Allocated RBs for SRS</a:t>
            </a:r>
          </a:p>
          <a:p>
            <a:pPr lvl="1"/>
            <a:r>
              <a:rPr lang="en-US" altLang="zh-CN" sz="2400" dirty="0" smtClean="0"/>
              <a:t>10 MHz CBW / 15 kHz SCS: Single region with length of 40RBs</a:t>
            </a:r>
          </a:p>
          <a:p>
            <a:pPr lvl="1"/>
            <a:r>
              <a:rPr lang="en-US" altLang="zh-CN" sz="2400" dirty="0" smtClean="0"/>
              <a:t>40MHz CBW / 30 KHz SCS: Single region with length of 80 RBs</a:t>
            </a:r>
          </a:p>
          <a:p>
            <a:pPr lvl="1"/>
            <a:endParaRPr lang="en-US" altLang="zh-CN" sz="2400" dirty="0"/>
          </a:p>
          <a:p>
            <a:r>
              <a:rPr lang="en-US" altLang="zh-CN" dirty="0" smtClean="0"/>
              <a:t>Allocated RBs for PUSCH</a:t>
            </a:r>
          </a:p>
          <a:p>
            <a:pPr lvl="1"/>
            <a:r>
              <a:rPr lang="en-US" altLang="zh-CN" dirty="0"/>
              <a:t>10 MHz CBW / 15 kHz SCS: </a:t>
            </a:r>
            <a:r>
              <a:rPr lang="en-US" altLang="zh-CN" dirty="0" smtClean="0"/>
              <a:t>25 continuously allocated RBs for each UE</a:t>
            </a:r>
          </a:p>
          <a:p>
            <a:pPr lvl="2"/>
            <a:r>
              <a:rPr lang="en-US" altLang="zh-CN" dirty="0" smtClean="0"/>
              <a:t>Starting PRB index for moving UE: 0 </a:t>
            </a:r>
          </a:p>
          <a:p>
            <a:pPr lvl="2"/>
            <a:r>
              <a:rPr lang="en-US" altLang="zh-CN" dirty="0" smtClean="0"/>
              <a:t>Starting PRB index for stationary UE: 25</a:t>
            </a:r>
            <a:endParaRPr lang="en-US" altLang="zh-CN" dirty="0"/>
          </a:p>
          <a:p>
            <a:pPr lvl="1"/>
            <a:r>
              <a:rPr lang="en-US" altLang="zh-CN" dirty="0"/>
              <a:t>40MHz CBW / 30 KHz SCS: </a:t>
            </a:r>
            <a:r>
              <a:rPr lang="en-US" altLang="zh-CN" dirty="0" smtClean="0"/>
              <a:t>50 RBs continuously allocated for each UE</a:t>
            </a:r>
          </a:p>
          <a:p>
            <a:pPr lvl="2"/>
            <a:r>
              <a:rPr lang="en-US" altLang="zh-CN" dirty="0"/>
              <a:t>Starting PRB index for moving UE: 0 </a:t>
            </a:r>
          </a:p>
          <a:p>
            <a:pPr lvl="2"/>
            <a:r>
              <a:rPr lang="en-US" altLang="zh-CN" dirty="0"/>
              <a:t>Starting PRB index for stationary UE: </a:t>
            </a:r>
            <a:r>
              <a:rPr lang="en-US" altLang="zh-CN" dirty="0" smtClean="0"/>
              <a:t>50</a:t>
            </a:r>
          </a:p>
          <a:p>
            <a:pPr lvl="2"/>
            <a:endParaRPr lang="en-US" altLang="zh-CN" dirty="0" smtClean="0"/>
          </a:p>
          <a:p>
            <a:r>
              <a:rPr lang="en-US" altLang="zh-CN" dirty="0" smtClean="0"/>
              <a:t>PUSCH transmission</a:t>
            </a:r>
          </a:p>
          <a:p>
            <a:pPr lvl="1"/>
            <a:r>
              <a:rPr lang="en-US" altLang="zh-CN" dirty="0" smtClean="0"/>
              <a:t>FDD</a:t>
            </a:r>
          </a:p>
          <a:p>
            <a:pPr lvl="2"/>
            <a:r>
              <a:rPr lang="en-GB" altLang="zh-CN" dirty="0" smtClean="0"/>
              <a:t>slot </a:t>
            </a:r>
            <a:r>
              <a:rPr lang="en-GB" altLang="zh-CN" dirty="0"/>
              <a:t>#0, #2, #4, #6, and #8 in radio </a:t>
            </a:r>
            <a:r>
              <a:rPr lang="en-GB" altLang="zh-CN" dirty="0" smtClean="0"/>
              <a:t>frames</a:t>
            </a:r>
          </a:p>
          <a:p>
            <a:pPr lvl="1"/>
            <a:r>
              <a:rPr lang="en-GB" altLang="zh-CN" dirty="0" smtClean="0"/>
              <a:t>TDD</a:t>
            </a:r>
          </a:p>
          <a:p>
            <a:pPr lvl="2"/>
            <a:r>
              <a:rPr lang="en-GB" altLang="zh-CN" dirty="0" smtClean="0"/>
              <a:t>15 kHz SCS: </a:t>
            </a:r>
            <a:r>
              <a:rPr lang="en-GB" altLang="zh-CN" dirty="0"/>
              <a:t>slot #4 and #9 in radio </a:t>
            </a:r>
            <a:r>
              <a:rPr lang="en-GB" altLang="zh-CN" dirty="0" smtClean="0"/>
              <a:t>frames</a:t>
            </a:r>
          </a:p>
          <a:p>
            <a:pPr lvl="2"/>
            <a:r>
              <a:rPr lang="en-GB" altLang="zh-CN" dirty="0" smtClean="0"/>
              <a:t>30 kHz SCS: </a:t>
            </a:r>
            <a:r>
              <a:rPr lang="en-GB" altLang="zh-CN" dirty="0"/>
              <a:t>slot #8, #9, #18 and #19 in radio </a:t>
            </a:r>
            <a:r>
              <a:rPr lang="en-GB" altLang="zh-CN" dirty="0" smtClean="0"/>
              <a:t>frames</a:t>
            </a:r>
          </a:p>
          <a:p>
            <a:pPr lvl="2"/>
            <a:endParaRPr lang="en-GB" altLang="zh-CN" dirty="0"/>
          </a:p>
          <a:p>
            <a:r>
              <a:rPr lang="en-GB" altLang="zh-CN" dirty="0" smtClean="0"/>
              <a:t>Test metric</a:t>
            </a:r>
          </a:p>
          <a:p>
            <a:pPr lvl="1"/>
            <a:r>
              <a:rPr lang="x-none" altLang="zh-CN" dirty="0"/>
              <a:t>Reuse LTE for performance requirement, maximum throughput for an FRC equals the Payload size* the Number of uplink subframes per second in which PUSCH is transmitted.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950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UL timing 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Antenna configuration: </a:t>
            </a:r>
          </a:p>
          <a:p>
            <a:pPr lvl="1"/>
            <a:r>
              <a:rPr lang="en-US" altLang="zh-CN" dirty="0" smtClean="0"/>
              <a:t>1x2</a:t>
            </a:r>
          </a:p>
          <a:p>
            <a:r>
              <a:rPr lang="en-US" altLang="zh-CN" dirty="0" smtClean="0"/>
              <a:t>Waveform: </a:t>
            </a:r>
          </a:p>
          <a:p>
            <a:pPr lvl="1"/>
            <a:r>
              <a:rPr lang="en-US" altLang="zh-CN" dirty="0" smtClean="0"/>
              <a:t>CP-OFDM</a:t>
            </a:r>
          </a:p>
          <a:p>
            <a:r>
              <a:rPr lang="en-US" altLang="zh-CN" dirty="0" smtClean="0"/>
              <a:t>PUSCH mapping type</a:t>
            </a:r>
          </a:p>
          <a:p>
            <a:pPr lvl="1"/>
            <a:r>
              <a:rPr lang="en-US" altLang="zh-CN" dirty="0" smtClean="0"/>
              <a:t>Type A and Type B</a:t>
            </a:r>
          </a:p>
          <a:p>
            <a:pPr lvl="1"/>
            <a:r>
              <a:rPr lang="en-US" altLang="zh-CN" i="1" dirty="0"/>
              <a:t>l</a:t>
            </a:r>
            <a:r>
              <a:rPr lang="en-US" altLang="zh-CN" i="1" baseline="-25000" dirty="0"/>
              <a:t>0</a:t>
            </a:r>
            <a:r>
              <a:rPr lang="en-US" altLang="zh-CN" dirty="0"/>
              <a:t> = </a:t>
            </a:r>
            <a:r>
              <a:rPr lang="en-US" altLang="zh-CN" dirty="0" smtClean="0"/>
              <a:t>2</a:t>
            </a:r>
          </a:p>
          <a:p>
            <a:r>
              <a:rPr lang="en-US" altLang="zh-CN" dirty="0" smtClean="0"/>
              <a:t>MCS for Scenario Y:</a:t>
            </a:r>
          </a:p>
          <a:p>
            <a:pPr lvl="1"/>
            <a:r>
              <a:rPr lang="en-US" altLang="zh-CN" dirty="0" smtClean="0"/>
              <a:t>MCS 16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87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</TotalTime>
  <Words>788</Words>
  <Application>Microsoft Office PowerPoint</Application>
  <PresentationFormat>全屏显示(4:3)</PresentationFormat>
  <Paragraphs>181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#93   Reno, Nevada, US, Nov 18-22, 2019</vt:lpstr>
      <vt:lpstr>Background</vt:lpstr>
      <vt:lpstr>PUSCH</vt:lpstr>
      <vt:lpstr>PUSCH</vt:lpstr>
      <vt:lpstr>Simulation assumption for PUSCH</vt:lpstr>
      <vt:lpstr>UL timing adjustment</vt:lpstr>
      <vt:lpstr>UL timing adjustment</vt:lpstr>
      <vt:lpstr>UL timing adjustment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Daixizeng</cp:lastModifiedBy>
  <cp:revision>341</cp:revision>
  <dcterms:created xsi:type="dcterms:W3CDTF">2016-01-12T08:39:50Z</dcterms:created>
  <dcterms:modified xsi:type="dcterms:W3CDTF">2019-11-21T04:58:57Z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(3)sE7lHIvnx+jEgBDsOy+zn00gPVDQZTjYdN8kiR1zDSHgVnkVHXXSDmSqcWcjuG4QNIYh0tvT
jrIs588gGFwYFsNMB8Kq7r7N+VpwMvhvErZKI8hI8iK65SCbM3rndVu/RmcjDCimB8uQFy5Z
JVUuyOuUKFN1+iI7beMaVaYfH/Vuo4+5tYcPb7jhFSdpeNTHaaiIQGD666D6bRDJysqEkcUJ
IjFJCJyTJRXyefjsyA</vt:lpwstr>
  </property>
  <property fmtid="{D5CDD505-2E9C-101B-9397-08002B2CF9AE}" pid="3" name="_2015_ms_pID_7253431">
    <vt:lpwstr>kuVDqWfNvoil2ITong+vyhOYIyVoh3jZOnc/+m4HOTfEa1Ag+1H16s
FJw/senOj8CfeVhA/bUj7+72aRjWnotiAHkEDxYPW1vNYa0TwmPQ17vj7snyDwheG7sZuYkN
B+F6EbSzbxSRwae3pIFdmeKHyIlmA5Ac59QhBMgC2smTa0Ce4MawYFif7BsohrzLH/RKsl33
Me5oicA2AAkL/lvY+frAetaU6B65fp3n4GeP</vt:lpwstr>
  </property>
  <property fmtid="{D5CDD505-2E9C-101B-9397-08002B2CF9AE}" pid="4" name="_2015_ms_pID_7253432">
    <vt:lpwstr>nkhDPEsTl8J3WaZlzCD21MixT8p80kHmiOdX
hrZOcT7JlOwECMUUbxNhC9KGFfTfGIvFW6fML5X2c1H4C3PJTV0=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1569032609</vt:lpwstr>
  </property>
</Properties>
</file>