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8" r:id="rId6"/>
    <p:sldId id="257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2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BD47-905B-4EBC-93A1-3672EDBE4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66908F-17CD-4989-9C85-3BBFAC544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283EA-3D69-4C85-B0F6-3D25F0206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794D4-FA82-403B-A46B-6C5A3DC5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D159E-D3E6-441D-902D-E7B4292B8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0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9BA17-F150-4096-91FC-6382960C5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FF6328-22A1-45E3-A22F-A209131DE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B9F9-A316-4D09-BE9E-157999A7B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6F08A-CB01-43F2-BE85-2EE26E838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A5CA5-6B98-486E-B92C-C2DA7FCB3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7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2FB9E7-4EE6-4522-A232-2830E48340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986A5F-B5D6-4D02-9B10-4CAD5325B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DE68C-EFF4-4446-809B-CD306BB6E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52986-19BA-493F-9A7F-B47E1A3F8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188DA-9F5C-420F-9BEF-912C26AC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9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F3BF8-7B87-4B76-8AD6-1BF28D515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93BAE-555B-4DF7-8AA5-045959804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0214B-1DC1-4F65-8892-4B4800905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E4791-0F80-4918-981D-FC268C07F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3DACE-D13C-4A8B-846D-2B08D3CD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94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A60BA-7430-4397-9CBF-5F0E2D49B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92839-AC59-44E1-AF44-7030A79E0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428CE-1BCB-4B6D-88A9-ECF5A0CD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D5E3B-7832-49C8-8CB0-651CA3733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9EAA2-66BA-47E3-93E5-7BE7D6722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7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56479-A508-4740-AF5C-5D6FD7BDA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E2BAE-3904-4DAE-8A3B-F53ED859D1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03639-77DB-4C68-A93A-2894B882B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EFDE82-8B55-4ED6-86B1-C5EB4668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9403E-9EFC-411A-A098-D32EE7298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0DB9F6-DC32-4706-BAB5-72A5B931B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23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A366D-2CAD-4467-AEC0-BBA6E6CEE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BA95B-209B-4452-8D27-2202EE8DF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214E8-06A6-45C4-B0AA-DB434107E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FA1E03-A321-4F26-B1D9-C7406DF39F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F0FD7-646B-4F18-BA99-A59410DAC1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56B4D7-A852-4A9B-844E-54CBA600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687194-A64E-464B-B26D-98A18677D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D14ED7-4D15-46FF-9859-EFA3C8AF1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1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35ACC-53C0-41F9-A2B2-1FBD980E9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E34092-33D7-4691-AB0C-2ED703F31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1E2C4-48E6-456C-BCBF-98527679E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C8F42-411A-4DDD-A159-5EAFD9BDB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3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733D53-5014-4CB1-930D-A641A18D8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2851A2-EDCB-45E3-92ED-9513EED8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45F8DF-426A-4709-A41A-5986DA120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5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1A918-2E42-40B8-BC13-8C8A631F4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61792-7C9F-47A1-8680-75C9A2D39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D787F3-81E3-4B5C-AAB6-99FA552E9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9E6B40-4456-4C41-97D7-963678ADC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4DB563-1BD0-48A1-8454-9A35C742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CF8B9-A9ED-4FA1-B16A-BE9C167FF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87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E09A3-357E-45A2-B826-2BE4E21A8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B69C3E-6A0A-4EF3-B624-95EE0D035C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9CB923-344D-4D42-B30E-A76F58AFE1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41449-054D-45A2-A76E-673BE9B5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6224B-CF27-4224-BC98-D0D3779B4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3B116-B0D6-4017-9811-2B6864D0B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602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5A6983-27FE-4FD3-8080-13CC79D32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311FF-32F9-4F42-A1B6-794CED957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D85F5-1AE6-4FF8-AC02-EB56B5D20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47477-C43C-4E2B-ABF3-D7827B819886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C6C57-8677-48CA-992E-4C186FC3CD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CB368-8B90-4607-8953-574714CC1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083BB-1264-436F-8C0F-4DADA005A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34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93BD-5983-4F28-9A2D-7C606C6513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Way forward on BWP switching on multiple CCs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9FB5A2-95B9-4292-8D22-CAD81D141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</a:t>
            </a:r>
          </a:p>
        </p:txBody>
      </p:sp>
      <p:sp>
        <p:nvSpPr>
          <p:cNvPr id="4" name="テキスト ボックス 1">
            <a:extLst>
              <a:ext uri="{FF2B5EF4-FFF2-40B4-BE49-F238E27FC236}">
                <a16:creationId xmlns:a16="http://schemas.microsoft.com/office/drawing/2014/main" id="{3665DFB9-5F9F-4935-A508-510A19119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219" y="249476"/>
            <a:ext cx="10895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#93 Meeting				 			R4-1915852</a:t>
            </a: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Nevada, USA, 18th - 22th Nov, 2019 </a:t>
            </a:r>
          </a:p>
        </p:txBody>
      </p:sp>
    </p:spTree>
    <p:extLst>
      <p:ext uri="{BB962C8B-B14F-4D97-AF65-F5344CB8AC3E}">
        <p14:creationId xmlns:p14="http://schemas.microsoft.com/office/powerpoint/2010/main" val="428486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92" y="105308"/>
            <a:ext cx="11748023" cy="69341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29722"/>
            <a:ext cx="12122332" cy="78822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2400" b="1" dirty="0"/>
              <a:t>In RAN4#92bis (R4-1912837) 2 cases for BWP switching on multiple CCs were agreed </a:t>
            </a:r>
          </a:p>
          <a:p>
            <a:pPr lvl="0"/>
            <a:r>
              <a:rPr lang="en-US" sz="2400" b="1" dirty="0"/>
              <a:t>Case 1: Simultaneous triggering of BWP switching on multiple CCs</a:t>
            </a:r>
          </a:p>
          <a:p>
            <a:pPr marL="1371600" lvl="3" indent="0">
              <a:buNone/>
            </a:pPr>
            <a:endParaRPr lang="en-US" sz="600" b="1" dirty="0"/>
          </a:p>
        </p:txBody>
      </p:sp>
      <p:grpSp>
        <p:nvGrpSpPr>
          <p:cNvPr id="5" name="Canvas 150">
            <a:extLst>
              <a:ext uri="{FF2B5EF4-FFF2-40B4-BE49-F238E27FC236}">
                <a16:creationId xmlns:a16="http://schemas.microsoft.com/office/drawing/2014/main" id="{50D93E47-BDD3-409F-8BA7-99074E1D1C15}"/>
              </a:ext>
            </a:extLst>
          </p:cNvPr>
          <p:cNvGrpSpPr/>
          <p:nvPr/>
        </p:nvGrpSpPr>
        <p:grpSpPr>
          <a:xfrm>
            <a:off x="2802664" y="1468232"/>
            <a:ext cx="5117465" cy="1889760"/>
            <a:chOff x="0" y="0"/>
            <a:chExt cx="5117465" cy="18897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2304FAF-F8A8-4214-AE0E-260632EE907D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651165D-90A8-403F-B0F2-6435416D5F95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8" name="Text Box 25">
              <a:extLst>
                <a:ext uri="{FF2B5EF4-FFF2-40B4-BE49-F238E27FC236}">
                  <a16:creationId xmlns:a16="http://schemas.microsoft.com/office/drawing/2014/main" id="{ACB61A6E-192B-40F4-8949-A629FD4C7D2D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Text Box 25">
              <a:extLst>
                <a:ext uri="{FF2B5EF4-FFF2-40B4-BE49-F238E27FC236}">
                  <a16:creationId xmlns:a16="http://schemas.microsoft.com/office/drawing/2014/main" id="{BCF79639-588B-49EE-99AE-96A0F3D84A61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62595CC-C180-4C81-980E-36E6E733F089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9CA80EE-145B-48AF-A057-183F8AC568D1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2F54BD74-A9B0-49F1-BBA5-74D6C1764EE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75E8BE8-4610-4B96-8C2F-5C4DD4507935}"/>
                </a:ext>
              </a:extLst>
            </p:cNvPr>
            <p:cNvCxnSpPr/>
            <p:nvPr/>
          </p:nvCxnSpPr>
          <p:spPr>
            <a:xfrm>
              <a:off x="509395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6276A5-99E1-4D7D-9FC7-5AE0FCA92E84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7355581-23C4-45BE-B22F-D989C6321C67}"/>
                </a:ext>
              </a:extLst>
            </p:cNvPr>
            <p:cNvSpPr/>
            <p:nvPr/>
          </p:nvSpPr>
          <p:spPr>
            <a:xfrm>
              <a:off x="508668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16" name="Text Box 25">
              <a:extLst>
                <a:ext uri="{FF2B5EF4-FFF2-40B4-BE49-F238E27FC236}">
                  <a16:creationId xmlns:a16="http://schemas.microsoft.com/office/drawing/2014/main" id="{407D5AC9-4C38-4B9D-AEC1-081FA8A252B7}"/>
                </a:ext>
              </a:extLst>
            </p:cNvPr>
            <p:cNvSpPr txBox="1"/>
            <p:nvPr/>
          </p:nvSpPr>
          <p:spPr>
            <a:xfrm>
              <a:off x="309653" y="289250"/>
              <a:ext cx="610685" cy="28877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2875792-D30C-4833-89A7-E3BB2C3945F6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 Box 25">
              <a:extLst>
                <a:ext uri="{FF2B5EF4-FFF2-40B4-BE49-F238E27FC236}">
                  <a16:creationId xmlns:a16="http://schemas.microsoft.com/office/drawing/2014/main" id="{C6744C5F-8EF8-4EE1-AEFE-A25EACB2C322}"/>
                </a:ext>
              </a:extLst>
            </p:cNvPr>
            <p:cNvSpPr txBox="1"/>
            <p:nvPr/>
          </p:nvSpPr>
          <p:spPr>
            <a:xfrm>
              <a:off x="4570405" y="1628096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5">
              <a:extLst>
                <a:ext uri="{FF2B5EF4-FFF2-40B4-BE49-F238E27FC236}">
                  <a16:creationId xmlns:a16="http://schemas.microsoft.com/office/drawing/2014/main" id="{0F58AF44-F391-4B95-9096-B49CCD1B27B8}"/>
                </a:ext>
              </a:extLst>
            </p:cNvPr>
            <p:cNvSpPr txBox="1"/>
            <p:nvPr/>
          </p:nvSpPr>
          <p:spPr>
            <a:xfrm>
              <a:off x="311502" y="973357"/>
              <a:ext cx="608836" cy="285428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5">
              <a:extLst>
                <a:ext uri="{FF2B5EF4-FFF2-40B4-BE49-F238E27FC236}">
                  <a16:creationId xmlns:a16="http://schemas.microsoft.com/office/drawing/2014/main" id="{83A0615F-B1BE-4481-B2FD-D28B03747E9B}"/>
                </a:ext>
              </a:extLst>
            </p:cNvPr>
            <p:cNvSpPr txBox="1"/>
            <p:nvPr/>
          </p:nvSpPr>
          <p:spPr>
            <a:xfrm>
              <a:off x="1278933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28DFD2F-8FF6-4913-A320-8C2F0F005EDD}"/>
                </a:ext>
              </a:extLst>
            </p:cNvPr>
            <p:cNvCxnSpPr/>
            <p:nvPr/>
          </p:nvCxnSpPr>
          <p:spPr>
            <a:xfrm flipH="1">
              <a:off x="1109705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22" name="Rectangle 25">
            <a:extLst>
              <a:ext uri="{FF2B5EF4-FFF2-40B4-BE49-F238E27FC236}">
                <a16:creationId xmlns:a16="http://schemas.microsoft.com/office/drawing/2014/main" id="{9A9414E6-6F4C-4D06-8DB8-38B06EBDC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0965" y="3113049"/>
            <a:ext cx="58167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1: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triggering BP switching on multiple CCs at the same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43">
            <a:extLst>
              <a:ext uri="{FF2B5EF4-FFF2-40B4-BE49-F238E27FC236}">
                <a16:creationId xmlns:a16="http://schemas.microsoft.com/office/drawing/2014/main" id="{F31B510B-CA78-48E7-94FF-D6456C051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pSp>
        <p:nvGrpSpPr>
          <p:cNvPr id="24" name="Canvas 54">
            <a:extLst>
              <a:ext uri="{FF2B5EF4-FFF2-40B4-BE49-F238E27FC236}">
                <a16:creationId xmlns:a16="http://schemas.microsoft.com/office/drawing/2014/main" id="{92920340-28CB-49F4-85FC-786469AAA70E}"/>
              </a:ext>
            </a:extLst>
          </p:cNvPr>
          <p:cNvGrpSpPr/>
          <p:nvPr/>
        </p:nvGrpSpPr>
        <p:grpSpPr>
          <a:xfrm>
            <a:off x="2850629" y="4347983"/>
            <a:ext cx="5117465" cy="1889760"/>
            <a:chOff x="0" y="0"/>
            <a:chExt cx="5117465" cy="188976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5D20944-BE21-4AED-AA8F-A731DE3756CF}"/>
                </a:ext>
              </a:extLst>
            </p:cNvPr>
            <p:cNvSpPr/>
            <p:nvPr/>
          </p:nvSpPr>
          <p:spPr>
            <a:xfrm>
              <a:off x="0" y="0"/>
              <a:ext cx="5117465" cy="1889760"/>
            </a:xfrm>
            <a:prstGeom prst="rect">
              <a:avLst/>
            </a:prstGeom>
          </p:spPr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513144-9B76-4986-A97F-AB13C37444A1}"/>
                </a:ext>
              </a:extLst>
            </p:cNvPr>
            <p:cNvSpPr/>
            <p:nvPr/>
          </p:nvSpPr>
          <p:spPr>
            <a:xfrm>
              <a:off x="122820" y="150083"/>
              <a:ext cx="4920027" cy="1678717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id="{0CFD3CEA-30C0-40B1-ADE8-F3E56A5EBA33}"/>
                </a:ext>
              </a:extLst>
            </p:cNvPr>
            <p:cNvSpPr txBox="1"/>
            <p:nvPr/>
          </p:nvSpPr>
          <p:spPr>
            <a:xfrm>
              <a:off x="4502725" y="855565"/>
              <a:ext cx="297021" cy="16387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Text Box 25">
              <a:extLst>
                <a:ext uri="{FF2B5EF4-FFF2-40B4-BE49-F238E27FC236}">
                  <a16:creationId xmlns:a16="http://schemas.microsoft.com/office/drawing/2014/main" id="{4292BEAB-04F6-4FC9-ACF5-6284A9137129}"/>
                </a:ext>
              </a:extLst>
            </p:cNvPr>
            <p:cNvSpPr txBox="1"/>
            <p:nvPr/>
          </p:nvSpPr>
          <p:spPr>
            <a:xfrm>
              <a:off x="1426762" y="403083"/>
              <a:ext cx="1203773" cy="175084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77A2942-8C62-446E-B19B-09237F2ED8A1}"/>
                </a:ext>
              </a:extLst>
            </p:cNvPr>
            <p:cNvCxnSpPr/>
            <p:nvPr/>
          </p:nvCxnSpPr>
          <p:spPr>
            <a:xfrm>
              <a:off x="509395" y="534395"/>
              <a:ext cx="0" cy="18248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E54118E-A07A-4CCF-9FFA-EF8480774FA8}"/>
                </a:ext>
              </a:extLst>
            </p:cNvPr>
            <p:cNvCxnSpPr/>
            <p:nvPr/>
          </p:nvCxnSpPr>
          <p:spPr>
            <a:xfrm flipH="1">
              <a:off x="1217039" y="466751"/>
              <a:ext cx="168780" cy="166013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5867D88-0377-405E-8BC1-5EFB1645E87F}"/>
                </a:ext>
              </a:extLst>
            </p:cNvPr>
            <p:cNvCxnSpPr/>
            <p:nvPr/>
          </p:nvCxnSpPr>
          <p:spPr>
            <a:xfrm flipH="1">
              <a:off x="492048" y="855475"/>
              <a:ext cx="4243725" cy="1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25EB98-3986-45AF-B4DA-4FE09C1A9107}"/>
                </a:ext>
              </a:extLst>
            </p:cNvPr>
            <p:cNvCxnSpPr/>
            <p:nvPr/>
          </p:nvCxnSpPr>
          <p:spPr>
            <a:xfrm>
              <a:off x="1164412" y="1207826"/>
              <a:ext cx="0" cy="20225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 w="sm" len="sm"/>
            </a:ln>
            <a:effectLst/>
          </p:spPr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FA1238-4011-464B-A461-04F78FA36721}"/>
                </a:ext>
              </a:extLst>
            </p:cNvPr>
            <p:cNvSpPr/>
            <p:nvPr/>
          </p:nvSpPr>
          <p:spPr>
            <a:xfrm>
              <a:off x="506454" y="705502"/>
              <a:ext cx="1467134" cy="15015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005C43F-65F6-4383-A678-8D96A2382BB1}"/>
                </a:ext>
              </a:extLst>
            </p:cNvPr>
            <p:cNvSpPr/>
            <p:nvPr/>
          </p:nvSpPr>
          <p:spPr>
            <a:xfrm>
              <a:off x="1163685" y="1410083"/>
              <a:ext cx="1466850" cy="149860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sv-SE"/>
            </a:p>
          </p:txBody>
        </p:sp>
        <p:sp>
          <p:nvSpPr>
            <p:cNvPr id="35" name="Text Box 25">
              <a:extLst>
                <a:ext uri="{FF2B5EF4-FFF2-40B4-BE49-F238E27FC236}">
                  <a16:creationId xmlns:a16="http://schemas.microsoft.com/office/drawing/2014/main" id="{3875C585-0A73-4A83-AA27-B148047509DB}"/>
                </a:ext>
              </a:extLst>
            </p:cNvPr>
            <p:cNvSpPr txBox="1"/>
            <p:nvPr/>
          </p:nvSpPr>
          <p:spPr>
            <a:xfrm>
              <a:off x="234589" y="289110"/>
              <a:ext cx="802640" cy="233827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CC1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C682821D-16A6-44D3-9F5F-CC567C109614}"/>
                </a:ext>
              </a:extLst>
            </p:cNvPr>
            <p:cNvCxnSpPr/>
            <p:nvPr/>
          </p:nvCxnSpPr>
          <p:spPr>
            <a:xfrm flipH="1">
              <a:off x="509395" y="1559899"/>
              <a:ext cx="4243705" cy="0"/>
            </a:xfrm>
            <a:prstGeom prst="straightConnector1">
              <a:avLst/>
            </a:prstGeom>
            <a:ln>
              <a:headEnd type="triangle" w="sm" len="med"/>
              <a:tailEnd type="non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 Box 25">
              <a:extLst>
                <a:ext uri="{FF2B5EF4-FFF2-40B4-BE49-F238E27FC236}">
                  <a16:creationId xmlns:a16="http://schemas.microsoft.com/office/drawing/2014/main" id="{03E3CA50-1354-489A-BDC1-B43B7A346186}"/>
                </a:ext>
              </a:extLst>
            </p:cNvPr>
            <p:cNvSpPr txBox="1"/>
            <p:nvPr/>
          </p:nvSpPr>
          <p:spPr>
            <a:xfrm>
              <a:off x="4570405" y="1618069"/>
              <a:ext cx="296545" cy="16383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240"/>
                </a:spcBef>
                <a:spcAft>
                  <a:spcPts val="120"/>
                </a:spcAft>
              </a:pPr>
              <a:r>
                <a:rPr lang="en-US" sz="80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Time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Text Box 25">
              <a:extLst>
                <a:ext uri="{FF2B5EF4-FFF2-40B4-BE49-F238E27FC236}">
                  <a16:creationId xmlns:a16="http://schemas.microsoft.com/office/drawing/2014/main" id="{43535E39-BCB4-4696-864C-663F4429D534}"/>
                </a:ext>
              </a:extLst>
            </p:cNvPr>
            <p:cNvSpPr txBox="1"/>
            <p:nvPr/>
          </p:nvSpPr>
          <p:spPr>
            <a:xfrm>
              <a:off x="805217" y="978359"/>
              <a:ext cx="786123" cy="233680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Trigger 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Text Box 25">
              <a:extLst>
                <a:ext uri="{FF2B5EF4-FFF2-40B4-BE49-F238E27FC236}">
                  <a16:creationId xmlns:a16="http://schemas.microsoft.com/office/drawing/2014/main" id="{6550C6F2-F05F-48E9-8997-2D2E7CA041F5}"/>
                </a:ext>
              </a:extLst>
            </p:cNvPr>
            <p:cNvSpPr txBox="1"/>
            <p:nvPr/>
          </p:nvSpPr>
          <p:spPr>
            <a:xfrm>
              <a:off x="1933950" y="1121818"/>
              <a:ext cx="1203325" cy="174625"/>
            </a:xfrm>
            <a:prstGeom prst="rect">
              <a:avLst/>
            </a:prstGeom>
            <a:solidFill>
              <a:sysClr val="window" lastClr="FFFFFF"/>
            </a:solidFill>
            <a:ln w="9525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BWP switching on CC2</a:t>
              </a:r>
              <a:endParaRPr lang="sv-SE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08794C58-F15C-4C76-B1EF-5545D7657F20}"/>
                </a:ext>
              </a:extLst>
            </p:cNvPr>
            <p:cNvCxnSpPr/>
            <p:nvPr/>
          </p:nvCxnSpPr>
          <p:spPr>
            <a:xfrm flipH="1">
              <a:off x="1764722" y="1212041"/>
              <a:ext cx="168275" cy="165735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  <a:headEnd type="none" w="sm" len="med"/>
              <a:tailEnd type="triangle" w="sm" len="med"/>
            </a:ln>
            <a:effectLst/>
          </p:spPr>
        </p:cxnSp>
      </p:grpSp>
      <p:sp>
        <p:nvSpPr>
          <p:cNvPr id="41" name="Rectangle 50">
            <a:extLst>
              <a:ext uri="{FF2B5EF4-FFF2-40B4-BE49-F238E27FC236}">
                <a16:creationId xmlns:a16="http://schemas.microsoft.com/office/drawing/2014/main" id="{644518F8-8950-4199-A46D-A0E1CD227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3419" y="6084804"/>
            <a:ext cx="6138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sv-S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2:</a:t>
            </a:r>
            <a:r>
              <a:rPr kumimoji="0" lang="en-GB" altLang="sv-S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 example of BWP switching on multiple CCs with partially overlapping time.</a:t>
            </a:r>
            <a:endParaRPr kumimoji="0" lang="en-GB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5D5EFDD9-39B9-442C-AC0F-2F4209C8F542}"/>
              </a:ext>
            </a:extLst>
          </p:cNvPr>
          <p:cNvSpPr txBox="1">
            <a:spLocks/>
          </p:cNvSpPr>
          <p:nvPr/>
        </p:nvSpPr>
        <p:spPr>
          <a:xfrm>
            <a:off x="0" y="3916436"/>
            <a:ext cx="11258630" cy="439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Case 2: Non-simultaneous triggering of BWP switching on multiple CCs</a:t>
            </a:r>
          </a:p>
          <a:p>
            <a:pPr marL="1371600" lvl="3" indent="0">
              <a:buFont typeface="Arial" panose="020B0604020202020204" pitchFamily="34" charset="0"/>
              <a:buNone/>
            </a:pPr>
            <a:endParaRPr lang="en-US" sz="600" b="1" dirty="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B81FD95-AF17-476C-B522-62DA7E7C9DF5}"/>
              </a:ext>
            </a:extLst>
          </p:cNvPr>
          <p:cNvCxnSpPr>
            <a:cxnSpLocks/>
          </p:cNvCxnSpPr>
          <p:nvPr/>
        </p:nvCxnSpPr>
        <p:spPr>
          <a:xfrm>
            <a:off x="0" y="357922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6271A-652B-40B3-8972-21DA559DA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026"/>
            <a:ext cx="10515600" cy="1325563"/>
          </a:xfrm>
        </p:spPr>
        <p:txBody>
          <a:bodyPr/>
          <a:lstStyle/>
          <a:p>
            <a:r>
              <a:rPr lang="en-US" b="1" dirty="0"/>
              <a:t>Definition of Simultaneous triggering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8A51B-8BA2-4C82-B153-B6F092D2D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873"/>
            <a:ext cx="10515600" cy="4801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Definition of Simultaneous triggering of BWP switching on multiple CCs</a:t>
            </a:r>
          </a:p>
          <a:p>
            <a:r>
              <a:rPr lang="en-US" dirty="0"/>
              <a:t>For DCI based switching: </a:t>
            </a:r>
          </a:p>
          <a:p>
            <a:pPr lvl="1"/>
            <a:r>
              <a:rPr lang="en-US" dirty="0"/>
              <a:t>The timing difference among the first symbol of slot carrying DCI for all CCs is received within the MRTD for </a:t>
            </a:r>
            <a:r>
              <a:rPr lang="en-GB" dirty="0"/>
              <a:t>inter-band </a:t>
            </a:r>
            <a:r>
              <a:rPr lang="en-US" dirty="0"/>
              <a:t>CA</a:t>
            </a:r>
            <a:endParaRPr lang="en-US" strike="sngStrike" dirty="0"/>
          </a:p>
          <a:p>
            <a:r>
              <a:rPr lang="en-US" dirty="0"/>
              <a:t>For Timer based switching</a:t>
            </a:r>
          </a:p>
          <a:p>
            <a:pPr lvl="1"/>
            <a:r>
              <a:rPr lang="en-US" dirty="0"/>
              <a:t>The timing difference among the beginning of the slot where timer based BWP switching starts</a:t>
            </a:r>
            <a:r>
              <a:rPr lang="en-US" strike="sngStrike" dirty="0"/>
              <a:t> </a:t>
            </a:r>
            <a:r>
              <a:rPr lang="en-US" dirty="0"/>
              <a:t>for all CCs is within MRTD </a:t>
            </a:r>
            <a:r>
              <a:rPr lang="en-GB" dirty="0"/>
              <a:t>inter-band </a:t>
            </a:r>
            <a:r>
              <a:rPr lang="en-US" dirty="0"/>
              <a:t>CA</a:t>
            </a:r>
            <a:endParaRPr lang="en-US" strike="sngStrike" dirty="0"/>
          </a:p>
          <a:p>
            <a:r>
              <a:rPr lang="en-US" dirty="0"/>
              <a:t>For RRC based switching</a:t>
            </a:r>
          </a:p>
          <a:p>
            <a:pPr lvl="1"/>
            <a:r>
              <a:rPr lang="en-US" dirty="0"/>
              <a:t>RRC based BWP switching on multiple CCs is triggered by 1 RRC command</a:t>
            </a:r>
          </a:p>
          <a:p>
            <a:pPr lvl="2"/>
            <a:r>
              <a:rPr lang="en-US" dirty="0"/>
              <a:t>FFS for NR-DC operation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907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50B7E-7F7D-41FF-B05D-E8B161171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b="1" dirty="0"/>
              <a:t>Requirements for simultaneous triggering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206DD-3312-40DB-8A50-0A8DF81EE6B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87865"/>
                <a:ext cx="10515600" cy="5358214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Requirements are defined for BWP switching on all CCs triggered by the same method (DCI, Timer or RRC)</a:t>
                </a:r>
              </a:p>
              <a:p>
                <a:pPr lvl="1"/>
                <a:r>
                  <a:rPr lang="en-US" dirty="0"/>
                  <a:t>RRC based BWP switching on multiple CCs is triggered by 1 RRC command</a:t>
                </a:r>
              </a:p>
              <a:p>
                <a:pPr lvl="2"/>
                <a:r>
                  <a:rPr lang="en-US" dirty="0"/>
                  <a:t>FFS for NR-DC operation</a:t>
                </a:r>
              </a:p>
              <a:p>
                <a:r>
                  <a:rPr lang="en-US" dirty="0"/>
                  <a:t>For BWP switching delay requirements companies are encouraged to bring analysis on BWP switching delay components that can be done in parallel and sequentially</a:t>
                </a:r>
              </a:p>
              <a:p>
                <a:pPr lvl="1"/>
                <a:r>
                  <a:rPr lang="en-US" dirty="0"/>
                  <a:t>Option 1: BWP switching on multiple CCs would be N times delay of single CC</a:t>
                </a:r>
              </a:p>
              <a:p>
                <a:pPr lvl="2"/>
                <a:r>
                  <a:rPr lang="en-US" dirty="0">
                    <a:solidFill>
                      <a:schemeClr val="tx1"/>
                    </a:solidFill>
                  </a:rPr>
                  <a:t>Where 1 &lt; N &lt; Number of CCs</a:t>
                </a:r>
              </a:p>
              <a:p>
                <a:pPr lvl="3"/>
                <a:r>
                  <a:rPr lang="en-US" dirty="0">
                    <a:solidFill>
                      <a:schemeClr val="tx1"/>
                    </a:solidFill>
                  </a:rPr>
                  <a:t>FFS if BWP switching delay requirements are scaled for subset of CCs or for all CCs. 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Option 2: BWP switching delay 1 CC +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K</m:t>
                                </m:r>
                              </m:den>
                            </m:f>
                          </m:e>
                        </m:d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; Where D is the incremental</a:t>
                </a:r>
                <a:r>
                  <a:rPr lang="en-US" dirty="0">
                    <a:solidFill>
                      <a:srgbClr val="0000FF"/>
                    </a:solidFill>
                  </a:rPr>
                  <a:t> </a:t>
                </a:r>
                <a:r>
                  <a:rPr lang="en-US" dirty="0"/>
                  <a:t>processing delay on additional CCs; N is number of CCs; K is number of CCs that can be processed simultaneously</a:t>
                </a:r>
              </a:p>
              <a:p>
                <a:pPr lvl="1"/>
                <a:r>
                  <a:rPr lang="en-US" dirty="0"/>
                  <a:t>Other options are not precluded</a:t>
                </a:r>
              </a:p>
              <a:p>
                <a:r>
                  <a:rPr lang="en-US" dirty="0"/>
                  <a:t>Interruption requirements are FFS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206DD-3312-40DB-8A50-0A8DF81EE6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87865"/>
                <a:ext cx="10515600" cy="5358214"/>
              </a:xfrm>
              <a:blipFill>
                <a:blip r:embed="rId2"/>
                <a:stretch>
                  <a:fillRect l="-928" t="-2275" r="-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6683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75C15-E944-4F48-9B35-79F70B944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b="1" dirty="0"/>
              <a:t>Requirements for partial overlap triggering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81AFC-4712-430C-BE21-049777EE8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18"/>
            <a:ext cx="10515600" cy="4351338"/>
          </a:xfrm>
        </p:spPr>
        <p:txBody>
          <a:bodyPr/>
          <a:lstStyle/>
          <a:p>
            <a:r>
              <a:rPr lang="en-US" dirty="0"/>
              <a:t>For BWP switching on multiple CCs with partial overlap, requirements are defined for BWP switching on all CCs triggered by the same method (Timer or RRC)</a:t>
            </a:r>
          </a:p>
          <a:p>
            <a:pPr lvl="1"/>
            <a:r>
              <a:rPr lang="en-US" dirty="0"/>
              <a:t>Partially overlapped DCI based switching is not considered for CA</a:t>
            </a:r>
          </a:p>
          <a:p>
            <a:r>
              <a:rPr lang="en-US" dirty="0"/>
              <a:t>FFS for partially overlapped BWP switching for DC </a:t>
            </a:r>
          </a:p>
          <a:p>
            <a:r>
              <a:rPr lang="en-US" dirty="0"/>
              <a:t>FFS on BWP switching delay with partial overlap triggering</a:t>
            </a:r>
          </a:p>
          <a:p>
            <a:r>
              <a:rPr lang="en-US" dirty="0"/>
              <a:t>FFS on interruption requirements for  BWP switching with partial overlap triggering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428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Non-simultaneous BWP related descriptions in TS 38.213 (for information)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b="1" dirty="0"/>
              <a:t>12	Bandwidth part operation </a:t>
            </a:r>
            <a:endParaRPr lang="en-US" b="1" dirty="0"/>
          </a:p>
          <a:p>
            <a:pPr lvl="1"/>
            <a:r>
              <a:rPr lang="en-GB" dirty="0"/>
              <a:t>A UE does not expect to detect a DCI format 1_1 indicating an active DL BWP change or a DCI format 0_1 indicating an active UL BWP change for a scheduled cell within FR1 (or FR2) in a slot other than the first slot of a set of slots for the DL SCS of the scheduling cell that overlaps with a </a:t>
            </a:r>
            <a:r>
              <a:rPr lang="en-US" dirty="0"/>
              <a:t>time duration </a:t>
            </a:r>
            <a:r>
              <a:rPr lang="en-GB" dirty="0"/>
              <a:t>where </a:t>
            </a:r>
            <a:r>
              <a:rPr lang="en-US" dirty="0"/>
              <a:t>the UE is not required to receive or transmit for an </a:t>
            </a:r>
            <a:r>
              <a:rPr lang="en-GB" dirty="0"/>
              <a:t>active BWP change in a different cell from the scheduled cell within FR1 (or FR2).</a:t>
            </a:r>
            <a:endParaRPr lang="en-US" dirty="0"/>
          </a:p>
          <a:p>
            <a:pPr lvl="1"/>
            <a:r>
              <a:rPr lang="x-none" dirty="0"/>
              <a:t>When a UE'</a:t>
            </a:r>
            <a:r>
              <a:rPr lang="en-US" dirty="0"/>
              <a:t>s</a:t>
            </a:r>
            <a:r>
              <a:rPr lang="x-none" dirty="0"/>
              <a:t> BWP inactivity timer for a cell within FR1 (or FR2) expires within a </a:t>
            </a:r>
            <a:r>
              <a:rPr lang="en-US" dirty="0"/>
              <a:t>time duration where the UE is not required to receive or transmit for an </a:t>
            </a:r>
            <a:r>
              <a:rPr lang="x-none" dirty="0"/>
              <a:t>active </a:t>
            </a:r>
            <a:r>
              <a:rPr lang="en-US" dirty="0"/>
              <a:t>UL/DL </a:t>
            </a:r>
            <a:r>
              <a:rPr lang="x-none" dirty="0"/>
              <a:t>BWP change in the </a:t>
            </a:r>
            <a:r>
              <a:rPr lang="en-US" dirty="0"/>
              <a:t>cell</a:t>
            </a:r>
            <a:r>
              <a:rPr lang="x-none" dirty="0"/>
              <a:t> or </a:t>
            </a:r>
            <a:r>
              <a:rPr lang="en-US" dirty="0"/>
              <a:t>in </a:t>
            </a:r>
            <a:r>
              <a:rPr lang="x-none" dirty="0"/>
              <a:t>a different cell within FR1 (or FR2), the UE delays the active </a:t>
            </a:r>
            <a:r>
              <a:rPr lang="en-US" dirty="0"/>
              <a:t>UL/DL </a:t>
            </a:r>
            <a:r>
              <a:rPr lang="x-none" dirty="0"/>
              <a:t>BWP change triggered by the BWP inactivity timer expiration </a:t>
            </a:r>
            <a:r>
              <a:rPr lang="en-US" dirty="0"/>
              <a:t>until</a:t>
            </a:r>
            <a:r>
              <a:rPr lang="x-none" dirty="0"/>
              <a:t> a subframe for FR1 or half a subframe for FR2</a:t>
            </a:r>
            <a:r>
              <a:rPr lang="en-US" dirty="0"/>
              <a:t> that is</a:t>
            </a:r>
            <a:r>
              <a:rPr lang="x-none" dirty="0"/>
              <a:t> immediately after the UE completes the active </a:t>
            </a:r>
            <a:r>
              <a:rPr lang="en-US" dirty="0"/>
              <a:t>UL/</a:t>
            </a:r>
            <a:r>
              <a:rPr lang="x-none" dirty="0"/>
              <a:t>DL </a:t>
            </a:r>
            <a:r>
              <a:rPr lang="en-US" dirty="0"/>
              <a:t>BWP</a:t>
            </a:r>
            <a:r>
              <a:rPr lang="x-none" dirty="0"/>
              <a:t> change in the cell or in the different cell within FR1 (or FR2).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24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C0C8EB-7C75-4FE4-89BB-C00AC316DC41}">
  <ds:schemaRefs>
    <ds:schemaRef ds:uri="6f846979-0e6f-42ff-8b87-e1893efeda99"/>
    <ds:schemaRef ds:uri="http://purl.org/dc/elements/1.1/"/>
    <ds:schemaRef ds:uri="http://schemas.microsoft.com/office/2006/metadata/properties"/>
    <ds:schemaRef ds:uri="db33437f-65a5-48c5-b537-19efd290f967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F6AF2B-4284-4BF4-9570-EC9F50F12C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2A40F5-61C3-4C7A-81F0-064E4983B1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452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Way forward on BWP switching on multiple CCs</vt:lpstr>
      <vt:lpstr>Background</vt:lpstr>
      <vt:lpstr>Definition of Simultaneous triggering </vt:lpstr>
      <vt:lpstr>Requirements for simultaneous triggering</vt:lpstr>
      <vt:lpstr>Requirements for partial overlap triggering</vt:lpstr>
      <vt:lpstr>Non-simultaneous BWP related descriptions in TS 38.213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BWP switching on multiple CCs</dc:title>
  <dc:creator>Intel_RAN4#93</dc:creator>
  <cp:keywords>CTPClassification=CTP_NT</cp:keywords>
  <cp:lastModifiedBy>Intel_RAN4#93</cp:lastModifiedBy>
  <cp:revision>28</cp:revision>
  <dcterms:created xsi:type="dcterms:W3CDTF">2019-11-21T22:27:24Z</dcterms:created>
  <dcterms:modified xsi:type="dcterms:W3CDTF">2019-11-22T14:37:54Z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9d3e94f3-149b-48b2-9e55-c74478dac582</vt:lpwstr>
  </property>
  <property fmtid="{D5CDD505-2E9C-101B-9397-08002B2CF9AE}" pid="3" name="CTP_TimeStamp">
    <vt:lpwstr>2019-11-22 14:37:53Z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0x0101003AA7AC0C743A294CADF60F661720E3E6</vt:lpwstr>
  </property>
  <property fmtid="{D5CDD505-2E9C-101B-9397-08002B2CF9AE}" pid="9" name="_NewReviewCycle">
    <vt:lpwstr/>
  </property>
</Properties>
</file>