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67" r:id="rId4"/>
    <p:sldId id="260" r:id="rId5"/>
    <p:sldId id="257" r:id="rId6"/>
    <p:sldId id="261" r:id="rId7"/>
    <p:sldId id="262" r:id="rId8"/>
    <p:sldId id="263" r:id="rId9"/>
    <p:sldId id="264" r:id="rId10"/>
    <p:sldId id="259" r:id="rId11"/>
    <p:sldId id="266" r:id="rId12"/>
    <p:sldId id="268"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87"/>
    <p:restoredTop sz="81633" autoAdjust="0"/>
  </p:normalViewPr>
  <p:slideViewPr>
    <p:cSldViewPr>
      <p:cViewPr varScale="1">
        <p:scale>
          <a:sx n="138" d="100"/>
          <a:sy n="138" d="100"/>
        </p:scale>
        <p:origin x="1160" y="17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2019/11/7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1910819</a:t>
            </a:r>
            <a:endParaRPr lang="zh-CN" altLang="en-US" dirty="0"/>
          </a:p>
        </p:txBody>
      </p:sp>
      <p:sp>
        <p:nvSpPr>
          <p:cNvPr id="4" name="灯片编号占位符 3"/>
          <p:cNvSpPr>
            <a:spLocks noGrp="1"/>
          </p:cNvSpPr>
          <p:nvPr>
            <p:ph type="sldNum" sz="quarter" idx="10"/>
          </p:nvPr>
        </p:nvSpPr>
        <p:spPr/>
        <p:txBody>
          <a:bodyPr/>
          <a:lstStyle/>
          <a:p>
            <a:fld id="{4FD96FCE-6A4F-4F7B-A5FC-070969246C89}"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2568687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2019/11/7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a:t>WF on inter-frequency without MG</a:t>
            </a:r>
            <a:endParaRPr lang="zh-CN" altLang="en-US" dirty="0"/>
          </a:p>
        </p:txBody>
      </p:sp>
      <p:sp>
        <p:nvSpPr>
          <p:cNvPr id="3" name="副标题 2"/>
          <p:cNvSpPr>
            <a:spLocks noGrp="1"/>
          </p:cNvSpPr>
          <p:nvPr>
            <p:ph type="subTitle" idx="1"/>
          </p:nvPr>
        </p:nvSpPr>
        <p:spPr/>
        <p:txBody>
          <a:bodyPr/>
          <a:lstStyle/>
          <a:p>
            <a:r>
              <a:rPr lang="en-US" altLang="zh-CN"/>
              <a:t>CMCC</a:t>
            </a:r>
            <a:endParaRPr lang="zh-CN" altLang="en-US"/>
          </a:p>
        </p:txBody>
      </p:sp>
      <p:sp>
        <p:nvSpPr>
          <p:cNvPr id="12289" name="Rectangle 1"/>
          <p:cNvSpPr>
            <a:spLocks noChangeArrowheads="1"/>
          </p:cNvSpPr>
          <p:nvPr/>
        </p:nvSpPr>
        <p:spPr bwMode="auto">
          <a:xfrm>
            <a:off x="251520" y="290334"/>
            <a:ext cx="846274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b="1" dirty="0"/>
              <a:t>3GPP TSG-RAN WG4 Meeting #93                              		 R4-1913681</a:t>
            </a:r>
            <a:endParaRPr lang="zh-CN" altLang="zh-CN" dirty="0"/>
          </a:p>
          <a:p>
            <a:r>
              <a:rPr lang="en-US" altLang="zh-CN" b="1" dirty="0"/>
              <a:t>Reno, USA, 18</a:t>
            </a:r>
            <a:r>
              <a:rPr lang="en-US" altLang="zh-CN" b="1" baseline="30000" dirty="0"/>
              <a:t>th</a:t>
            </a:r>
            <a:r>
              <a:rPr lang="en-US" altLang="zh-CN" b="1" dirty="0"/>
              <a:t> – 22</a:t>
            </a:r>
            <a:r>
              <a:rPr lang="en-US" altLang="zh-CN" b="1" baseline="30000" dirty="0"/>
              <a:t>nd</a:t>
            </a:r>
            <a:r>
              <a:rPr lang="en-US" altLang="zh-CN" b="1" dirty="0"/>
              <a:t> Nov, 2019</a:t>
            </a:r>
          </a:p>
          <a:p>
            <a:r>
              <a:rPr lang="en-US" altLang="zh-CN" b="1" dirty="0"/>
              <a:t>Agenda Item:</a:t>
            </a:r>
            <a:r>
              <a:rPr lang="zh-CN" altLang="en-US" b="1" dirty="0"/>
              <a:t> </a:t>
            </a:r>
            <a:r>
              <a:rPr lang="en-US" altLang="zh-CN" b="1" dirty="0"/>
              <a:t>9.15.1.5</a:t>
            </a:r>
            <a:endParaRPr lang="zh-CN" altLang="zh-CN" b="1" dirty="0"/>
          </a:p>
          <a:p>
            <a:endParaRPr lang="zh-CN"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Scheduling and measurement restriction</a:t>
            </a:r>
            <a:endParaRPr lang="zh-CN" altLang="en-US" sz="3600" dirty="0"/>
          </a:p>
        </p:txBody>
      </p:sp>
      <p:sp>
        <p:nvSpPr>
          <p:cNvPr id="3" name="内容占位符 2"/>
          <p:cNvSpPr>
            <a:spLocks noGrp="1"/>
          </p:cNvSpPr>
          <p:nvPr>
            <p:ph idx="1"/>
          </p:nvPr>
        </p:nvSpPr>
        <p:spPr/>
        <p:txBody>
          <a:bodyPr>
            <a:normAutofit lnSpcReduction="10000"/>
          </a:bodyPr>
          <a:lstStyle/>
          <a:p>
            <a:r>
              <a:rPr lang="en-US" altLang="zh-CN" sz="2800" dirty="0"/>
              <a:t>The scheduling and measurement restriction for intra-frequency measurements under the condition of </a:t>
            </a:r>
            <a:r>
              <a:rPr lang="en-US" altLang="zh-CN" sz="2800" i="1" dirty="0" err="1"/>
              <a:t>deriveSSB_IndexFromCell</a:t>
            </a:r>
            <a:r>
              <a:rPr lang="en-US" altLang="zh-CN" sz="2800" dirty="0"/>
              <a:t> is not enabled can be used as baseline for inter-frequency measurement without measurement gaps</a:t>
            </a:r>
          </a:p>
          <a:p>
            <a:pPr lvl="1"/>
            <a:r>
              <a:rPr lang="en-GB" altLang="zh-CN" sz="2400" i="1" dirty="0"/>
              <a:t>Note that the SSB </a:t>
            </a:r>
            <a:r>
              <a:rPr lang="en-US" altLang="zh-CN" sz="2400" i="1" dirty="0"/>
              <a:t>symbols</a:t>
            </a:r>
            <a:r>
              <a:rPr lang="en-GB" altLang="zh-CN" sz="2400" i="1" dirty="0"/>
              <a:t> to be measured in the following clauses are </a:t>
            </a:r>
            <a:r>
              <a:rPr lang="en-US" altLang="zh-CN" sz="2400" i="1" dirty="0"/>
              <a:t>all L SSB symbols within SMTC window duration defined in clause 4.1 of </a:t>
            </a:r>
            <a:r>
              <a:rPr lang="en-GB" altLang="zh-CN" sz="2400" i="1" dirty="0"/>
              <a:t>TS 38.213 </a:t>
            </a:r>
            <a:r>
              <a:rPr lang="en-US" altLang="zh-CN" sz="2400" i="1" dirty="0"/>
              <a:t>[3].</a:t>
            </a:r>
            <a:endParaRPr lang="zh-CN" altLang="zh-CN" sz="2400" dirty="0"/>
          </a:p>
          <a:p>
            <a:endParaRPr lang="en-US" altLang="zh-CN" sz="2800" dirty="0"/>
          </a:p>
          <a:p>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UE capability</a:t>
            </a:r>
            <a:endParaRPr lang="zh-CN" altLang="en-US" dirty="0"/>
          </a:p>
        </p:txBody>
      </p:sp>
      <p:sp>
        <p:nvSpPr>
          <p:cNvPr id="3" name="内容占位符 2"/>
          <p:cNvSpPr>
            <a:spLocks noGrp="1"/>
          </p:cNvSpPr>
          <p:nvPr>
            <p:ph idx="1"/>
          </p:nvPr>
        </p:nvSpPr>
        <p:spPr/>
        <p:txBody>
          <a:bodyPr>
            <a:normAutofit/>
          </a:bodyPr>
          <a:lstStyle/>
          <a:p>
            <a:r>
              <a:rPr lang="en-US" altLang="zh-CN" dirty="0"/>
              <a:t>Inter-frequency measurement without MG is mandatory supported by</a:t>
            </a:r>
            <a:r>
              <a:rPr lang="zh-CN" altLang="en-US" dirty="0"/>
              <a:t> </a:t>
            </a:r>
            <a:r>
              <a:rPr lang="en-US" altLang="zh-CN" dirty="0"/>
              <a:t>UE</a:t>
            </a:r>
            <a:r>
              <a:rPr lang="zh-CN" altLang="en-US" dirty="0"/>
              <a:t> </a:t>
            </a:r>
            <a:r>
              <a:rPr lang="en-US" altLang="zh-CN" dirty="0"/>
              <a:t>from Rel-16, and no UE capability </a:t>
            </a:r>
            <a:r>
              <a:rPr lang="en-US" altLang="zh-CN" dirty="0" err="1"/>
              <a:t>signalling</a:t>
            </a:r>
            <a:r>
              <a:rPr lang="en-US" altLang="zh-CN" dirty="0"/>
              <a:t> is needed.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BF738D-BDB7-BF46-A4CD-6C96B2DA4C6D}"/>
              </a:ext>
            </a:extLst>
          </p:cNvPr>
          <p:cNvSpPr>
            <a:spLocks noGrp="1"/>
          </p:cNvSpPr>
          <p:nvPr>
            <p:ph type="title"/>
          </p:nvPr>
        </p:nvSpPr>
        <p:spPr/>
        <p:txBody>
          <a:bodyPr>
            <a:normAutofit fontScale="90000"/>
          </a:bodyPr>
          <a:lstStyle/>
          <a:p>
            <a:r>
              <a:rPr kumimoji="1" lang="en-US" altLang="zh-CN" dirty="0"/>
              <a:t>Minimum</a:t>
            </a:r>
            <a:r>
              <a:rPr kumimoji="1" lang="zh-CN" altLang="en-US" dirty="0"/>
              <a:t> </a:t>
            </a:r>
            <a:r>
              <a:rPr kumimoji="1" lang="en-US" altLang="zh-CN" dirty="0"/>
              <a:t>requirements</a:t>
            </a:r>
            <a:r>
              <a:rPr kumimoji="1" lang="zh-CN" altLang="en-US" dirty="0"/>
              <a:t> </a:t>
            </a:r>
            <a:r>
              <a:rPr kumimoji="1" lang="en-US" altLang="zh-CN" dirty="0"/>
              <a:t>at</a:t>
            </a:r>
            <a:r>
              <a:rPr kumimoji="1" lang="zh-CN" altLang="en-US" dirty="0"/>
              <a:t> </a:t>
            </a:r>
            <a:r>
              <a:rPr kumimoji="1" lang="en-US" altLang="zh-CN" dirty="0"/>
              <a:t>transitions</a:t>
            </a:r>
            <a:endParaRPr kumimoji="1" lang="zh-CN" altLang="en-US" dirty="0"/>
          </a:p>
        </p:txBody>
      </p:sp>
      <p:sp>
        <p:nvSpPr>
          <p:cNvPr id="3" name="内容占位符 2">
            <a:extLst>
              <a:ext uri="{FF2B5EF4-FFF2-40B4-BE49-F238E27FC236}">
                <a16:creationId xmlns:a16="http://schemas.microsoft.com/office/drawing/2014/main" id="{9E420ECD-3DDD-0F47-BB9D-C72B419C3124}"/>
              </a:ext>
            </a:extLst>
          </p:cNvPr>
          <p:cNvSpPr>
            <a:spLocks noGrp="1"/>
          </p:cNvSpPr>
          <p:nvPr>
            <p:ph idx="1"/>
          </p:nvPr>
        </p:nvSpPr>
        <p:spPr>
          <a:xfrm>
            <a:off x="457200" y="1200151"/>
            <a:ext cx="8229600" cy="2883767"/>
          </a:xfrm>
        </p:spPr>
        <p:txBody>
          <a:bodyPr>
            <a:normAutofit lnSpcReduction="10000"/>
          </a:bodyPr>
          <a:lstStyle/>
          <a:p>
            <a:r>
              <a:rPr lang="en-GB" altLang="zh-CN" sz="2800" dirty="0"/>
              <a:t>When the measurement on one intra-frequency measurement object </a:t>
            </a:r>
            <a:r>
              <a:rPr lang="en-GB" altLang="zh-CN" sz="2800" dirty="0">
                <a:solidFill>
                  <a:srgbClr val="FF0000"/>
                </a:solidFill>
              </a:rPr>
              <a:t>or inter-frequency measurement object</a:t>
            </a:r>
            <a:r>
              <a:rPr lang="en-GB" altLang="zh-CN" sz="2800" dirty="0"/>
              <a:t> transitions from measurements performed outside gaps to measurements performed within gaps or vice versa during one measurement period, the cell identification and measurement period requirements with the longer delay apply.</a:t>
            </a:r>
            <a:endParaRPr lang="zh-CN" altLang="zh-CN" sz="2800" dirty="0"/>
          </a:p>
          <a:p>
            <a:endParaRPr kumimoji="1" lang="zh-CN" altLang="en-US" dirty="0"/>
          </a:p>
        </p:txBody>
      </p:sp>
    </p:spTree>
    <p:extLst>
      <p:ext uri="{BB962C8B-B14F-4D97-AF65-F5344CB8AC3E}">
        <p14:creationId xmlns:p14="http://schemas.microsoft.com/office/powerpoint/2010/main" val="112441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200151"/>
            <a:ext cx="8229600" cy="3394472"/>
          </a:xfrm>
        </p:spPr>
        <p:txBody>
          <a:bodyPr>
            <a:normAutofit/>
          </a:bodyPr>
          <a:lstStyle/>
          <a:p>
            <a:r>
              <a:rPr lang="en-US" altLang="zh-CN" dirty="0"/>
              <a:t>R4-1912739</a:t>
            </a:r>
            <a:r>
              <a:rPr lang="en-US" altLang="zh-CN" b="1" dirty="0"/>
              <a:t> </a:t>
            </a:r>
            <a:r>
              <a:rPr lang="en-US" altLang="zh-CN" dirty="0"/>
              <a:t>WF</a:t>
            </a:r>
            <a:r>
              <a:rPr lang="zh-CN" altLang="en-US" dirty="0"/>
              <a:t> </a:t>
            </a:r>
            <a:r>
              <a:rPr lang="en-US" altLang="zh-CN" dirty="0"/>
              <a:t>on</a:t>
            </a:r>
            <a:r>
              <a:rPr lang="zh-CN" altLang="en-US" dirty="0"/>
              <a:t> </a:t>
            </a:r>
            <a:r>
              <a:rPr lang="en-US" altLang="zh-CN" dirty="0"/>
              <a:t>inter-frequency</a:t>
            </a:r>
            <a:r>
              <a:rPr lang="zh-CN" altLang="en-US" dirty="0"/>
              <a:t> </a:t>
            </a:r>
            <a:r>
              <a:rPr lang="en-US" altLang="zh-CN" dirty="0"/>
              <a:t>without</a:t>
            </a:r>
            <a:r>
              <a:rPr lang="zh-CN" altLang="en-US" dirty="0"/>
              <a:t> </a:t>
            </a:r>
            <a:r>
              <a:rPr lang="en-US" altLang="zh-CN" dirty="0"/>
              <a:t>MG</a:t>
            </a:r>
            <a:r>
              <a:rPr lang="zh-CN" altLang="en-US" dirty="0"/>
              <a:t> </a:t>
            </a:r>
            <a:r>
              <a:rPr lang="en-US" altLang="zh-CN" dirty="0"/>
              <a:t>was</a:t>
            </a:r>
            <a:r>
              <a:rPr lang="zh-CN" altLang="en-US" dirty="0"/>
              <a:t> </a:t>
            </a:r>
            <a:r>
              <a:rPr lang="en-US" altLang="zh-CN" dirty="0"/>
              <a:t>agreed</a:t>
            </a:r>
            <a:r>
              <a:rPr lang="zh-CN" altLang="en-US" dirty="0"/>
              <a:t> </a:t>
            </a:r>
            <a:r>
              <a:rPr lang="en-US" altLang="zh-CN" dirty="0"/>
              <a:t>in</a:t>
            </a:r>
            <a:r>
              <a:rPr lang="zh-CN" altLang="en-US" dirty="0"/>
              <a:t> </a:t>
            </a:r>
            <a:r>
              <a:rPr lang="en-US" altLang="zh-CN" dirty="0"/>
              <a:t>RAN4#92</a:t>
            </a:r>
            <a:r>
              <a:rPr lang="zh-CN" altLang="en-US" dirty="0"/>
              <a:t> </a:t>
            </a:r>
            <a:r>
              <a:rPr lang="en-US" altLang="zh-CN" dirty="0"/>
              <a:t>bis</a:t>
            </a:r>
            <a:r>
              <a:rPr lang="zh-CN" altLang="en-US" dirty="0"/>
              <a:t> </a:t>
            </a:r>
            <a:r>
              <a:rPr lang="en-US" altLang="zh-CN" dirty="0"/>
              <a:t>meeting.</a:t>
            </a:r>
          </a:p>
          <a:p>
            <a:pPr>
              <a:buNone/>
            </a:pP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2A7689-5442-A14C-A2AB-5752FE4F7D83}"/>
              </a:ext>
            </a:extLst>
          </p:cNvPr>
          <p:cNvSpPr>
            <a:spLocks noGrp="1"/>
          </p:cNvSpPr>
          <p:nvPr>
            <p:ph type="title"/>
          </p:nvPr>
        </p:nvSpPr>
        <p:spPr/>
        <p:txBody>
          <a:bodyPr/>
          <a:lstStyle/>
          <a:p>
            <a:r>
              <a:rPr kumimoji="1" lang="en-US" altLang="zh-CN" dirty="0"/>
              <a:t>Impact</a:t>
            </a:r>
            <a:r>
              <a:rPr kumimoji="1" lang="zh-CN" altLang="en-US" dirty="0"/>
              <a:t> </a:t>
            </a:r>
            <a:r>
              <a:rPr kumimoji="1" lang="en-US" altLang="zh-CN" dirty="0"/>
              <a:t>on</a:t>
            </a:r>
            <a:r>
              <a:rPr kumimoji="1" lang="zh-CN" altLang="en-US" dirty="0"/>
              <a:t> </a:t>
            </a:r>
            <a:r>
              <a:rPr kumimoji="1" lang="en-US" altLang="zh-CN" dirty="0"/>
              <a:t>the</a:t>
            </a:r>
            <a:r>
              <a:rPr kumimoji="1" lang="zh-CN" altLang="en-US" dirty="0"/>
              <a:t> </a:t>
            </a:r>
            <a:r>
              <a:rPr kumimoji="1" lang="en-US" altLang="zh-CN" dirty="0"/>
              <a:t>specs</a:t>
            </a:r>
            <a:endParaRPr kumimoji="1" lang="zh-CN" altLang="en-US" dirty="0"/>
          </a:p>
        </p:txBody>
      </p:sp>
      <p:sp>
        <p:nvSpPr>
          <p:cNvPr id="3" name="内容占位符 2">
            <a:extLst>
              <a:ext uri="{FF2B5EF4-FFF2-40B4-BE49-F238E27FC236}">
                <a16:creationId xmlns:a16="http://schemas.microsoft.com/office/drawing/2014/main" id="{272B8CD3-A327-E34D-8E83-A8690A44E2F5}"/>
              </a:ext>
            </a:extLst>
          </p:cNvPr>
          <p:cNvSpPr>
            <a:spLocks noGrp="1"/>
          </p:cNvSpPr>
          <p:nvPr>
            <p:ph idx="1"/>
          </p:nvPr>
        </p:nvSpPr>
        <p:spPr/>
        <p:txBody>
          <a:bodyPr>
            <a:normAutofit fontScale="85000" lnSpcReduction="20000"/>
          </a:bodyPr>
          <a:lstStyle/>
          <a:p>
            <a:r>
              <a:rPr lang="en-US" altLang="zh-CN" dirty="0"/>
              <a:t>Definition of inter-frequency measurement without MG</a:t>
            </a:r>
            <a:r>
              <a:rPr lang="zh-CN" altLang="en-US" dirty="0"/>
              <a:t> </a:t>
            </a:r>
            <a:endParaRPr lang="en-US" altLang="zh-CN" dirty="0"/>
          </a:p>
          <a:p>
            <a:r>
              <a:rPr lang="en-US" altLang="zh-CN" dirty="0"/>
              <a:t>CSSF within gap and CSSF outside gap</a:t>
            </a:r>
            <a:r>
              <a:rPr lang="zh-CN" altLang="en-US" dirty="0"/>
              <a:t> </a:t>
            </a:r>
            <a:endParaRPr lang="en-US" altLang="zh-CN" dirty="0"/>
          </a:p>
          <a:p>
            <a:r>
              <a:rPr lang="en-US" altLang="zh-CN" dirty="0"/>
              <a:t>The delay requirements for inter-frequency measurement without MG</a:t>
            </a:r>
            <a:r>
              <a:rPr lang="zh-CN" altLang="en-US" dirty="0"/>
              <a:t> </a:t>
            </a:r>
            <a:endParaRPr lang="en-US" altLang="zh-CN" dirty="0"/>
          </a:p>
          <a:p>
            <a:r>
              <a:rPr lang="en-US" altLang="zh-CN" dirty="0"/>
              <a:t>Scheduling and measurement restriction</a:t>
            </a:r>
          </a:p>
          <a:p>
            <a:r>
              <a:rPr lang="en-US" altLang="zh-CN" dirty="0"/>
              <a:t>UE capability</a:t>
            </a:r>
          </a:p>
          <a:p>
            <a:r>
              <a:rPr lang="en-US" altLang="zh-CN" dirty="0">
                <a:solidFill>
                  <a:srgbClr val="FF0000"/>
                </a:solidFill>
              </a:rPr>
              <a:t>Minimum</a:t>
            </a:r>
            <a:r>
              <a:rPr lang="zh-CN" altLang="en-US" dirty="0">
                <a:solidFill>
                  <a:srgbClr val="FF0000"/>
                </a:solidFill>
              </a:rPr>
              <a:t> </a:t>
            </a:r>
            <a:r>
              <a:rPr lang="en-US" altLang="zh-CN" dirty="0">
                <a:solidFill>
                  <a:srgbClr val="FF0000"/>
                </a:solidFill>
              </a:rPr>
              <a:t>requirements</a:t>
            </a:r>
            <a:r>
              <a:rPr lang="zh-CN" altLang="en-US" dirty="0">
                <a:solidFill>
                  <a:srgbClr val="FF0000"/>
                </a:solidFill>
              </a:rPr>
              <a:t> </a:t>
            </a:r>
            <a:r>
              <a:rPr lang="en-US" altLang="zh-CN" dirty="0">
                <a:solidFill>
                  <a:srgbClr val="FF0000"/>
                </a:solidFill>
              </a:rPr>
              <a:t>at</a:t>
            </a:r>
            <a:r>
              <a:rPr lang="zh-CN" altLang="en-US" dirty="0">
                <a:solidFill>
                  <a:srgbClr val="FF0000"/>
                </a:solidFill>
              </a:rPr>
              <a:t> </a:t>
            </a:r>
            <a:r>
              <a:rPr lang="en-US" altLang="zh-CN" dirty="0">
                <a:solidFill>
                  <a:srgbClr val="FF0000"/>
                </a:solidFill>
              </a:rPr>
              <a:t>transitions</a:t>
            </a:r>
            <a:endParaRPr lang="zh-CN" altLang="en-US" dirty="0">
              <a:solidFill>
                <a:srgbClr val="FF0000"/>
              </a:solidFill>
            </a:endParaRPr>
          </a:p>
          <a:p>
            <a:endParaRPr kumimoji="1" lang="zh-CN" altLang="en-US" dirty="0"/>
          </a:p>
        </p:txBody>
      </p:sp>
    </p:spTree>
    <p:extLst>
      <p:ext uri="{BB962C8B-B14F-4D97-AF65-F5344CB8AC3E}">
        <p14:creationId xmlns:p14="http://schemas.microsoft.com/office/powerpoint/2010/main" val="1512825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4000" dirty="0"/>
              <a:t>Definition</a:t>
            </a:r>
            <a:endParaRPr lang="zh-CN" altLang="en-US" sz="3200" dirty="0"/>
          </a:p>
        </p:txBody>
      </p:sp>
      <p:sp>
        <p:nvSpPr>
          <p:cNvPr id="3" name="内容占位符 2"/>
          <p:cNvSpPr>
            <a:spLocks noGrp="1"/>
          </p:cNvSpPr>
          <p:nvPr>
            <p:ph idx="1"/>
          </p:nvPr>
        </p:nvSpPr>
        <p:spPr/>
        <p:txBody>
          <a:bodyPr/>
          <a:lstStyle/>
          <a:p>
            <a:r>
              <a:rPr lang="en-GB" altLang="zh-CN" dirty="0"/>
              <a:t>The UE can perform inter-frequency SSB based measurements without measurement gaps if</a:t>
            </a:r>
            <a:endParaRPr lang="en-US" altLang="zh-CN" dirty="0"/>
          </a:p>
          <a:p>
            <a:pPr lvl="1"/>
            <a:r>
              <a:rPr lang="en-GB" altLang="zh-CN" dirty="0"/>
              <a:t>the SSB is completely contained in the active BWP of the UE.</a:t>
            </a:r>
            <a:endParaRPr lang="zh-CN" altLang="zh-CN"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CSSF factor</a:t>
            </a:r>
            <a:endParaRPr lang="zh-CN" altLang="en-US" dirty="0"/>
          </a:p>
        </p:txBody>
      </p:sp>
      <p:sp>
        <p:nvSpPr>
          <p:cNvPr id="3" name="内容占位符 2"/>
          <p:cNvSpPr>
            <a:spLocks noGrp="1"/>
          </p:cNvSpPr>
          <p:nvPr>
            <p:ph idx="1"/>
          </p:nvPr>
        </p:nvSpPr>
        <p:spPr>
          <a:xfrm>
            <a:off x="428596" y="928676"/>
            <a:ext cx="8229600" cy="3394472"/>
          </a:xfrm>
        </p:spPr>
        <p:txBody>
          <a:bodyPr>
            <a:noAutofit/>
          </a:bodyPr>
          <a:lstStyle/>
          <a:p>
            <a:pPr lvl="1"/>
            <a:endParaRPr lang="en-US" altLang="zh-CN" sz="2000" dirty="0"/>
          </a:p>
          <a:p>
            <a:r>
              <a:rPr lang="en-US" altLang="zh-CN" sz="2000" dirty="0"/>
              <a:t>The definitions of CSSF within gap and outside gap are not changed.</a:t>
            </a:r>
          </a:p>
          <a:p>
            <a:r>
              <a:rPr lang="en-US" altLang="zh-CN" sz="2000" dirty="0"/>
              <a:t>The number of searchers is up to 2 when discussing the requirement of CSSF outside gap.</a:t>
            </a:r>
          </a:p>
          <a:p>
            <a:r>
              <a:rPr lang="en-US" altLang="zh-CN" sz="2000" dirty="0"/>
              <a:t>For CSSF outside gap, the performance of PCC in NR SA should remain the same. Therefore, the inter frequency MO without gap shares the same searcher as all the other SCCs. </a:t>
            </a:r>
          </a:p>
          <a:p>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(1)</a:t>
            </a:r>
            <a:endParaRPr lang="zh-CN" altLang="en-US" sz="36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140283836"/>
              </p:ext>
            </p:extLst>
          </p:nvPr>
        </p:nvGraphicFramePr>
        <p:xfrm>
          <a:off x="1643042" y="2194550"/>
          <a:ext cx="5868035" cy="109728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max( 600ms, ceil( 5 x K</a:t>
                      </a:r>
                      <a:r>
                        <a:rPr lang="en-GB" sz="900" kern="100" baseline="-25000">
                          <a:latin typeface="Arial"/>
                          <a:ea typeface="宋体"/>
                          <a:cs typeface="Times New Roman"/>
                        </a:rPr>
                        <a:t>p</a:t>
                      </a:r>
                      <a:r>
                        <a:rPr lang="en-GB" sz="900" kern="100">
                          <a:latin typeface="Arial"/>
                          <a:ea typeface="宋体"/>
                          <a:cs typeface="Times New Roman"/>
                        </a:rPr>
                        <a:t>) x SMTC period )</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max( 600ms,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dirty="0">
                          <a:latin typeface="Arial"/>
                          <a:ea typeface="宋体"/>
                          <a:cs typeface="Times New Roman"/>
                        </a:rPr>
                        <a:t>DRX cycle&gt;320ms</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1025" name="Rectangle 1"/>
          <p:cNvSpPr>
            <a:spLocks noChangeArrowheads="1"/>
          </p:cNvSpPr>
          <p:nvPr/>
        </p:nvSpPr>
        <p:spPr bwMode="auto">
          <a:xfrm>
            <a:off x="-214346" y="17796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Table1: Time period for PSS/SSS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942187577"/>
              </p:ext>
            </p:extLst>
          </p:nvPr>
        </p:nvGraphicFramePr>
        <p:xfrm>
          <a:off x="1643042" y="3850734"/>
          <a:ext cx="5868035" cy="109728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0">
                <a:tc>
                  <a:txBody>
                    <a:bodyPr/>
                    <a:lstStyle/>
                    <a:p>
                      <a:pPr algn="ctr">
                        <a:spcAft>
                          <a:spcPts val="0"/>
                        </a:spcAft>
                      </a:pPr>
                      <a:r>
                        <a:rPr lang="en-GB" sz="900" b="1" kern="100">
                          <a:latin typeface="Arial"/>
                          <a:ea typeface="宋体"/>
                          <a:cs typeface="Times New Roman"/>
                        </a:rPr>
                        <a:t>DRX cycle</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PSS/SSS_sync_inter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max(600ms, 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5575">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max(600ms, ceil(1.5 x </a:t>
                      </a:r>
                      <a:r>
                        <a:rPr lang="en-US" sz="900" kern="100" dirty="0" err="1">
                          <a:latin typeface="Arial"/>
                          <a:ea typeface="宋体"/>
                          <a:cs typeface="Times New Roman"/>
                        </a:rPr>
                        <a:t>M</a:t>
                      </a:r>
                      <a:r>
                        <a:rPr lang="en-US" sz="900" kern="100" baseline="-25000" dirty="0" err="1">
                          <a:latin typeface="Arial"/>
                          <a:ea typeface="宋体"/>
                          <a:cs typeface="Times New Roman"/>
                        </a:rPr>
                        <a:t>pss</a:t>
                      </a:r>
                      <a:r>
                        <a:rPr lang="en-US" sz="900" kern="100" baseline="-25000" dirty="0">
                          <a:latin typeface="Arial"/>
                          <a:ea typeface="宋体"/>
                          <a:cs typeface="Times New Roman"/>
                        </a:rPr>
                        <a:t>/</a:t>
                      </a:r>
                      <a:r>
                        <a:rPr lang="en-US" sz="900" kern="100" baseline="-25000" dirty="0" err="1">
                          <a:latin typeface="Arial"/>
                          <a:ea typeface="宋体"/>
                          <a:cs typeface="Times New Roman"/>
                        </a:rPr>
                        <a:t>sss_sync_inter</a:t>
                      </a:r>
                      <a:r>
                        <a:rPr lang="en-GB" sz="900" kern="100" dirty="0">
                          <a:latin typeface="Arial"/>
                          <a:ea typeface="宋体"/>
                          <a:cs typeface="Times New Roman"/>
                        </a:rPr>
                        <a:t>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a:t>
                      </a:r>
                      <a:r>
                        <a:rPr lang="en-GB" sz="900" kern="100" baseline="-25000" dirty="0">
                          <a:latin typeface="Arial"/>
                          <a:ea typeface="宋体"/>
                          <a:cs typeface="Times New Roman"/>
                        </a:rPr>
                        <a:t> </a:t>
                      </a:r>
                      <a:r>
                        <a:rPr lang="en-GB" sz="900" kern="100" dirty="0">
                          <a:latin typeface="Arial"/>
                          <a:ea typeface="宋体"/>
                          <a:cs typeface="Times New Roman"/>
                        </a:rPr>
                        <a:t>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a:t>
                      </a:r>
                      <a:r>
                        <a:rPr lang="en-US" sz="900" kern="100">
                          <a:latin typeface="Arial"/>
                          <a:ea typeface="宋体"/>
                          <a:cs typeface="Times New Roman"/>
                        </a:rPr>
                        <a:t>M</a:t>
                      </a:r>
                      <a:r>
                        <a:rPr lang="en-US" sz="900" kern="100" baseline="-25000">
                          <a:latin typeface="Arial"/>
                          <a:ea typeface="宋体"/>
                          <a:cs typeface="Times New Roman"/>
                        </a:rPr>
                        <a:t>pss/sss_sync_inter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a:t>
                      </a:r>
                      <a:r>
                        <a:rPr lang="en-GB" sz="900" kern="100" baseline="-25000">
                          <a:latin typeface="Arial"/>
                          <a:ea typeface="宋体"/>
                          <a:cs typeface="Times New Roman"/>
                        </a:rPr>
                        <a:t> </a:t>
                      </a:r>
                      <a:r>
                        <a:rPr lang="en-GB" sz="900" kern="100">
                          <a:latin typeface="Arial"/>
                          <a:ea typeface="宋体"/>
                          <a:cs typeface="Times New Roman"/>
                        </a:rPr>
                        <a:t>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1026" name="Rectangle 2"/>
          <p:cNvSpPr>
            <a:spLocks noChangeArrowheads="1"/>
          </p:cNvSpPr>
          <p:nvPr/>
        </p:nvSpPr>
        <p:spPr bwMode="auto">
          <a:xfrm>
            <a:off x="-214346" y="348270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Table2: Time period for PSS/SSS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 name="矩形 2">
            <a:extLst>
              <a:ext uri="{FF2B5EF4-FFF2-40B4-BE49-F238E27FC236}">
                <a16:creationId xmlns:a16="http://schemas.microsoft.com/office/drawing/2014/main" id="{1D7F0A1D-31DB-C045-BBFC-F6A4CAD9B398}"/>
              </a:ext>
            </a:extLst>
          </p:cNvPr>
          <p:cNvSpPr/>
          <p:nvPr/>
        </p:nvSpPr>
        <p:spPr>
          <a:xfrm>
            <a:off x="611560" y="1061323"/>
            <a:ext cx="7704856" cy="646331"/>
          </a:xfrm>
          <a:prstGeom prst="rect">
            <a:avLst/>
          </a:prstGeom>
        </p:spPr>
        <p:txBody>
          <a:bodyPr wrap="square">
            <a:spAutoFit/>
          </a:bodyPr>
          <a:lstStyle/>
          <a:p>
            <a:pPr marL="285750" indent="-285750">
              <a:buFont typeface="Arial" panose="020B0604020202020204" pitchFamily="34" charset="0"/>
              <a:buChar char="•"/>
            </a:pPr>
            <a:r>
              <a:rPr lang="en-US" altLang="zh-CN" b="1" i="1" dirty="0">
                <a:latin typeface="Times New Roman" panose="02020603050405020304" pitchFamily="18" charset="0"/>
              </a:rPr>
              <a:t>The same sample </a:t>
            </a:r>
            <a:r>
              <a:rPr lang="en-US" altLang="zh-CN" b="1" i="1">
                <a:latin typeface="Times New Roman" panose="02020603050405020304" pitchFamily="18" charset="0"/>
              </a:rPr>
              <a:t>number of </a:t>
            </a:r>
            <a:r>
              <a:rPr lang="en-US" altLang="zh-CN" b="1" i="1" dirty="0">
                <a:latin typeface="Times New Roman" panose="02020603050405020304" pitchFamily="18" charset="0"/>
              </a:rPr>
              <a:t>intra-frequency measurement should be adopted for inter-frequency measurement without MG.</a:t>
            </a:r>
            <a:r>
              <a:rPr lang="zh-CN" altLang="zh-CN" dirty="0"/>
              <a:t> </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The delay requirements (2)</a:t>
            </a:r>
            <a:endParaRPr lang="zh-CN" altLang="en-US" sz="3600" dirty="0"/>
          </a:p>
        </p:txBody>
      </p:sp>
      <p:graphicFrame>
        <p:nvGraphicFramePr>
          <p:cNvPr id="8" name="表格 7"/>
          <p:cNvGraphicFramePr>
            <a:graphicFrameLocks noGrp="1"/>
          </p:cNvGraphicFramePr>
          <p:nvPr/>
        </p:nvGraphicFramePr>
        <p:xfrm>
          <a:off x="1643042" y="1500180"/>
          <a:ext cx="5868035" cy="111252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a:t>
                      </a:r>
                      <a:r>
                        <a:rPr lang="en-GB" sz="1000" b="1" kern="100" baseline="-25000">
                          <a:latin typeface="Times New Roman"/>
                          <a:ea typeface="宋体"/>
                          <a:cs typeface="Times New Roman"/>
                        </a:rPr>
                        <a:t>_intra</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max(120ms, ceil( 3 x K</a:t>
                      </a:r>
                      <a:r>
                        <a:rPr lang="en-GB" sz="900" kern="100" baseline="-25000">
                          <a:latin typeface="Arial"/>
                          <a:ea typeface="宋体"/>
                          <a:cs typeface="Times New Roman"/>
                        </a:rPr>
                        <a:t>p </a:t>
                      </a:r>
                      <a:r>
                        <a:rPr lang="en-GB" sz="900" kern="100">
                          <a:latin typeface="Arial"/>
                          <a:ea typeface="宋体"/>
                          <a:cs typeface="Times New Roman"/>
                        </a:rPr>
                        <a:t>)</a:t>
                      </a:r>
                      <a:r>
                        <a:rPr lang="en-GB" sz="900" kern="100" baseline="-25000">
                          <a:latin typeface="Arial"/>
                          <a:ea typeface="宋体"/>
                          <a:cs typeface="Times New Roman"/>
                        </a:rPr>
                        <a:t> </a:t>
                      </a:r>
                      <a:r>
                        <a:rPr lang="en-GB" sz="900" kern="100">
                          <a:latin typeface="Arial"/>
                          <a:ea typeface="宋体"/>
                          <a:cs typeface="Times New Roman"/>
                        </a:rPr>
                        <a:t>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max(120ms, ceil (1.5 x 3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Ceil(3 x K</a:t>
                      </a:r>
                      <a:r>
                        <a:rPr lang="en-GB" sz="900" kern="100" baseline="-25000">
                          <a:latin typeface="Arial"/>
                          <a:ea typeface="宋体"/>
                          <a:cs typeface="Times New Roman"/>
                        </a:rPr>
                        <a:t>p</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21505" name="Rectangle 1"/>
          <p:cNvSpPr>
            <a:spLocks noChangeArrowheads="1"/>
          </p:cNvSpPr>
          <p:nvPr/>
        </p:nvSpPr>
        <p:spPr bwMode="auto">
          <a:xfrm>
            <a:off x="0" y="114299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Table3: Time period for time index detection (Frequency range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10" name="表格 9"/>
          <p:cNvGraphicFramePr>
            <a:graphicFrameLocks noGrp="1"/>
          </p:cNvGraphicFramePr>
          <p:nvPr/>
        </p:nvGraphicFramePr>
        <p:xfrm>
          <a:off x="1643042" y="3357568"/>
          <a:ext cx="5868035" cy="123444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71438">
                <a:tc>
                  <a:txBody>
                    <a:bodyPr/>
                    <a:lstStyle/>
                    <a:p>
                      <a:pPr algn="ctr">
                        <a:spcAft>
                          <a:spcPts val="0"/>
                        </a:spcAft>
                      </a:pPr>
                      <a:r>
                        <a:rPr lang="en-GB" sz="900" b="1" kern="100">
                          <a:latin typeface="Arial"/>
                          <a:ea typeface="宋体"/>
                          <a:cs typeface="Times New Roman"/>
                        </a:rPr>
                        <a:t>Condition</a:t>
                      </a:r>
                      <a:r>
                        <a:rPr lang="en-GB" sz="900" b="1" kern="100" baseline="30000">
                          <a:latin typeface="Arial"/>
                          <a:ea typeface="宋体"/>
                          <a:cs typeface="Times New Roman"/>
                        </a:rPr>
                        <a:t> NOTE1,2</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SSB_time_index_inter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M</a:t>
                      </a:r>
                      <a:r>
                        <a:rPr lang="en-GB" sz="900" kern="100" baseline="-25000">
                          <a:latin typeface="Arial"/>
                          <a:ea typeface="宋体"/>
                          <a:cs typeface="Times New Roman"/>
                        </a:rPr>
                        <a:t>SSB_index_inter </a:t>
                      </a:r>
                      <a:r>
                        <a:rPr lang="en-GB" sz="900" kern="100">
                          <a:latin typeface="Arial"/>
                          <a:ea typeface="宋体"/>
                          <a:cs typeface="Times New Roman"/>
                        </a:rPr>
                        <a:t>x max(MGRP, SMTC period))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 </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(1.5 x M</a:t>
                      </a:r>
                      <a:r>
                        <a:rPr lang="en-GB" sz="900" kern="100" baseline="-25000">
                          <a:latin typeface="Arial"/>
                          <a:ea typeface="宋体"/>
                          <a:cs typeface="Times New Roman"/>
                        </a:rPr>
                        <a:t>SSB_index_inter</a:t>
                      </a:r>
                      <a:r>
                        <a:rPr lang="en-GB" sz="900" kern="100">
                          <a:latin typeface="Arial"/>
                          <a:ea typeface="宋体"/>
                          <a:cs typeface="Times New Roman"/>
                        </a:rPr>
                        <a:t>) x max(MGRP, SMTC period,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 &gt;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t>
                      </a:r>
                      <a:r>
                        <a:rPr lang="en-GB" sz="900" kern="100" baseline="-25000">
                          <a:latin typeface="Arial"/>
                          <a:ea typeface="宋体"/>
                          <a:cs typeface="Times New Roman"/>
                        </a:rPr>
                        <a:t>SSB_index_inter</a:t>
                      </a:r>
                      <a:r>
                        <a:rPr lang="en-GB" sz="900" kern="100">
                          <a:latin typeface="Arial"/>
                          <a:ea typeface="宋体"/>
                          <a:cs typeface="Times New Roman"/>
                        </a:rPr>
                        <a:t> x DRX cycle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gridSpan="2">
                  <a:txBody>
                    <a:bodyPr/>
                    <a:lstStyle/>
                    <a:p>
                      <a:pPr marL="540385" indent="-540385">
                        <a:spcAft>
                          <a:spcPts val="0"/>
                        </a:spcAft>
                      </a:pPr>
                      <a:r>
                        <a:rPr lang="en-GB" sz="900" kern="100" dirty="0">
                          <a:latin typeface="Arial"/>
                          <a:ea typeface="宋体"/>
                          <a:cs typeface="Times New Roman"/>
                        </a:rPr>
                        <a:t>NOTE 1: 	DRX or non DRX requirements apply according to the conditions described in clause 3.6.1</a:t>
                      </a:r>
                      <a:endParaRPr lang="zh-CN" sz="1200" kern="100" dirty="0">
                        <a:latin typeface="Times New Roman"/>
                        <a:ea typeface="宋体"/>
                        <a:cs typeface="Times New Roman"/>
                      </a:endParaRPr>
                    </a:p>
                    <a:p>
                      <a:pPr marL="540385" indent="-540385">
                        <a:spcAft>
                          <a:spcPts val="0"/>
                        </a:spcAft>
                      </a:pPr>
                      <a:r>
                        <a:rPr lang="en-GB" sz="900" kern="100" dirty="0">
                          <a:latin typeface="Arial"/>
                          <a:ea typeface="宋体"/>
                          <a:cs typeface="Times New Roman"/>
                        </a:rPr>
                        <a:t>NOTE 2: 	In EN-DC operation, the parameters, timers and scheduling requests referred to in clause 3.6.1 are for the secondary cell group. The DRX cycle is the DRX cycle of the secondary cell group.</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21506" name="Rectangle 2"/>
          <p:cNvSpPr>
            <a:spLocks noChangeArrowheads="1"/>
          </p:cNvSpPr>
          <p:nvPr/>
        </p:nvSpPr>
        <p:spPr bwMode="auto">
          <a:xfrm>
            <a:off x="0" y="292894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Table4: Time period for time index detection (Frequency range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(3)</a:t>
            </a:r>
            <a:endParaRPr lang="zh-CN" altLang="en-US" sz="4000" dirty="0"/>
          </a:p>
        </p:txBody>
      </p:sp>
      <p:graphicFrame>
        <p:nvGraphicFramePr>
          <p:cNvPr id="4" name="内容占位符 3"/>
          <p:cNvGraphicFramePr>
            <a:graphicFrameLocks noGrp="1"/>
          </p:cNvGraphicFramePr>
          <p:nvPr>
            <p:ph idx="1"/>
          </p:nvPr>
        </p:nvGraphicFramePr>
        <p:xfrm>
          <a:off x="1643042" y="1857370"/>
          <a:ext cx="5868035" cy="109728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max(200ms, ceil( 5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max(200ms, ceil(1.5x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dirty="0">
                          <a:latin typeface="Arial"/>
                          <a:ea typeface="宋体"/>
                          <a:cs typeface="Times New Roman"/>
                        </a:rPr>
                        <a:t>) x max(SMTC </a:t>
                      </a:r>
                      <a:r>
                        <a:rPr lang="en-GB" sz="900" kern="100" dirty="0" err="1">
                          <a:latin typeface="Arial"/>
                          <a:ea typeface="宋体"/>
                          <a:cs typeface="Times New Roman"/>
                        </a:rPr>
                        <a:t>period,DRX</a:t>
                      </a:r>
                      <a:r>
                        <a:rPr lang="en-GB" sz="900" kern="100" dirty="0">
                          <a:latin typeface="Arial"/>
                          <a:ea typeface="宋体"/>
                          <a:cs typeface="Times New Roman"/>
                        </a:rPr>
                        <a:t>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ceil( 5 x </a:t>
                      </a:r>
                      <a:r>
                        <a:rPr lang="en-GB" sz="900" kern="100" dirty="0" err="1">
                          <a:latin typeface="Arial"/>
                          <a:ea typeface="宋体"/>
                          <a:cs typeface="Times New Roman"/>
                        </a:rPr>
                        <a:t>K</a:t>
                      </a:r>
                      <a:r>
                        <a:rPr lang="en-GB" sz="900" kern="100" baseline="-25000" dirty="0" err="1">
                          <a:latin typeface="Arial"/>
                          <a:ea typeface="宋体"/>
                          <a:cs typeface="Times New Roman"/>
                        </a:rPr>
                        <a:t>p</a:t>
                      </a:r>
                      <a:r>
                        <a:rPr lang="en-GB" sz="900" kern="100" baseline="-25000" dirty="0">
                          <a:latin typeface="Arial"/>
                          <a:ea typeface="宋体"/>
                          <a:cs typeface="Times New Roman"/>
                        </a:rPr>
                        <a:t> </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22529" name="Rectangle 1"/>
          <p:cNvSpPr>
            <a:spLocks noChangeArrowheads="1"/>
          </p:cNvSpPr>
          <p:nvPr/>
        </p:nvSpPr>
        <p:spPr bwMode="auto">
          <a:xfrm>
            <a:off x="0" y="135730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Table5: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FR1)</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nvGraphicFramePr>
        <p:xfrm>
          <a:off x="1714480" y="3714758"/>
          <a:ext cx="5868035" cy="1097280"/>
        </p:xfrm>
        <a:graphic>
          <a:graphicData uri="http://schemas.openxmlformats.org/drawingml/2006/table">
            <a:tbl>
              <a:tblPr/>
              <a:tblGrid>
                <a:gridCol w="2933700">
                  <a:extLst>
                    <a:ext uri="{9D8B030D-6E8A-4147-A177-3AD203B41FA5}">
                      <a16:colId xmlns:a16="http://schemas.microsoft.com/office/drawing/2014/main" val="20000"/>
                    </a:ext>
                  </a:extLst>
                </a:gridCol>
                <a:gridCol w="2934335">
                  <a:extLst>
                    <a:ext uri="{9D8B030D-6E8A-4147-A177-3AD203B41FA5}">
                      <a16:colId xmlns:a16="http://schemas.microsoft.com/office/drawing/2014/main" val="20001"/>
                    </a:ext>
                  </a:extLst>
                </a:gridCol>
              </a:tblGrid>
              <a:tr h="0">
                <a:tc>
                  <a:txBody>
                    <a:bodyPr/>
                    <a:lstStyle/>
                    <a:p>
                      <a:pPr algn="ctr">
                        <a:spcAft>
                          <a:spcPts val="0"/>
                        </a:spcAft>
                      </a:pPr>
                      <a:r>
                        <a:rPr lang="en-GB" sz="900" b="1" kern="100" dirty="0">
                          <a:latin typeface="Arial"/>
                          <a:ea typeface="宋体"/>
                          <a:cs typeface="Times New Roman"/>
                        </a:rPr>
                        <a:t>DRX cycle</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a:t>
                      </a:r>
                      <a:r>
                        <a:rPr lang="en-GB" sz="900" b="1" kern="100" baseline="-25000">
                          <a:latin typeface="Arial"/>
                          <a:ea typeface="宋体"/>
                          <a:cs typeface="Times New Roman"/>
                        </a:rPr>
                        <a:t> SSB_measurement_period_intra</a:t>
                      </a:r>
                      <a:r>
                        <a:rPr lang="en-GB" sz="900" b="1"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GB" sz="900" kern="100">
                          <a:latin typeface="Arial"/>
                          <a:ea typeface="宋体"/>
                          <a:cs typeface="Times New Roman"/>
                        </a:rPr>
                        <a:t>No DRX</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SMTC period)</a:t>
                      </a:r>
                      <a:r>
                        <a:rPr lang="en-GB" sz="900" kern="100" baseline="30000">
                          <a:latin typeface="Arial"/>
                          <a:ea typeface="宋体"/>
                          <a:cs typeface="Times New Roman"/>
                        </a:rPr>
                        <a:t>Note 1</a:t>
                      </a:r>
                      <a:r>
                        <a:rPr lang="en-GB" sz="900" kern="100">
                          <a:latin typeface="Arial"/>
                          <a:ea typeface="宋体"/>
                          <a:cs typeface="Times New Roman"/>
                        </a:rPr>
                        <a:t> x CSSF</a:t>
                      </a:r>
                      <a:r>
                        <a:rPr lang="en-GB" sz="900" kern="100" baseline="-25000">
                          <a:latin typeface="Arial"/>
                          <a:ea typeface="宋体"/>
                          <a:cs typeface="Times New Roman"/>
                        </a:rPr>
                        <a:t>inter</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GB" sz="900" kern="100">
                          <a:latin typeface="Arial"/>
                          <a:ea typeface="宋体"/>
                          <a:cs typeface="Times New Roman"/>
                        </a:rPr>
                        <a:t>DRX cycle</a:t>
                      </a:r>
                      <a:r>
                        <a:rPr lang="en-US" sz="900" kern="100">
                          <a:latin typeface="宋体"/>
                          <a:ea typeface="宋体"/>
                          <a:cs typeface="Times New Roman"/>
                        </a:rPr>
                        <a:t>≤</a:t>
                      </a:r>
                      <a:r>
                        <a:rPr lang="en-GB" sz="900" kern="100">
                          <a:latin typeface="Arial"/>
                          <a:ea typeface="宋体"/>
                          <a:cs typeface="Times New Roman"/>
                        </a:rPr>
                        <a:t> 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a:latin typeface="Arial"/>
                          <a:ea typeface="宋体"/>
                          <a:cs typeface="Times New Roman"/>
                        </a:rPr>
                        <a:t>max(400ms, ceil(1.5x M</a:t>
                      </a:r>
                      <a:r>
                        <a:rPr lang="en-GB" sz="900" kern="100" baseline="-25000">
                          <a:latin typeface="Arial"/>
                          <a:ea typeface="宋体"/>
                          <a:cs typeface="Times New Roman"/>
                        </a:rPr>
                        <a:t>meas_period_inter</a:t>
                      </a:r>
                      <a:r>
                        <a:rPr lang="en-GB" sz="900" kern="100">
                          <a:latin typeface="Arial"/>
                          <a:ea typeface="宋体"/>
                          <a:cs typeface="Times New Roman"/>
                        </a:rPr>
                        <a:t> x K</a:t>
                      </a:r>
                      <a:r>
                        <a:rPr lang="en-GB" sz="900" kern="100" baseline="-25000">
                          <a:latin typeface="Arial"/>
                          <a:ea typeface="宋体"/>
                          <a:cs typeface="Times New Roman"/>
                        </a:rPr>
                        <a:t>p</a:t>
                      </a:r>
                      <a:r>
                        <a:rPr lang="en-GB" sz="900" kern="100">
                          <a:latin typeface="Arial"/>
                          <a:ea typeface="宋体"/>
                          <a:cs typeface="Times New Roman"/>
                        </a:rPr>
                        <a:t>) x max(SMTC period,DRX cycle)) x CSSF</a:t>
                      </a:r>
                      <a:r>
                        <a:rPr lang="en-GB" sz="900" kern="100" baseline="-25000">
                          <a:latin typeface="Arial"/>
                          <a:ea typeface="宋体"/>
                          <a:cs typeface="Times New Roman"/>
                        </a:rPr>
                        <a:t>inter</a:t>
                      </a:r>
                      <a:r>
                        <a:rPr lang="en-GB" sz="900" kern="100">
                          <a:latin typeface="Arial"/>
                          <a:ea typeface="宋体"/>
                          <a:cs typeface="Times New Roman"/>
                        </a:rPr>
                        <a:t> </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GB" sz="900" kern="100">
                          <a:latin typeface="Arial"/>
                          <a:ea typeface="宋体"/>
                          <a:cs typeface="Times New Roman"/>
                        </a:rPr>
                        <a:t>DRX cycle&gt;320ms</a:t>
                      </a:r>
                      <a:endParaRPr lang="zh-CN" sz="12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kern="100" dirty="0">
                          <a:latin typeface="Arial"/>
                          <a:ea typeface="宋体"/>
                          <a:cs typeface="Times New Roman"/>
                        </a:rPr>
                        <a:t>ceil(</a:t>
                      </a:r>
                      <a:r>
                        <a:rPr lang="en-GB" sz="900" kern="100" dirty="0" err="1">
                          <a:latin typeface="Arial"/>
                          <a:ea typeface="宋体"/>
                          <a:cs typeface="Times New Roman"/>
                        </a:rPr>
                        <a:t>M</a:t>
                      </a:r>
                      <a:r>
                        <a:rPr lang="en-GB" sz="900" kern="100" baseline="-25000" dirty="0" err="1">
                          <a:latin typeface="Arial"/>
                          <a:ea typeface="宋体"/>
                          <a:cs typeface="Times New Roman"/>
                        </a:rPr>
                        <a:t>meas_period_inter</a:t>
                      </a:r>
                      <a:r>
                        <a:rPr lang="en-GB" sz="900" kern="100" dirty="0">
                          <a:latin typeface="Arial"/>
                          <a:ea typeface="宋体"/>
                          <a:cs typeface="Times New Roman"/>
                        </a:rPr>
                        <a:t> </a:t>
                      </a:r>
                      <a:r>
                        <a:rPr lang="en-GB" sz="900" kern="100" dirty="0" err="1">
                          <a:latin typeface="Arial"/>
                          <a:ea typeface="宋体"/>
                          <a:cs typeface="Times New Roman"/>
                        </a:rPr>
                        <a:t>xK</a:t>
                      </a:r>
                      <a:r>
                        <a:rPr lang="en-GB" sz="900" kern="100" baseline="-25000" dirty="0" err="1">
                          <a:latin typeface="Arial"/>
                          <a:ea typeface="宋体"/>
                          <a:cs typeface="Times New Roman"/>
                        </a:rPr>
                        <a:t>p</a:t>
                      </a:r>
                      <a:r>
                        <a:rPr lang="en-GB" sz="900" kern="100" dirty="0">
                          <a:latin typeface="Arial"/>
                          <a:ea typeface="宋体"/>
                          <a:cs typeface="Times New Roman"/>
                        </a:rPr>
                        <a:t>) x DRX cycle x </a:t>
                      </a:r>
                      <a:r>
                        <a:rPr lang="en-GB" sz="900" kern="100" dirty="0" err="1">
                          <a:latin typeface="Arial"/>
                          <a:ea typeface="宋体"/>
                          <a:cs typeface="Times New Roman"/>
                        </a:rPr>
                        <a:t>CSSF</a:t>
                      </a:r>
                      <a:r>
                        <a:rPr lang="en-GB" sz="900" kern="100" baseline="-25000" dirty="0" err="1">
                          <a:latin typeface="Arial"/>
                          <a:ea typeface="宋体"/>
                          <a:cs typeface="Times New Roman"/>
                        </a:rPr>
                        <a:t>inter</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450">
                <a:tc gridSpan="2">
                  <a:txBody>
                    <a:bodyPr/>
                    <a:lstStyle/>
                    <a:p>
                      <a:pPr marL="540385" indent="-540385">
                        <a:spcAft>
                          <a:spcPts val="0"/>
                        </a:spcAft>
                      </a:pPr>
                      <a:r>
                        <a:rPr lang="en-GB" sz="900" kern="100" dirty="0">
                          <a:latin typeface="Arial"/>
                          <a:ea typeface="宋体"/>
                          <a:cs typeface="Times New Roman"/>
                        </a:rPr>
                        <a:t>NOTE 1:	If different SMTC periodicities are configured for different cells, the SMTC period in the requirement is the one used by the cell being identified</a:t>
                      </a:r>
                      <a:endParaRPr lang="zh-CN" sz="12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
        <p:nvSpPr>
          <p:cNvPr id="22530" name="Rectangle 2"/>
          <p:cNvSpPr>
            <a:spLocks noChangeArrowheads="1"/>
          </p:cNvSpPr>
          <p:nvPr/>
        </p:nvSpPr>
        <p:spPr bwMode="auto">
          <a:xfrm>
            <a:off x="0" y="328613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Table6: Measurement period for </a:t>
            </a:r>
            <a:r>
              <a:rPr kumimoji="0" lang="en-GB" altLang="zh-CN" sz="1000" b="1" i="0" u="none" strike="noStrike" cap="none" normalizeH="0" baseline="0" dirty="0" err="1">
                <a:ln>
                  <a:noFill/>
                </a:ln>
                <a:solidFill>
                  <a:schemeClr val="tx1"/>
                </a:solidFill>
                <a:effectLst/>
                <a:latin typeface="Times New Roman" pitchFamily="18" charset="0"/>
                <a:ea typeface="宋体" pitchFamily="2" charset="-122"/>
                <a:cs typeface="Times New Roman" pitchFamily="18" charset="0"/>
              </a:rPr>
              <a:t>interfrequency</a:t>
            </a:r>
            <a:r>
              <a:rPr kumimoji="0" lang="en-GB" altLang="zh-CN" sz="10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 measurements without gaps(Frequency FR2)</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The delay requirements (4)</a:t>
            </a:r>
            <a:endParaRPr lang="zh-CN" altLang="en-US" sz="4000" dirty="0"/>
          </a:p>
        </p:txBody>
      </p:sp>
      <p:sp>
        <p:nvSpPr>
          <p:cNvPr id="3" name="内容占位符 2"/>
          <p:cNvSpPr>
            <a:spLocks noGrp="1"/>
          </p:cNvSpPr>
          <p:nvPr>
            <p:ph idx="1"/>
          </p:nvPr>
        </p:nvSpPr>
        <p:spPr>
          <a:xfrm>
            <a:off x="457200" y="1200151"/>
            <a:ext cx="8229600" cy="4086244"/>
          </a:xfrm>
        </p:spPr>
        <p:txBody>
          <a:bodyPr>
            <a:normAutofit fontScale="55000" lnSpcReduction="20000"/>
          </a:bodyPr>
          <a:lstStyle/>
          <a:p>
            <a:pPr hangingPunct="0"/>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 For a UE supporting FR2 power class 1,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40</a:t>
            </a:r>
            <a:r>
              <a:rPr lang="en-GB" altLang="zh-CN" sz="2900" dirty="0"/>
              <a:t> samples. For a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24</a:t>
            </a:r>
            <a:r>
              <a:rPr lang="en-GB" altLang="zh-CN" sz="2900" dirty="0"/>
              <a:t> samples. For a UE supporting FR2 power class 3,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a:t>
            </a:r>
            <a:r>
              <a:rPr lang="en-US" altLang="zh-CN" sz="2900" dirty="0">
                <a:solidFill>
                  <a:srgbClr val="FF0000"/>
                </a:solidFill>
              </a:rPr>
              <a:t>24</a:t>
            </a:r>
            <a:r>
              <a:rPr lang="en-GB" altLang="zh-CN" sz="2900" dirty="0"/>
              <a:t> samples. For a UE supporting FR2 power class 4, </a:t>
            </a:r>
            <a:r>
              <a:rPr lang="en-GB" altLang="zh-CN" sz="2900" dirty="0" err="1"/>
              <a:t>M</a:t>
            </a:r>
            <a:r>
              <a:rPr lang="en-GB" altLang="zh-CN" sz="2900" baseline="-25000" dirty="0" err="1"/>
              <a:t>pss</a:t>
            </a:r>
            <a:r>
              <a:rPr lang="en-GB" altLang="zh-CN" sz="2900" baseline="-25000" dirty="0"/>
              <a:t>/</a:t>
            </a:r>
            <a:r>
              <a:rPr lang="en-GB" altLang="zh-CN" sz="2900" baseline="-25000" dirty="0" err="1"/>
              <a:t>sss_sync</a:t>
            </a:r>
            <a:r>
              <a:rPr lang="en-GB" altLang="zh-CN" sz="2900" baseline="-25000" dirty="0"/>
              <a:t> </a:t>
            </a:r>
            <a:r>
              <a:rPr lang="en-GB" altLang="zh-CN" sz="2900" dirty="0"/>
              <a:t>= </a:t>
            </a:r>
            <a:r>
              <a:rPr lang="en-US" altLang="zh-CN" sz="2900" dirty="0">
                <a:solidFill>
                  <a:srgbClr val="FF0000"/>
                </a:solidFill>
              </a:rPr>
              <a:t>24</a:t>
            </a:r>
            <a:r>
              <a:rPr lang="en-GB" altLang="zh-CN" sz="2900" dirty="0"/>
              <a:t> samples.</a:t>
            </a:r>
            <a:endParaRPr lang="zh-CN" altLang="zh-CN" sz="2900" dirty="0"/>
          </a:p>
          <a:p>
            <a:pPr hangingPunct="0"/>
            <a:r>
              <a:rPr lang="en-GB" altLang="zh-CN" sz="2900" dirty="0" err="1"/>
              <a:t>M</a:t>
            </a:r>
            <a:r>
              <a:rPr lang="en-GB" altLang="zh-CN" sz="2900" baseline="-25000" dirty="0" err="1"/>
              <a:t>SSB_index_inter</a:t>
            </a:r>
            <a:r>
              <a:rPr lang="en-GB" altLang="zh-CN" sz="2900" dirty="0"/>
              <a:t>: For a UE supporting power class 1, </a:t>
            </a:r>
            <a:r>
              <a:rPr lang="en-GB" altLang="zh-CN" sz="2900" dirty="0" err="1"/>
              <a:t>M</a:t>
            </a:r>
            <a:r>
              <a:rPr lang="en-GB" altLang="zh-CN" sz="2900" baseline="-25000" dirty="0" err="1"/>
              <a:t>SSB_index_inter</a:t>
            </a:r>
            <a:r>
              <a:rPr lang="en-GB" altLang="zh-CN" sz="2900" dirty="0"/>
              <a:t> = 40 samples. For a vehicle mounted UE supporting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baseline="-25000" dirty="0"/>
              <a:t> </a:t>
            </a:r>
            <a:r>
              <a:rPr lang="en-GB" altLang="zh-CN" sz="2900" dirty="0"/>
              <a:t>= 24 samples. For a UE supporting power class 3, </a:t>
            </a:r>
            <a:r>
              <a:rPr lang="en-GB" altLang="zh-CN" sz="2900" dirty="0" err="1"/>
              <a:t>M</a:t>
            </a:r>
            <a:r>
              <a:rPr lang="en-GB" altLang="zh-CN" sz="2900" baseline="-25000" dirty="0" err="1"/>
              <a:t>SSB_index_inter</a:t>
            </a:r>
            <a:r>
              <a:rPr lang="en-GB" altLang="zh-CN" sz="2900" dirty="0"/>
              <a:t> = 24 samples. For a UE supporting power class 4, </a:t>
            </a:r>
            <a:r>
              <a:rPr lang="en-GB" altLang="zh-CN" sz="2900" dirty="0" err="1"/>
              <a:t>M</a:t>
            </a:r>
            <a:r>
              <a:rPr lang="en-GB" altLang="zh-CN" sz="2900" baseline="-25000" dirty="0" err="1"/>
              <a:t>meas_period_inter</a:t>
            </a:r>
            <a:r>
              <a:rPr lang="en-GB" altLang="zh-CN" sz="2900" dirty="0"/>
              <a:t> = 24 samples.</a:t>
            </a:r>
            <a:endParaRPr lang="zh-CN" altLang="zh-CN" sz="2900" dirty="0"/>
          </a:p>
          <a:p>
            <a:pPr hangingPunct="0"/>
            <a:r>
              <a:rPr lang="en-GB" altLang="zh-CN" sz="2900" dirty="0" err="1"/>
              <a:t>M</a:t>
            </a:r>
            <a:r>
              <a:rPr lang="en-GB" altLang="zh-CN" sz="2900" baseline="-25000" dirty="0" err="1"/>
              <a:t>meas_period_inter</a:t>
            </a:r>
            <a:r>
              <a:rPr lang="en-GB" altLang="zh-CN" sz="2900" dirty="0"/>
              <a:t>: For a UE supporting FR2 power class 1, </a:t>
            </a:r>
            <a:r>
              <a:rPr lang="en-GB" altLang="zh-CN" sz="2900" dirty="0" err="1"/>
              <a:t>M</a:t>
            </a:r>
            <a:r>
              <a:rPr lang="en-GB" altLang="zh-CN" sz="2900" baseline="-25000" dirty="0" err="1"/>
              <a:t>meas_period_inter</a:t>
            </a:r>
            <a:r>
              <a:rPr lang="en-GB" altLang="zh-CN" sz="2900" dirty="0"/>
              <a:t> =</a:t>
            </a:r>
            <a:r>
              <a:rPr lang="en-US" altLang="zh-CN" sz="2900" dirty="0">
                <a:solidFill>
                  <a:srgbClr val="FF0000"/>
                </a:solidFill>
              </a:rPr>
              <a:t>40</a:t>
            </a:r>
            <a:r>
              <a:rPr lang="en-GB" altLang="zh-CN" sz="2900" dirty="0"/>
              <a:t> samples. For a vehicle mounted UE supporting FR2 power class 2, </a:t>
            </a:r>
            <a:r>
              <a:rPr lang="en-GB" altLang="zh-CN" sz="2900" dirty="0" err="1"/>
              <a:t>M</a:t>
            </a:r>
            <a:r>
              <a:rPr lang="en-GB" altLang="zh-CN" sz="2900" baseline="-25000" dirty="0" err="1"/>
              <a:t>pss</a:t>
            </a:r>
            <a:r>
              <a:rPr lang="en-GB" altLang="zh-CN" sz="2900" baseline="-25000" dirty="0"/>
              <a:t>/</a:t>
            </a:r>
            <a:r>
              <a:rPr lang="en-GB" altLang="zh-CN" sz="2900" baseline="-25000" dirty="0" err="1"/>
              <a:t>sss_sync_inter</a:t>
            </a:r>
            <a:r>
              <a:rPr lang="en-GB" altLang="zh-CN" sz="2900" dirty="0"/>
              <a:t>=</a:t>
            </a:r>
            <a:r>
              <a:rPr lang="en-US" altLang="zh-CN" sz="2900" dirty="0">
                <a:solidFill>
                  <a:srgbClr val="FF0000"/>
                </a:solidFill>
              </a:rPr>
              <a:t>24</a:t>
            </a:r>
            <a:r>
              <a:rPr lang="en-GB" altLang="zh-CN" sz="2900" dirty="0"/>
              <a:t> samples. For a UE supporting FR2 power class 3, </a:t>
            </a:r>
            <a:r>
              <a:rPr lang="en-GB" altLang="zh-CN" sz="2900" dirty="0" err="1"/>
              <a:t>M</a:t>
            </a:r>
            <a:r>
              <a:rPr lang="en-GB" altLang="zh-CN" sz="2900" baseline="-25000" dirty="0" err="1"/>
              <a:t>meas_period_inter</a:t>
            </a:r>
            <a:r>
              <a:rPr lang="en-GB" altLang="zh-CN" sz="2900" dirty="0"/>
              <a:t> =</a:t>
            </a:r>
            <a:r>
              <a:rPr lang="en-US" altLang="zh-CN" sz="2900" dirty="0">
                <a:solidFill>
                  <a:srgbClr val="FF0000"/>
                </a:solidFill>
              </a:rPr>
              <a:t>24</a:t>
            </a:r>
            <a:r>
              <a:rPr lang="en-GB" altLang="zh-CN" sz="2900" dirty="0"/>
              <a:t> samples. For a UE supporting FR2 power class 4, </a:t>
            </a:r>
            <a:r>
              <a:rPr lang="en-GB" altLang="zh-CN" sz="2900" dirty="0" err="1"/>
              <a:t>M</a:t>
            </a:r>
            <a:r>
              <a:rPr lang="en-GB" altLang="zh-CN" sz="2900" baseline="-25000" dirty="0" err="1"/>
              <a:t>meas_period_inter</a:t>
            </a:r>
            <a:r>
              <a:rPr lang="en-GB" altLang="zh-CN" sz="2900" dirty="0"/>
              <a:t> = </a:t>
            </a:r>
            <a:r>
              <a:rPr lang="en-US" altLang="zh-CN" sz="2900" dirty="0">
                <a:solidFill>
                  <a:srgbClr val="FF0000"/>
                </a:solidFill>
              </a:rPr>
              <a:t>24</a:t>
            </a:r>
            <a:r>
              <a:rPr lang="en-GB" altLang="zh-CN" sz="2900" dirty="0"/>
              <a:t> samples.</a:t>
            </a:r>
          </a:p>
          <a:p>
            <a:pPr hangingPunct="0"/>
            <a:endParaRPr lang="en-US" altLang="zh-CN" sz="2900" dirty="0"/>
          </a:p>
          <a:p>
            <a:r>
              <a:rPr lang="en-US" altLang="zh-CN" sz="2900" dirty="0"/>
              <a:t>When </a:t>
            </a:r>
            <a:r>
              <a:rPr lang="en-US" altLang="zh-CN" sz="2900" dirty="0" err="1"/>
              <a:t>interfrequency</a:t>
            </a:r>
            <a:r>
              <a:rPr lang="en-US" altLang="zh-CN" sz="2900" dirty="0"/>
              <a:t> SMTC is fully non overlapping with measurement gaps or </a:t>
            </a:r>
            <a:r>
              <a:rPr lang="en-US" altLang="zh-CN" sz="2900" dirty="0" err="1"/>
              <a:t>interfrequency</a:t>
            </a:r>
            <a:r>
              <a:rPr lang="en-US" altLang="zh-CN" sz="2900" dirty="0"/>
              <a:t> SMTC is fully overlapping with MGs, </a:t>
            </a:r>
            <a:r>
              <a:rPr lang="en-US" altLang="zh-CN" sz="2900" dirty="0" err="1"/>
              <a:t>Kp</a:t>
            </a:r>
            <a:r>
              <a:rPr lang="en-US" altLang="zh-CN" sz="2900" dirty="0"/>
              <a:t>=1</a:t>
            </a:r>
          </a:p>
          <a:p>
            <a:r>
              <a:rPr lang="en-US" altLang="zh-CN" sz="2900" dirty="0"/>
              <a:t>When </a:t>
            </a:r>
            <a:r>
              <a:rPr lang="en-US" altLang="zh-CN" sz="2900" dirty="0" err="1"/>
              <a:t>interfrequency</a:t>
            </a:r>
            <a:r>
              <a:rPr lang="en-US" altLang="zh-CN" sz="2900" dirty="0"/>
              <a:t> SMTC is partially overlapping with measurement gaps, </a:t>
            </a:r>
            <a:r>
              <a:rPr lang="en-US" altLang="zh-CN" sz="2900" dirty="0" err="1"/>
              <a:t>Kp</a:t>
            </a:r>
            <a:r>
              <a:rPr lang="en-US" altLang="zh-CN" sz="2900" dirty="0"/>
              <a:t> =  1/(1- (SMTC period /MGRP)), where SMTC period &lt; MGRP</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6917</TotalTime>
  <Words>1178</Words>
  <Application>Microsoft Macintosh PowerPoint</Application>
  <PresentationFormat>全屏显示(16:9)</PresentationFormat>
  <Paragraphs>104</Paragraphs>
  <Slides>12</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宋体</vt:lpstr>
      <vt:lpstr>Arial</vt:lpstr>
      <vt:lpstr>Calibri</vt:lpstr>
      <vt:lpstr>Times New Roman</vt:lpstr>
      <vt:lpstr>Office 主题</vt:lpstr>
      <vt:lpstr>WF on inter-frequency without MG</vt:lpstr>
      <vt:lpstr>Background</vt:lpstr>
      <vt:lpstr>Impact on the specs</vt:lpstr>
      <vt:lpstr>Definition</vt:lpstr>
      <vt:lpstr>CSSF factor</vt:lpstr>
      <vt:lpstr>The delay requirements (1)</vt:lpstr>
      <vt:lpstr>The delay requirements (2)</vt:lpstr>
      <vt:lpstr>The delay requirements (3)</vt:lpstr>
      <vt:lpstr>The delay requirements (4)</vt:lpstr>
      <vt:lpstr>Scheduling and measurement restriction</vt:lpstr>
      <vt:lpstr>UE capability</vt:lpstr>
      <vt:lpstr>Minimum requirements at transitions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Zhang Xiaoran</cp:lastModifiedBy>
  <cp:revision>93</cp:revision>
  <dcterms:created xsi:type="dcterms:W3CDTF">2019-10-08T01:43:15Z</dcterms:created>
  <dcterms:modified xsi:type="dcterms:W3CDTF">2019-11-07T10:00:16Z</dcterms:modified>
</cp:coreProperties>
</file>