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7" r:id="rId6"/>
    <p:sldId id="273" r:id="rId7"/>
    <p:sldId id="270" r:id="rId8"/>
    <p:sldId id="268" r:id="rId9"/>
    <p:sldId id="274" r:id="rId10"/>
    <p:sldId id="272" r:id="rId11"/>
    <p:sldId id="275"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65" autoAdjust="0"/>
    <p:restoredTop sz="92974" autoAdjust="0"/>
  </p:normalViewPr>
  <p:slideViewPr>
    <p:cSldViewPr>
      <p:cViewPr varScale="1">
        <p:scale>
          <a:sx n="77" d="100"/>
          <a:sy n="77" d="100"/>
        </p:scale>
        <p:origin x="1037"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73EF0A87-E50B-41B9-A564-8E7E1C007F65}"/>
    <pc:docChg chg="modSld">
      <pc:chgData name="Santhan Thangarasa" userId="408d9f9c-4a2c-4dc8-a0f4-253ef568dfdf" providerId="ADAL" clId="{73EF0A87-E50B-41B9-A564-8E7E1C007F65}" dt="2019-10-18T04:55:08.388" v="84" actId="1035"/>
      <pc:docMkLst>
        <pc:docMk/>
      </pc:docMkLst>
      <pc:sldChg chg="delSp modSp">
        <pc:chgData name="Santhan Thangarasa" userId="408d9f9c-4a2c-4dc8-a0f4-253ef568dfdf" providerId="ADAL" clId="{73EF0A87-E50B-41B9-A564-8E7E1C007F65}" dt="2019-10-18T04:55:08.388" v="84" actId="1035"/>
        <pc:sldMkLst>
          <pc:docMk/>
          <pc:sldMk cId="425807576" sldId="274"/>
        </pc:sldMkLst>
        <pc:spChg chg="del">
          <ac:chgData name="Santhan Thangarasa" userId="408d9f9c-4a2c-4dc8-a0f4-253ef568dfdf" providerId="ADAL" clId="{73EF0A87-E50B-41B9-A564-8E7E1C007F65}" dt="2019-10-18T04:54:54.826" v="1" actId="478"/>
          <ac:spMkLst>
            <pc:docMk/>
            <pc:sldMk cId="425807576" sldId="274"/>
            <ac:spMk id="4" creationId="{BE0B8E39-EA13-4165-AD8B-42FA55E9D647}"/>
          </ac:spMkLst>
        </pc:spChg>
        <pc:spChg chg="mod">
          <ac:chgData name="Santhan Thangarasa" userId="408d9f9c-4a2c-4dc8-a0f4-253ef568dfdf" providerId="ADAL" clId="{73EF0A87-E50B-41B9-A564-8E7E1C007F65}" dt="2019-10-18T04:55:08.388" v="84" actId="1035"/>
          <ac:spMkLst>
            <pc:docMk/>
            <pc:sldMk cId="425807576" sldId="274"/>
            <ac:spMk id="5" creationId="{AEE23341-2D56-46F6-9EB2-1B39A79B515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2019/10/18</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2019/10/18</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2019/10/18</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2019/10/18</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2019/10/18</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2019/10/18</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2019/10/18</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ea typeface="Arial Unicode MS" panose="020B0604020202020204" pitchFamily="50" charset="-128"/>
              </a:rPr>
              <a:t>3GPP TSG-RAN WG4 Meeting #92bis</a:t>
            </a:r>
            <a:br>
              <a:rPr lang="en-US" altLang="zh-CN" sz="1800" dirty="0">
                <a:ea typeface="Arial Unicode MS" panose="020B0604020202020204" pitchFamily="50" charset="-128"/>
              </a:rPr>
            </a:br>
            <a:r>
              <a:rPr lang="en-CA" sz="1800" dirty="0">
                <a:ea typeface="Arial Unicode MS" panose="020B0604020202020204" pitchFamily="50" charset="-128"/>
              </a:rPr>
              <a:t>Chongqing, China, October 14 -18, 2019</a:t>
            </a:r>
            <a:br>
              <a:rPr lang="sv-SE" dirty="0"/>
            </a:b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sz="2800" dirty="0">
                <a:solidFill>
                  <a:schemeClr val="tx1"/>
                </a:solidFill>
              </a:rPr>
              <a:t>Ericsson, Huawei, </a:t>
            </a:r>
            <a:r>
              <a:rPr lang="en-US" altLang="zh-CN" sz="2800" dirty="0" err="1">
                <a:solidFill>
                  <a:schemeClr val="tx1"/>
                </a:solidFill>
              </a:rPr>
              <a:t>HiSilicon</a:t>
            </a:r>
            <a:r>
              <a:rPr lang="en-US" altLang="zh-CN" sz="2800" dirty="0">
                <a:solidFill>
                  <a:schemeClr val="tx1"/>
                </a:solidFill>
              </a:rPr>
              <a:t>, Qualcomm Incorporated, Nokia, Nokia Shanghai Bell</a:t>
            </a:r>
            <a:endParaRPr lang="zh-CN" altLang="en-US" sz="2800"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Rel-16 MTC RRM enhancement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dirty="0"/>
              <a:t>R4-1912735</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GB" dirty="0"/>
              <a:t>Wake-up signal</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600200"/>
            <a:ext cx="8229600" cy="4525963"/>
          </a:xfrm>
        </p:spPr>
        <p:txBody>
          <a:bodyPr/>
          <a:lstStyle/>
          <a:p>
            <a:r>
              <a:rPr lang="sv-SE" sz="2400" dirty="0"/>
              <a:t>Based on the Rel-16 WUS contributions provided to RAN4#92bis meeting, following options are possible:</a:t>
            </a:r>
          </a:p>
          <a:p>
            <a:pPr lvl="1"/>
            <a:r>
              <a:rPr lang="sv-SE" sz="2000" dirty="0"/>
              <a:t>Option 1: </a:t>
            </a:r>
            <a:r>
              <a:rPr lang="en-US" sz="2000" dirty="0"/>
              <a:t>: Rel-15 WUS reception requirements apply for Rel-16 UE.</a:t>
            </a:r>
            <a:endParaRPr lang="sv-SE" sz="2000" dirty="0"/>
          </a:p>
          <a:p>
            <a:pPr lvl="1"/>
            <a:r>
              <a:rPr lang="sv-SE" sz="2000" dirty="0"/>
              <a:t>Option 2: </a:t>
            </a:r>
            <a:r>
              <a:rPr lang="en-US" sz="2000" dirty="0"/>
              <a:t>Required number of repetitions for WUS reception with 1 </a:t>
            </a:r>
            <a:r>
              <a:rPr lang="en-US" sz="2000" dirty="0" err="1"/>
              <a:t>tx</a:t>
            </a:r>
            <a:r>
              <a:rPr lang="en-US" sz="2000" dirty="0"/>
              <a:t> antenna when DRX cycle length is ≤ 1.28 s is increased from 32 to 64. Others can be kept unchanged.</a:t>
            </a:r>
            <a:endParaRPr lang="sv-SE" sz="2000" dirty="0"/>
          </a:p>
          <a:p>
            <a:r>
              <a:rPr lang="en-GB" sz="2400" dirty="0"/>
              <a:t>Companies are expected to further study the WUS detection performance of each WUS sequence assuming UE monitors two sequences based on Rel-15 WUS framework in </a:t>
            </a:r>
            <a:r>
              <a:rPr lang="en-US" altLang="sv-SE" sz="2400" dirty="0"/>
              <a:t>R4-1816334</a:t>
            </a:r>
            <a:endParaRPr lang="en-GB" altLang="sv-SE" sz="2400" dirty="0"/>
          </a:p>
          <a:p>
            <a:r>
              <a:rPr lang="en-GB" sz="2400" dirty="0"/>
              <a:t>RAN4 shall reach agreement at RAN4#93 meeting.</a:t>
            </a:r>
            <a:endParaRPr lang="sv-SE" sz="2400" dirty="0"/>
          </a:p>
          <a:p>
            <a:endParaRPr lang="sv-SE" sz="2400" dirty="0"/>
          </a:p>
          <a:p>
            <a:endParaRPr lang="en-US" altLang="zh-CN" sz="1600" dirty="0"/>
          </a:p>
        </p:txBody>
      </p:sp>
    </p:spTree>
    <p:extLst>
      <p:ext uri="{BB962C8B-B14F-4D97-AF65-F5344CB8AC3E}">
        <p14:creationId xmlns:p14="http://schemas.microsoft.com/office/powerpoint/2010/main" val="2713289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BDB36-11B9-49B5-8FE7-56781C1D8428}"/>
              </a:ext>
            </a:extLst>
          </p:cNvPr>
          <p:cNvSpPr>
            <a:spLocks noGrp="1"/>
          </p:cNvSpPr>
          <p:nvPr>
            <p:ph type="title"/>
          </p:nvPr>
        </p:nvSpPr>
        <p:spPr/>
        <p:txBody>
          <a:bodyPr/>
          <a:lstStyle/>
          <a:p>
            <a:r>
              <a:rPr lang="en-US" altLang="zh-CN" dirty="0"/>
              <a:t>Preconfigured UL resource </a:t>
            </a:r>
            <a:endParaRPr lang="sv-SE" dirty="0"/>
          </a:p>
        </p:txBody>
      </p:sp>
      <p:sp>
        <p:nvSpPr>
          <p:cNvPr id="3" name="Content Placeholder 2">
            <a:extLst>
              <a:ext uri="{FF2B5EF4-FFF2-40B4-BE49-F238E27FC236}">
                <a16:creationId xmlns:a16="http://schemas.microsoft.com/office/drawing/2014/main" id="{97D76405-F671-48DB-BE02-DB68172582D0}"/>
              </a:ext>
            </a:extLst>
          </p:cNvPr>
          <p:cNvSpPr>
            <a:spLocks noGrp="1"/>
          </p:cNvSpPr>
          <p:nvPr>
            <p:ph idx="1"/>
          </p:nvPr>
        </p:nvSpPr>
        <p:spPr/>
        <p:txBody>
          <a:bodyPr/>
          <a:lstStyle/>
          <a:p>
            <a:r>
              <a:rPr lang="sv-SE" sz="2800" dirty="0"/>
              <a:t>The first and the second measurement conditions agreed at RAN4#92 meeting  (</a:t>
            </a:r>
            <a:r>
              <a:rPr lang="en-US" altLang="zh-CN" sz="2800" dirty="0"/>
              <a:t>R4-1910107</a:t>
            </a:r>
            <a:r>
              <a:rPr lang="sv-SE" altLang="zh-CN" sz="2800" dirty="0"/>
              <a:t>)</a:t>
            </a:r>
            <a:r>
              <a:rPr lang="zh-CN" altLang="sv-SE" sz="2800" dirty="0"/>
              <a:t> </a:t>
            </a:r>
            <a:r>
              <a:rPr lang="sv-SE" sz="2800" dirty="0"/>
              <a:t>include parameters M and N, whose values are defined as follows:</a:t>
            </a:r>
          </a:p>
          <a:p>
            <a:pPr lvl="1"/>
            <a:r>
              <a:rPr lang="sv-SE" sz="2400" dirty="0"/>
              <a:t>When TA is obtained in RRC_CONNECTED mode: M=[</a:t>
            </a:r>
            <a:r>
              <a:rPr lang="en-GB" dirty="0"/>
              <a:t>T</a:t>
            </a:r>
            <a:r>
              <a:rPr lang="en-GB" baseline="-25000" dirty="0"/>
              <a:t>Evaluate_</a:t>
            </a:r>
            <a:r>
              <a:rPr lang="en-GB" dirty="0"/>
              <a:t>Q</a:t>
            </a:r>
            <a:r>
              <a:rPr lang="en-GB" baseline="-25000" dirty="0"/>
              <a:t>in_CatM1</a:t>
            </a:r>
            <a:r>
              <a:rPr lang="sv-SE" sz="2400" dirty="0"/>
              <a:t>/2]</a:t>
            </a:r>
          </a:p>
          <a:p>
            <a:pPr lvl="1"/>
            <a:r>
              <a:rPr lang="sv-SE" sz="2400" dirty="0"/>
              <a:t>When TA is obtained in RRC_IDLE mode:</a:t>
            </a:r>
          </a:p>
          <a:p>
            <a:pPr lvl="2"/>
            <a:r>
              <a:rPr lang="sv-SE" sz="2000" dirty="0"/>
              <a:t>Option 1: </a:t>
            </a:r>
          </a:p>
          <a:p>
            <a:pPr lvl="3"/>
            <a:r>
              <a:rPr lang="sv-SE" sz="1600" dirty="0"/>
              <a:t>M = min (</a:t>
            </a:r>
            <a:r>
              <a:rPr lang="en-GB" dirty="0" err="1"/>
              <a:t>T</a:t>
            </a:r>
            <a:r>
              <a:rPr lang="en-GB" baseline="-25000" dirty="0" err="1"/>
              <a:t>measure_intra_UE</a:t>
            </a:r>
            <a:r>
              <a:rPr lang="en-GB" baseline="-25000" dirty="0"/>
              <a:t> cat M1 in </a:t>
            </a:r>
            <a:r>
              <a:rPr lang="en-GB" baseline="-25000" dirty="0" err="1"/>
              <a:t>nonDRX</a:t>
            </a:r>
            <a:r>
              <a:rPr lang="sv-SE" sz="1600" dirty="0"/>
              <a:t>, DRX_cycle length)</a:t>
            </a:r>
          </a:p>
          <a:p>
            <a:pPr lvl="3"/>
            <a:r>
              <a:rPr lang="sv-SE" sz="1600" dirty="0"/>
              <a:t>N = min (</a:t>
            </a:r>
            <a:r>
              <a:rPr lang="en-GB" sz="1600" dirty="0" err="1"/>
              <a:t>T</a:t>
            </a:r>
            <a:r>
              <a:rPr lang="en-GB" sz="1600" baseline="-25000" dirty="0" err="1"/>
              <a:t>measure_intra_UE</a:t>
            </a:r>
            <a:r>
              <a:rPr lang="en-GB" sz="1600" baseline="-25000" dirty="0"/>
              <a:t> cat M1 in </a:t>
            </a:r>
            <a:r>
              <a:rPr lang="en-GB" sz="1600" baseline="-25000" dirty="0" err="1"/>
              <a:t>nonDRX</a:t>
            </a:r>
            <a:r>
              <a:rPr lang="sv-SE" sz="1600" dirty="0"/>
              <a:t>, DRX_cycle length)</a:t>
            </a:r>
          </a:p>
          <a:p>
            <a:pPr lvl="2"/>
            <a:r>
              <a:rPr lang="sv-SE" sz="2000" dirty="0"/>
              <a:t>Other options are not precluded. </a:t>
            </a:r>
            <a:endParaRPr lang="sv-SE" sz="2000" strike="sngStrike" dirty="0"/>
          </a:p>
        </p:txBody>
      </p:sp>
    </p:spTree>
    <p:extLst>
      <p:ext uri="{BB962C8B-B14F-4D97-AF65-F5344CB8AC3E}">
        <p14:creationId xmlns:p14="http://schemas.microsoft.com/office/powerpoint/2010/main" val="1815275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B83AA-C36B-47A8-BA05-D633186DF958}"/>
              </a:ext>
            </a:extLst>
          </p:cNvPr>
          <p:cNvSpPr>
            <a:spLocks noGrp="1"/>
          </p:cNvSpPr>
          <p:nvPr>
            <p:ph type="title"/>
          </p:nvPr>
        </p:nvSpPr>
        <p:spPr/>
        <p:txBody>
          <a:bodyPr/>
          <a:lstStyle/>
          <a:p>
            <a:r>
              <a:rPr lang="en-GB" dirty="0"/>
              <a:t> MPDCCH performance improvement for RLM</a:t>
            </a:r>
            <a:endParaRPr lang="sv-SE" dirty="0"/>
          </a:p>
        </p:txBody>
      </p:sp>
      <p:sp>
        <p:nvSpPr>
          <p:cNvPr id="3" name="Content Placeholder 2">
            <a:extLst>
              <a:ext uri="{FF2B5EF4-FFF2-40B4-BE49-F238E27FC236}">
                <a16:creationId xmlns:a16="http://schemas.microsoft.com/office/drawing/2014/main" id="{8D37D642-3CF1-49CD-A763-8FAC38CAF438}"/>
              </a:ext>
            </a:extLst>
          </p:cNvPr>
          <p:cNvSpPr>
            <a:spLocks noGrp="1"/>
          </p:cNvSpPr>
          <p:nvPr>
            <p:ph idx="1"/>
          </p:nvPr>
        </p:nvSpPr>
        <p:spPr/>
        <p:txBody>
          <a:bodyPr/>
          <a:lstStyle/>
          <a:p>
            <a:r>
              <a:rPr lang="en-GB" dirty="0"/>
              <a:t>The evaluation period of DL radio link quality measurement is same as evaluation period for Rel-13 </a:t>
            </a:r>
            <a:r>
              <a:rPr lang="en-GB" dirty="0" err="1"/>
              <a:t>eMTC</a:t>
            </a:r>
            <a:endParaRPr lang="sv-SE" dirty="0"/>
          </a:p>
          <a:p>
            <a:endParaRPr lang="en-GB" sz="2800" dirty="0">
              <a:highlight>
                <a:srgbClr val="FFFF00"/>
              </a:highlight>
            </a:endParaRPr>
          </a:p>
        </p:txBody>
      </p:sp>
    </p:spTree>
    <p:extLst>
      <p:ext uri="{BB962C8B-B14F-4D97-AF65-F5344CB8AC3E}">
        <p14:creationId xmlns:p14="http://schemas.microsoft.com/office/powerpoint/2010/main" val="4103307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sz="4000" dirty="0"/>
              <a:t>Mobility enhancement: RSS based RSRP measurement for BL CE UE</a:t>
            </a:r>
            <a:endParaRPr lang="zh-CN" altLang="en-US" sz="4000" dirty="0"/>
          </a:p>
        </p:txBody>
      </p:sp>
      <p:graphicFrame>
        <p:nvGraphicFramePr>
          <p:cNvPr id="2" name="Content Placeholder 1">
            <a:extLst>
              <a:ext uri="{FF2B5EF4-FFF2-40B4-BE49-F238E27FC236}">
                <a16:creationId xmlns:a16="http://schemas.microsoft.com/office/drawing/2014/main" id="{5CE90515-56DA-4678-B91A-76E14088E293}"/>
              </a:ext>
            </a:extLst>
          </p:cNvPr>
          <p:cNvGraphicFramePr>
            <a:graphicFrameLocks noGrp="1"/>
          </p:cNvGraphicFramePr>
          <p:nvPr>
            <p:ph idx="1"/>
            <p:extLst>
              <p:ext uri="{D42A27DB-BD31-4B8C-83A1-F6EECF244321}">
                <p14:modId xmlns:p14="http://schemas.microsoft.com/office/powerpoint/2010/main" val="1620964315"/>
              </p:ext>
            </p:extLst>
          </p:nvPr>
        </p:nvGraphicFramePr>
        <p:xfrm>
          <a:off x="457200" y="1484784"/>
          <a:ext cx="8003230" cy="2160239"/>
        </p:xfrm>
        <a:graphic>
          <a:graphicData uri="http://schemas.openxmlformats.org/drawingml/2006/table">
            <a:tbl>
              <a:tblPr firstRow="1" bandRow="1">
                <a:tableStyleId>{5C22544A-7EE6-4342-B048-85BDC9FD1C3A}</a:tableStyleId>
              </a:tblPr>
              <a:tblGrid>
                <a:gridCol w="1600646">
                  <a:extLst>
                    <a:ext uri="{9D8B030D-6E8A-4147-A177-3AD203B41FA5}">
                      <a16:colId xmlns:a16="http://schemas.microsoft.com/office/drawing/2014/main" val="403018267"/>
                    </a:ext>
                  </a:extLst>
                </a:gridCol>
                <a:gridCol w="1600646">
                  <a:extLst>
                    <a:ext uri="{9D8B030D-6E8A-4147-A177-3AD203B41FA5}">
                      <a16:colId xmlns:a16="http://schemas.microsoft.com/office/drawing/2014/main" val="3016539447"/>
                    </a:ext>
                  </a:extLst>
                </a:gridCol>
                <a:gridCol w="1600646">
                  <a:extLst>
                    <a:ext uri="{9D8B030D-6E8A-4147-A177-3AD203B41FA5}">
                      <a16:colId xmlns:a16="http://schemas.microsoft.com/office/drawing/2014/main" val="1961157837"/>
                    </a:ext>
                  </a:extLst>
                </a:gridCol>
                <a:gridCol w="1600646">
                  <a:extLst>
                    <a:ext uri="{9D8B030D-6E8A-4147-A177-3AD203B41FA5}">
                      <a16:colId xmlns:a16="http://schemas.microsoft.com/office/drawing/2014/main" val="1574053309"/>
                    </a:ext>
                  </a:extLst>
                </a:gridCol>
                <a:gridCol w="1600646">
                  <a:extLst>
                    <a:ext uri="{9D8B030D-6E8A-4147-A177-3AD203B41FA5}">
                      <a16:colId xmlns:a16="http://schemas.microsoft.com/office/drawing/2014/main" val="3289192145"/>
                    </a:ext>
                  </a:extLst>
                </a:gridCol>
              </a:tblGrid>
              <a:tr h="457094">
                <a:tc>
                  <a:txBody>
                    <a:bodyPr/>
                    <a:lstStyle/>
                    <a:p>
                      <a:r>
                        <a:rPr lang="en-US" sz="1800" b="1" kern="1200" dirty="0">
                          <a:solidFill>
                            <a:schemeClr val="lt1"/>
                          </a:solidFill>
                          <a:effectLst/>
                          <a:latin typeface="+mn-lt"/>
                          <a:ea typeface="+mn-ea"/>
                          <a:cs typeface="+mn-cs"/>
                        </a:rPr>
                        <a:t>Es/</a:t>
                      </a:r>
                      <a:r>
                        <a:rPr lang="en-US" sz="1800" b="1" kern="1200" dirty="0" err="1">
                          <a:solidFill>
                            <a:schemeClr val="lt1"/>
                          </a:solidFill>
                          <a:effectLst/>
                          <a:latin typeface="+mn-lt"/>
                          <a:ea typeface="+mn-ea"/>
                          <a:cs typeface="+mn-cs"/>
                        </a:rPr>
                        <a:t>Iot</a:t>
                      </a:r>
                      <a:r>
                        <a:rPr lang="en-US" sz="1800" b="1" kern="1200" dirty="0">
                          <a:solidFill>
                            <a:schemeClr val="lt1"/>
                          </a:solidFill>
                          <a:effectLst/>
                          <a:latin typeface="+mn-lt"/>
                          <a:ea typeface="+mn-ea"/>
                          <a:cs typeface="+mn-cs"/>
                        </a:rPr>
                        <a:t>  [dB]</a:t>
                      </a:r>
                      <a:endParaRPr lang="sv-SE" dirty="0"/>
                    </a:p>
                  </a:txBody>
                  <a:tcPr/>
                </a:tc>
                <a:tc>
                  <a:txBody>
                    <a:bodyPr/>
                    <a:lstStyle/>
                    <a:p>
                      <a:r>
                        <a:rPr lang="sv-SE" dirty="0"/>
                        <a:t>Nokia</a:t>
                      </a:r>
                    </a:p>
                  </a:txBody>
                  <a:tcPr/>
                </a:tc>
                <a:tc>
                  <a:txBody>
                    <a:bodyPr/>
                    <a:lstStyle/>
                    <a:p>
                      <a:r>
                        <a:rPr lang="sv-SE" dirty="0"/>
                        <a:t>Ericsson</a:t>
                      </a:r>
                    </a:p>
                  </a:txBody>
                  <a:tcPr/>
                </a:tc>
                <a:tc>
                  <a:txBody>
                    <a:bodyPr/>
                    <a:lstStyle/>
                    <a:p>
                      <a:r>
                        <a:rPr lang="sv-SE" dirty="0"/>
                        <a:t>Huawei</a:t>
                      </a:r>
                    </a:p>
                  </a:txBody>
                  <a:tcPr/>
                </a:tc>
                <a:tc>
                  <a:txBody>
                    <a:bodyPr/>
                    <a:lstStyle/>
                    <a:p>
                      <a:r>
                        <a:rPr lang="sv-SE" dirty="0"/>
                        <a:t>Intel</a:t>
                      </a:r>
                    </a:p>
                  </a:txBody>
                  <a:tcPr/>
                </a:tc>
                <a:extLst>
                  <a:ext uri="{0D108BD9-81ED-4DB2-BD59-A6C34878D82A}">
                    <a16:rowId xmlns:a16="http://schemas.microsoft.com/office/drawing/2014/main" val="1736312308"/>
                  </a:ext>
                </a:extLst>
              </a:tr>
              <a:tr h="457094">
                <a:tc>
                  <a:txBody>
                    <a:bodyPr/>
                    <a:lstStyle/>
                    <a:p>
                      <a:r>
                        <a:rPr lang="sv-SE" dirty="0"/>
                        <a:t>≥ -6 </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2927020417"/>
                  </a:ext>
                </a:extLst>
              </a:tr>
              <a:tr h="457094">
                <a:tc>
                  <a:txBody>
                    <a:bodyPr/>
                    <a:lstStyle/>
                    <a:p>
                      <a:r>
                        <a:rPr lang="sv-SE" dirty="0"/>
                        <a:t>≥ </a:t>
                      </a:r>
                      <a:r>
                        <a:rPr lang="sv-SE" sz="1800" kern="1200" dirty="0">
                          <a:solidFill>
                            <a:schemeClr val="dk1"/>
                          </a:solidFill>
                          <a:effectLst/>
                          <a:latin typeface="+mn-lt"/>
                          <a:ea typeface="+mn-ea"/>
                          <a:cs typeface="+mn-cs"/>
                        </a:rPr>
                        <a:t>-12 dB</a:t>
                      </a:r>
                      <a:endParaRPr lang="sv-SE" dirty="0"/>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744712311"/>
                  </a:ext>
                </a:extLst>
              </a:tr>
              <a:tr h="788957">
                <a:tc>
                  <a:txBody>
                    <a:bodyPr/>
                    <a:lstStyle/>
                    <a:p>
                      <a:r>
                        <a:rPr lang="sv-SE" sz="1800" kern="1200" dirty="0">
                          <a:solidFill>
                            <a:schemeClr val="dk1"/>
                          </a:solidFill>
                          <a:effectLst/>
                          <a:latin typeface="+mn-lt"/>
                          <a:ea typeface="+mn-ea"/>
                          <a:cs typeface="+mn-cs"/>
                        </a:rPr>
                        <a:t>-15 &lt;= Es/Iot &lt;= -12 dB</a:t>
                      </a:r>
                      <a:endParaRPr lang="sv-SE" dirty="0"/>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649378581"/>
                  </a:ext>
                </a:extLst>
              </a:tr>
            </a:tbl>
          </a:graphicData>
        </a:graphic>
      </p:graphicFrame>
      <p:sp>
        <p:nvSpPr>
          <p:cNvPr id="5" name="Content Placeholder 2">
            <a:extLst>
              <a:ext uri="{FF2B5EF4-FFF2-40B4-BE49-F238E27FC236}">
                <a16:creationId xmlns:a16="http://schemas.microsoft.com/office/drawing/2014/main" id="{0FA0E351-83BD-4500-B658-DDEEA54D25B9}"/>
              </a:ext>
            </a:extLst>
          </p:cNvPr>
          <p:cNvSpPr txBox="1">
            <a:spLocks/>
          </p:cNvSpPr>
          <p:nvPr/>
        </p:nvSpPr>
        <p:spPr bwMode="auto">
          <a:xfrm>
            <a:off x="539550" y="119675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sv-SE" sz="1800" dirty="0"/>
          </a:p>
          <a:p>
            <a:endParaRPr lang="en-GB" sz="1800" dirty="0"/>
          </a:p>
          <a:p>
            <a:endParaRPr lang="en-GB" sz="1800" dirty="0"/>
          </a:p>
          <a:p>
            <a:endParaRPr lang="en-GB" sz="1800" dirty="0"/>
          </a:p>
          <a:p>
            <a:endParaRPr lang="en-GB" sz="1800" dirty="0"/>
          </a:p>
          <a:p>
            <a:endParaRPr lang="en-GB" sz="1800" dirty="0"/>
          </a:p>
          <a:p>
            <a:endParaRPr lang="en-GB" sz="1800" dirty="0"/>
          </a:p>
          <a:p>
            <a:endParaRPr lang="en-GB" sz="1800" dirty="0"/>
          </a:p>
          <a:p>
            <a:r>
              <a:rPr lang="en-GB" sz="1800" dirty="0"/>
              <a:t>Delta RSRP   = (estimated RSRP – ideal RSRP) </a:t>
            </a:r>
          </a:p>
          <a:p>
            <a:pPr lvl="1"/>
            <a:r>
              <a:rPr lang="en-GB" sz="1600" dirty="0"/>
              <a:t>Ideal RSRP: The ideal RSRP is the true value that does not include any channel estimation noise, i.e. it is taken at antenna connector of the UE and averaged over L1 measurement period.</a:t>
            </a:r>
          </a:p>
          <a:p>
            <a:pPr lvl="1"/>
            <a:r>
              <a:rPr lang="en-GB" sz="1600" dirty="0"/>
              <a:t>Estimated value = averaged over the samples within L1 measurement period.</a:t>
            </a:r>
          </a:p>
          <a:p>
            <a:r>
              <a:rPr lang="en-GB" sz="1600" dirty="0"/>
              <a:t>Number of samples: 3 and 5</a:t>
            </a:r>
          </a:p>
          <a:p>
            <a:r>
              <a:rPr lang="en-GB" sz="1600" dirty="0"/>
              <a:t>Companies are encouraged to provide simulation results for colliding and non-colliding RSS for relative power offset of 0 dB of neighbour cell against serving cell.</a:t>
            </a:r>
          </a:p>
          <a:p>
            <a:r>
              <a:rPr lang="en-GB" sz="1600" dirty="0"/>
              <a:t>Accuracy levels are including the RF margin and companies are requested to present their assumption on RF margin.</a:t>
            </a:r>
            <a:endParaRPr lang="sv-SE" sz="1400" dirty="0"/>
          </a:p>
        </p:txBody>
      </p:sp>
    </p:spTree>
    <p:extLst>
      <p:ext uri="{BB962C8B-B14F-4D97-AF65-F5344CB8AC3E}">
        <p14:creationId xmlns:p14="http://schemas.microsoft.com/office/powerpoint/2010/main" val="186852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sz="4000" dirty="0"/>
              <a:t>Mobility enhancement: RSS based RSRP measurement for non-BL CE UE</a:t>
            </a:r>
            <a:endParaRPr lang="zh-CN" altLang="en-US" sz="4000" dirty="0"/>
          </a:p>
        </p:txBody>
      </p:sp>
      <p:sp>
        <p:nvSpPr>
          <p:cNvPr id="5" name="Content Placeholder 2">
            <a:extLst>
              <a:ext uri="{FF2B5EF4-FFF2-40B4-BE49-F238E27FC236}">
                <a16:creationId xmlns:a16="http://schemas.microsoft.com/office/drawing/2014/main" id="{AEE23341-2D56-46F6-9EB2-1B39A79B515A}"/>
              </a:ext>
            </a:extLst>
          </p:cNvPr>
          <p:cNvSpPr txBox="1">
            <a:spLocks/>
          </p:cNvSpPr>
          <p:nvPr/>
        </p:nvSpPr>
        <p:spPr bwMode="auto">
          <a:xfrm>
            <a:off x="467544" y="141277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sv-SE" sz="1800" dirty="0"/>
          </a:p>
          <a:p>
            <a:endParaRPr lang="en-GB" sz="1800" dirty="0"/>
          </a:p>
          <a:p>
            <a:pPr lvl="8"/>
            <a:endParaRPr lang="en-GB" sz="600" dirty="0"/>
          </a:p>
          <a:p>
            <a:endParaRPr lang="en-GB" sz="1800" dirty="0"/>
          </a:p>
          <a:p>
            <a:endParaRPr lang="en-GB" sz="1800" dirty="0"/>
          </a:p>
          <a:p>
            <a:endParaRPr lang="en-GB" sz="1800" dirty="0"/>
          </a:p>
          <a:p>
            <a:endParaRPr lang="en-GB" sz="1800" dirty="0"/>
          </a:p>
          <a:p>
            <a:endParaRPr lang="en-GB" sz="1800" dirty="0"/>
          </a:p>
          <a:p>
            <a:r>
              <a:rPr lang="en-GB" sz="1800" dirty="0"/>
              <a:t>Delta RSRP   = (estimated RSRP – ideal RSRP) </a:t>
            </a:r>
          </a:p>
          <a:p>
            <a:pPr lvl="1"/>
            <a:r>
              <a:rPr lang="en-GB" sz="1600" dirty="0"/>
              <a:t>Ideal RSRP: The ideal RSRP is the true value that does not include any channel estimation noise, i.e. it is taken at antenna connector of the UE and averaged over L1 measurement period. </a:t>
            </a:r>
          </a:p>
          <a:p>
            <a:pPr lvl="1"/>
            <a:r>
              <a:rPr lang="en-GB" sz="1600" dirty="0"/>
              <a:t>Estimated value = averaged over the samples within L1 measurement period.</a:t>
            </a:r>
          </a:p>
          <a:p>
            <a:r>
              <a:rPr lang="en-GB" sz="1600" dirty="0"/>
              <a:t>Number of samples: 3 and 5</a:t>
            </a:r>
          </a:p>
          <a:p>
            <a:r>
              <a:rPr lang="en-GB" sz="1600" dirty="0"/>
              <a:t>Companies are encouraged to provide simulation results for colliding and non-colliding RSS for relative power offset of 0 dB of neighbour cell against serving cell.</a:t>
            </a:r>
          </a:p>
          <a:p>
            <a:r>
              <a:rPr lang="en-GB" sz="1600" dirty="0"/>
              <a:t>Accuracy levels are including the RF margin and companies are requested to present their assumption on RF margin.</a:t>
            </a:r>
            <a:endParaRPr lang="sv-SE" sz="1400" dirty="0"/>
          </a:p>
        </p:txBody>
      </p:sp>
      <p:graphicFrame>
        <p:nvGraphicFramePr>
          <p:cNvPr id="8" name="Content Placeholder 1">
            <a:extLst>
              <a:ext uri="{FF2B5EF4-FFF2-40B4-BE49-F238E27FC236}">
                <a16:creationId xmlns:a16="http://schemas.microsoft.com/office/drawing/2014/main" id="{1A406F53-B050-4BE2-B2DE-5C2A2740A332}"/>
              </a:ext>
            </a:extLst>
          </p:cNvPr>
          <p:cNvGraphicFramePr>
            <a:graphicFrameLocks/>
          </p:cNvGraphicFramePr>
          <p:nvPr>
            <p:extLst>
              <p:ext uri="{D42A27DB-BD31-4B8C-83A1-F6EECF244321}">
                <p14:modId xmlns:p14="http://schemas.microsoft.com/office/powerpoint/2010/main" val="3993285881"/>
              </p:ext>
            </p:extLst>
          </p:nvPr>
        </p:nvGraphicFramePr>
        <p:xfrm>
          <a:off x="457200" y="1484784"/>
          <a:ext cx="7787210" cy="2304255"/>
        </p:xfrm>
        <a:graphic>
          <a:graphicData uri="http://schemas.openxmlformats.org/drawingml/2006/table">
            <a:tbl>
              <a:tblPr firstRow="1" bandRow="1">
                <a:tableStyleId>{5C22544A-7EE6-4342-B048-85BDC9FD1C3A}</a:tableStyleId>
              </a:tblPr>
              <a:tblGrid>
                <a:gridCol w="1557442">
                  <a:extLst>
                    <a:ext uri="{9D8B030D-6E8A-4147-A177-3AD203B41FA5}">
                      <a16:colId xmlns:a16="http://schemas.microsoft.com/office/drawing/2014/main" val="403018267"/>
                    </a:ext>
                  </a:extLst>
                </a:gridCol>
                <a:gridCol w="1557442">
                  <a:extLst>
                    <a:ext uri="{9D8B030D-6E8A-4147-A177-3AD203B41FA5}">
                      <a16:colId xmlns:a16="http://schemas.microsoft.com/office/drawing/2014/main" val="3016539447"/>
                    </a:ext>
                  </a:extLst>
                </a:gridCol>
                <a:gridCol w="1557442">
                  <a:extLst>
                    <a:ext uri="{9D8B030D-6E8A-4147-A177-3AD203B41FA5}">
                      <a16:colId xmlns:a16="http://schemas.microsoft.com/office/drawing/2014/main" val="1961157837"/>
                    </a:ext>
                  </a:extLst>
                </a:gridCol>
                <a:gridCol w="1557442">
                  <a:extLst>
                    <a:ext uri="{9D8B030D-6E8A-4147-A177-3AD203B41FA5}">
                      <a16:colId xmlns:a16="http://schemas.microsoft.com/office/drawing/2014/main" val="1574053309"/>
                    </a:ext>
                  </a:extLst>
                </a:gridCol>
                <a:gridCol w="1557442">
                  <a:extLst>
                    <a:ext uri="{9D8B030D-6E8A-4147-A177-3AD203B41FA5}">
                      <a16:colId xmlns:a16="http://schemas.microsoft.com/office/drawing/2014/main" val="3289192145"/>
                    </a:ext>
                  </a:extLst>
                </a:gridCol>
              </a:tblGrid>
              <a:tr h="487567">
                <a:tc>
                  <a:txBody>
                    <a:bodyPr/>
                    <a:lstStyle/>
                    <a:p>
                      <a:r>
                        <a:rPr lang="en-US" sz="1800" b="1" kern="1200" dirty="0">
                          <a:solidFill>
                            <a:schemeClr val="lt1"/>
                          </a:solidFill>
                          <a:effectLst/>
                          <a:latin typeface="+mn-lt"/>
                          <a:ea typeface="+mn-ea"/>
                          <a:cs typeface="+mn-cs"/>
                        </a:rPr>
                        <a:t>Es/</a:t>
                      </a:r>
                      <a:r>
                        <a:rPr lang="en-US" sz="1800" b="1" kern="1200" dirty="0" err="1">
                          <a:solidFill>
                            <a:schemeClr val="lt1"/>
                          </a:solidFill>
                          <a:effectLst/>
                          <a:latin typeface="+mn-lt"/>
                          <a:ea typeface="+mn-ea"/>
                          <a:cs typeface="+mn-cs"/>
                        </a:rPr>
                        <a:t>Iot</a:t>
                      </a:r>
                      <a:r>
                        <a:rPr lang="en-US" sz="1800" b="1" kern="1200" dirty="0">
                          <a:solidFill>
                            <a:schemeClr val="lt1"/>
                          </a:solidFill>
                          <a:effectLst/>
                          <a:latin typeface="+mn-lt"/>
                          <a:ea typeface="+mn-ea"/>
                          <a:cs typeface="+mn-cs"/>
                        </a:rPr>
                        <a:t>  [dB]</a:t>
                      </a:r>
                      <a:endParaRPr lang="sv-SE" dirty="0"/>
                    </a:p>
                  </a:txBody>
                  <a:tcPr/>
                </a:tc>
                <a:tc>
                  <a:txBody>
                    <a:bodyPr/>
                    <a:lstStyle/>
                    <a:p>
                      <a:r>
                        <a:rPr lang="sv-SE" dirty="0"/>
                        <a:t>Nokia</a:t>
                      </a:r>
                    </a:p>
                  </a:txBody>
                  <a:tcPr/>
                </a:tc>
                <a:tc>
                  <a:txBody>
                    <a:bodyPr/>
                    <a:lstStyle/>
                    <a:p>
                      <a:r>
                        <a:rPr lang="sv-SE" dirty="0"/>
                        <a:t>Ericsson</a:t>
                      </a:r>
                    </a:p>
                  </a:txBody>
                  <a:tcPr/>
                </a:tc>
                <a:tc>
                  <a:txBody>
                    <a:bodyPr/>
                    <a:lstStyle/>
                    <a:p>
                      <a:r>
                        <a:rPr lang="sv-SE" dirty="0"/>
                        <a:t>Huawei</a:t>
                      </a:r>
                    </a:p>
                  </a:txBody>
                  <a:tcPr/>
                </a:tc>
                <a:tc>
                  <a:txBody>
                    <a:bodyPr/>
                    <a:lstStyle/>
                    <a:p>
                      <a:r>
                        <a:rPr lang="sv-SE" dirty="0"/>
                        <a:t>Intel</a:t>
                      </a:r>
                    </a:p>
                  </a:txBody>
                  <a:tcPr/>
                </a:tc>
                <a:extLst>
                  <a:ext uri="{0D108BD9-81ED-4DB2-BD59-A6C34878D82A}">
                    <a16:rowId xmlns:a16="http://schemas.microsoft.com/office/drawing/2014/main" val="1736312308"/>
                  </a:ext>
                </a:extLst>
              </a:tr>
              <a:tr h="487567">
                <a:tc>
                  <a:txBody>
                    <a:bodyPr/>
                    <a:lstStyle/>
                    <a:p>
                      <a:r>
                        <a:rPr lang="sv-SE" dirty="0"/>
                        <a:t>≥ -6 </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2927020417"/>
                  </a:ext>
                </a:extLst>
              </a:tr>
              <a:tr h="487567">
                <a:tc>
                  <a:txBody>
                    <a:bodyPr/>
                    <a:lstStyle/>
                    <a:p>
                      <a:r>
                        <a:rPr lang="sv-SE" dirty="0"/>
                        <a:t>≥ </a:t>
                      </a:r>
                      <a:r>
                        <a:rPr lang="sv-SE" sz="1800" kern="1200" dirty="0">
                          <a:solidFill>
                            <a:schemeClr val="dk1"/>
                          </a:solidFill>
                          <a:effectLst/>
                          <a:latin typeface="+mn-lt"/>
                          <a:ea typeface="+mn-ea"/>
                          <a:cs typeface="+mn-cs"/>
                        </a:rPr>
                        <a:t>-12 dB</a:t>
                      </a:r>
                      <a:endParaRPr lang="sv-SE" dirty="0"/>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744712311"/>
                  </a:ext>
                </a:extLst>
              </a:tr>
              <a:tr h="841554">
                <a:tc>
                  <a:txBody>
                    <a:bodyPr/>
                    <a:lstStyle/>
                    <a:p>
                      <a:r>
                        <a:rPr lang="sv-SE" sz="1800" kern="1200" dirty="0">
                          <a:solidFill>
                            <a:schemeClr val="dk1"/>
                          </a:solidFill>
                          <a:effectLst/>
                          <a:latin typeface="+mn-lt"/>
                          <a:ea typeface="+mn-ea"/>
                          <a:cs typeface="+mn-cs"/>
                        </a:rPr>
                        <a:t>-15 &lt;= Es/Iot &lt;= -12 dB</a:t>
                      </a:r>
                      <a:endParaRPr lang="sv-SE" dirty="0"/>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tc>
                  <a:txBody>
                    <a:bodyPr/>
                    <a:lstStyle/>
                    <a:p>
                      <a:r>
                        <a:rPr lang="sv-SE" dirty="0"/>
                        <a:t>TBD</a:t>
                      </a:r>
                    </a:p>
                  </a:txBody>
                  <a:tcPr/>
                </a:tc>
                <a:extLst>
                  <a:ext uri="{0D108BD9-81ED-4DB2-BD59-A6C34878D82A}">
                    <a16:rowId xmlns:a16="http://schemas.microsoft.com/office/drawing/2014/main" val="649378581"/>
                  </a:ext>
                </a:extLst>
              </a:tr>
            </a:tbl>
          </a:graphicData>
        </a:graphic>
      </p:graphicFrame>
    </p:spTree>
    <p:extLst>
      <p:ext uri="{BB962C8B-B14F-4D97-AF65-F5344CB8AC3E}">
        <p14:creationId xmlns:p14="http://schemas.microsoft.com/office/powerpoint/2010/main" val="425807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33EF8-5CDC-4941-ACD9-494F1DFF3898}"/>
              </a:ext>
            </a:extLst>
          </p:cNvPr>
          <p:cNvSpPr>
            <a:spLocks noGrp="1"/>
          </p:cNvSpPr>
          <p:nvPr>
            <p:ph type="title"/>
          </p:nvPr>
        </p:nvSpPr>
        <p:spPr/>
        <p:txBody>
          <a:bodyPr/>
          <a:lstStyle/>
          <a:p>
            <a:r>
              <a:rPr lang="en-GB" dirty="0"/>
              <a:t>DL quality reporting</a:t>
            </a:r>
            <a:endParaRPr lang="sv-SE" dirty="0"/>
          </a:p>
        </p:txBody>
      </p:sp>
      <p:sp>
        <p:nvSpPr>
          <p:cNvPr id="3" name="Content Placeholder 2">
            <a:extLst>
              <a:ext uri="{FF2B5EF4-FFF2-40B4-BE49-F238E27FC236}">
                <a16:creationId xmlns:a16="http://schemas.microsoft.com/office/drawing/2014/main" id="{48B46B66-723B-476A-9F31-DA34BB8EE293}"/>
              </a:ext>
            </a:extLst>
          </p:cNvPr>
          <p:cNvSpPr>
            <a:spLocks noGrp="1"/>
          </p:cNvSpPr>
          <p:nvPr>
            <p:ph idx="1"/>
          </p:nvPr>
        </p:nvSpPr>
        <p:spPr/>
        <p:txBody>
          <a:bodyPr/>
          <a:lstStyle/>
          <a:p>
            <a:r>
              <a:rPr lang="en-GB" dirty="0"/>
              <a:t>Measurement period for DL quality reporting in idle mode is T2</a:t>
            </a:r>
            <a:endParaRPr lang="sv-SE" dirty="0"/>
          </a:p>
          <a:p>
            <a:r>
              <a:rPr lang="en-GB" dirty="0"/>
              <a:t>RAN4 is to not discuss further on 8 bit table report mapping table.</a:t>
            </a:r>
            <a:endParaRPr lang="sv-SE" dirty="0"/>
          </a:p>
          <a:p>
            <a:r>
              <a:rPr lang="en-US" dirty="0"/>
              <a:t>MSG3 quality reporting in </a:t>
            </a:r>
            <a:r>
              <a:rPr lang="en-US" dirty="0" err="1"/>
              <a:t>eMTC</a:t>
            </a:r>
            <a:r>
              <a:rPr lang="en-US" dirty="0"/>
              <a:t> should have at least the same accuracy requirements as in NB-IoT since the operating region is similar</a:t>
            </a:r>
            <a:endParaRPr lang="sv-SE" dirty="0"/>
          </a:p>
          <a:p>
            <a:endParaRPr lang="sv-SE" dirty="0">
              <a:highlight>
                <a:srgbClr val="FFFF00"/>
              </a:highlight>
            </a:endParaRPr>
          </a:p>
          <a:p>
            <a:endParaRPr lang="sv-SE" dirty="0">
              <a:highlight>
                <a:srgbClr val="FFFF00"/>
              </a:highlight>
            </a:endParaRPr>
          </a:p>
          <a:p>
            <a:endParaRPr lang="sv-SE" dirty="0">
              <a:highlight>
                <a:srgbClr val="FFFF00"/>
              </a:highlight>
            </a:endParaRPr>
          </a:p>
        </p:txBody>
      </p:sp>
    </p:spTree>
    <p:extLst>
      <p:ext uri="{BB962C8B-B14F-4D97-AF65-F5344CB8AC3E}">
        <p14:creationId xmlns:p14="http://schemas.microsoft.com/office/powerpoint/2010/main" val="3850352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09353-6ACC-4DEC-8C9F-F24FDAE51CD6}"/>
              </a:ext>
            </a:extLst>
          </p:cNvPr>
          <p:cNvSpPr>
            <a:spLocks noGrp="1"/>
          </p:cNvSpPr>
          <p:nvPr>
            <p:ph type="title"/>
          </p:nvPr>
        </p:nvSpPr>
        <p:spPr/>
        <p:txBody>
          <a:bodyPr/>
          <a:lstStyle/>
          <a:p>
            <a:r>
              <a:rPr lang="en-GB" dirty="0"/>
              <a:t>DL quality reporting</a:t>
            </a:r>
            <a:endParaRPr lang="sv-SE" dirty="0"/>
          </a:p>
        </p:txBody>
      </p:sp>
      <p:graphicFrame>
        <p:nvGraphicFramePr>
          <p:cNvPr id="5" name="Content Placeholder 4">
            <a:extLst>
              <a:ext uri="{FF2B5EF4-FFF2-40B4-BE49-F238E27FC236}">
                <a16:creationId xmlns:a16="http://schemas.microsoft.com/office/drawing/2014/main" id="{250A2D24-FDA3-48DC-B470-F8D805E2BA5D}"/>
              </a:ext>
            </a:extLst>
          </p:cNvPr>
          <p:cNvGraphicFramePr>
            <a:graphicFrameLocks noGrp="1"/>
          </p:cNvGraphicFramePr>
          <p:nvPr>
            <p:ph idx="1"/>
            <p:extLst>
              <p:ext uri="{D42A27DB-BD31-4B8C-83A1-F6EECF244321}">
                <p14:modId xmlns:p14="http://schemas.microsoft.com/office/powerpoint/2010/main" val="3690638298"/>
              </p:ext>
            </p:extLst>
          </p:nvPr>
        </p:nvGraphicFramePr>
        <p:xfrm>
          <a:off x="755576" y="3299232"/>
          <a:ext cx="7427169" cy="2350499"/>
        </p:xfrm>
        <a:graphic>
          <a:graphicData uri="http://schemas.openxmlformats.org/drawingml/2006/table">
            <a:tbl>
              <a:tblPr firstRow="1" firstCol="1" bandRow="1"/>
              <a:tblGrid>
                <a:gridCol w="2475723">
                  <a:extLst>
                    <a:ext uri="{9D8B030D-6E8A-4147-A177-3AD203B41FA5}">
                      <a16:colId xmlns:a16="http://schemas.microsoft.com/office/drawing/2014/main" val="3453115523"/>
                    </a:ext>
                  </a:extLst>
                </a:gridCol>
                <a:gridCol w="2475723">
                  <a:extLst>
                    <a:ext uri="{9D8B030D-6E8A-4147-A177-3AD203B41FA5}">
                      <a16:colId xmlns:a16="http://schemas.microsoft.com/office/drawing/2014/main" val="1679280566"/>
                    </a:ext>
                  </a:extLst>
                </a:gridCol>
                <a:gridCol w="2475723">
                  <a:extLst>
                    <a:ext uri="{9D8B030D-6E8A-4147-A177-3AD203B41FA5}">
                      <a16:colId xmlns:a16="http://schemas.microsoft.com/office/drawing/2014/main" val="2371219413"/>
                    </a:ext>
                  </a:extLst>
                </a:gridCol>
              </a:tblGrid>
              <a:tr h="218339">
                <a:tc>
                  <a:txBody>
                    <a:bodyPr/>
                    <a:lstStyle/>
                    <a:p>
                      <a:pPr algn="ctr" fontAlgn="base" hangingPunct="0">
                        <a:lnSpc>
                          <a:spcPct val="107000"/>
                        </a:lnSpc>
                        <a:spcAft>
                          <a:spcPts val="0"/>
                        </a:spcAft>
                      </a:pPr>
                      <a:r>
                        <a:rPr lang="en-GB" sz="1100" b="1">
                          <a:effectLst/>
                          <a:latin typeface="Arial" panose="020B0604020202020204" pitchFamily="34" charset="0"/>
                          <a:ea typeface="Calibri" panose="020F0502020204030204" pitchFamily="34" charset="0"/>
                          <a:cs typeface="Times New Roman" panose="02020603050405020304" pitchFamily="18" charset="0"/>
                        </a:rPr>
                        <a:t>Attribute</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5">
                      <a:fgClr>
                        <a:srgbClr val="FFFFFF"/>
                      </a:fgClr>
                      <a:bgClr>
                        <a:srgbClr val="F2F2F2"/>
                      </a:bgClr>
                    </a:pattFill>
                  </a:tcPr>
                </a:tc>
                <a:tc>
                  <a:txBody>
                    <a:bodyPr/>
                    <a:lstStyle/>
                    <a:p>
                      <a:pPr algn="ctr" fontAlgn="base" hangingPunct="0">
                        <a:lnSpc>
                          <a:spcPct val="107000"/>
                        </a:lnSpc>
                        <a:spcAft>
                          <a:spcPts val="0"/>
                        </a:spcAft>
                      </a:pPr>
                      <a:r>
                        <a:rPr lang="en-GB" sz="1100" b="1">
                          <a:effectLst/>
                          <a:latin typeface="Arial" panose="020B0604020202020204" pitchFamily="34" charset="0"/>
                          <a:ea typeface="Calibri" panose="020F0502020204030204" pitchFamily="34" charset="0"/>
                          <a:cs typeface="Times New Roman" panose="02020603050405020304" pitchFamily="18" charset="0"/>
                        </a:rPr>
                        <a:t>Normal coverage/CEModeA</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5">
                      <a:fgClr>
                        <a:srgbClr val="FFFFFF"/>
                      </a:fgClr>
                      <a:bgClr>
                        <a:srgbClr val="F2F2F2"/>
                      </a:bgClr>
                    </a:pattFill>
                  </a:tcPr>
                </a:tc>
                <a:tc>
                  <a:txBody>
                    <a:bodyPr/>
                    <a:lstStyle/>
                    <a:p>
                      <a:pPr algn="ctr" fontAlgn="base" hangingPunct="0">
                        <a:lnSpc>
                          <a:spcPct val="107000"/>
                        </a:lnSpc>
                        <a:spcAft>
                          <a:spcPts val="0"/>
                        </a:spcAft>
                      </a:pPr>
                      <a:r>
                        <a:rPr lang="en-GB" sz="1100" b="1">
                          <a:effectLst/>
                          <a:latin typeface="Arial" panose="020B0604020202020204" pitchFamily="34" charset="0"/>
                          <a:ea typeface="Calibri" panose="020F0502020204030204" pitchFamily="34" charset="0"/>
                          <a:cs typeface="Times New Roman" panose="02020603050405020304" pitchFamily="18" charset="0"/>
                        </a:rPr>
                        <a:t>Enhanced coverage/CEModeB</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5">
                      <a:fgClr>
                        <a:srgbClr val="FFFFFF"/>
                      </a:fgClr>
                      <a:bgClr>
                        <a:srgbClr val="F2F2F2"/>
                      </a:bgClr>
                    </a:pattFill>
                  </a:tcPr>
                </a:tc>
                <a:extLst>
                  <a:ext uri="{0D108BD9-81ED-4DB2-BD59-A6C34878D82A}">
                    <a16:rowId xmlns:a16="http://schemas.microsoft.com/office/drawing/2014/main" val="2036682212"/>
                  </a:ext>
                </a:extLst>
              </a:tr>
              <a:tr h="218339">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DCI format</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6-1A</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6-1B</a:t>
                      </a:r>
                      <a:endParaRPr lang="sv-S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1698701"/>
                  </a:ext>
                </a:extLst>
              </a:tr>
              <a:tr h="678091">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Starting OFDM symbols</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2; Bandwidth &gt;= 10MHz</a:t>
                      </a:r>
                      <a:br>
                        <a:rPr lang="en-GB" sz="1100">
                          <a:effectLst/>
                          <a:latin typeface="Arial" panose="020B0604020202020204" pitchFamily="34" charset="0"/>
                          <a:ea typeface="Calibri" panose="020F0502020204030204" pitchFamily="34" charset="0"/>
                          <a:cs typeface="Times New Roman" panose="02020603050405020304" pitchFamily="18" charset="0"/>
                        </a:rPr>
                      </a:br>
                      <a:r>
                        <a:rPr lang="en-GB" sz="1100">
                          <a:effectLst/>
                          <a:latin typeface="Arial" panose="020B0604020202020204" pitchFamily="34" charset="0"/>
                          <a:ea typeface="Calibri" panose="020F0502020204030204" pitchFamily="34" charset="0"/>
                          <a:cs typeface="Times New Roman" panose="02020603050405020304" pitchFamily="18" charset="0"/>
                        </a:rPr>
                        <a:t>3; 3MHz &lt;= Bandwidth &lt; 10MHz</a:t>
                      </a:r>
                      <a:br>
                        <a:rPr lang="en-GB" sz="1100">
                          <a:effectLst/>
                          <a:latin typeface="Arial" panose="020B0604020202020204" pitchFamily="34" charset="0"/>
                          <a:ea typeface="Calibri" panose="020F0502020204030204" pitchFamily="34" charset="0"/>
                          <a:cs typeface="Times New Roman" panose="02020603050405020304" pitchFamily="18" charset="0"/>
                        </a:rPr>
                      </a:br>
                      <a:r>
                        <a:rPr lang="en-GB" sz="1100">
                          <a:effectLst/>
                          <a:latin typeface="Arial" panose="020B0604020202020204" pitchFamily="34" charset="0"/>
                          <a:ea typeface="Calibri" panose="020F0502020204030204" pitchFamily="34" charset="0"/>
                          <a:cs typeface="Times New Roman" panose="02020603050405020304" pitchFamily="18" charset="0"/>
                        </a:rPr>
                        <a:t>4; Bandwidth = 1.4MHz</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extLst>
                  <a:ext uri="{0D108BD9-81ED-4DB2-BD59-A6C34878D82A}">
                    <a16:rowId xmlns:a16="http://schemas.microsoft.com/office/drawing/2014/main" val="1906339120"/>
                  </a:ext>
                </a:extLst>
              </a:tr>
              <a:tr h="218339">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MPDCCH repetition level </a:t>
                      </a:r>
                      <a:r>
                        <a:rPr lang="en-GB" sz="1100" baseline="30000">
                          <a:effectLst/>
                          <a:latin typeface="Arial" panose="020B0604020202020204" pitchFamily="34" charset="0"/>
                          <a:ea typeface="Calibri" panose="020F0502020204030204" pitchFamily="34" charset="0"/>
                          <a:cs typeface="Times New Roman" panose="02020603050405020304" pitchFamily="18" charset="0"/>
                        </a:rPr>
                        <a:t>Note1</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1</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n.a.</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4456507"/>
                  </a:ext>
                </a:extLst>
              </a:tr>
              <a:tr h="218339">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MPDCCH Aggregation level (ECCE)</a:t>
                      </a:r>
                      <a:r>
                        <a:rPr lang="en-GB" sz="1100" baseline="30000">
                          <a:effectLst/>
                          <a:latin typeface="Arial" panose="020B0604020202020204" pitchFamily="34" charset="0"/>
                          <a:ea typeface="Calibri" panose="020F0502020204030204" pitchFamily="34" charset="0"/>
                          <a:cs typeface="Times New Roman" panose="02020603050405020304" pitchFamily="18" charset="0"/>
                        </a:rPr>
                        <a:t> Note2</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ase" hangingPunct="0">
                        <a:lnSpc>
                          <a:spcPct val="107000"/>
                        </a:lnSpc>
                        <a:spcAft>
                          <a:spcPts val="0"/>
                        </a:spcAft>
                      </a:pPr>
                      <a:r>
                        <a:rPr lang="en-GB" sz="1100">
                          <a:effectLst/>
                          <a:latin typeface="Arial" panose="020B0604020202020204" pitchFamily="34" charset="0"/>
                          <a:ea typeface="?? ??"/>
                          <a:cs typeface="v5.0.0"/>
                        </a:rPr>
                        <a:t>24</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extLst>
                  <a:ext uri="{0D108BD9-81ED-4DB2-BD59-A6C34878D82A}">
                    <a16:rowId xmlns:a16="http://schemas.microsoft.com/office/drawing/2014/main" val="865972880"/>
                  </a:ext>
                </a:extLst>
              </a:tr>
              <a:tr h="218339">
                <a:tc>
                  <a:txBody>
                    <a:bodyPr/>
                    <a:lstStyle/>
                    <a:p>
                      <a:pP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M-PDCCH Transmission type</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fontAlgn="base" hangingPunct="0">
                        <a:lnSpc>
                          <a:spcPct val="107000"/>
                        </a:lnSpc>
                        <a:spcAft>
                          <a:spcPts val="0"/>
                        </a:spcAft>
                      </a:pPr>
                      <a:r>
                        <a:rPr lang="en-GB" sz="1100">
                          <a:effectLst/>
                          <a:latin typeface="Arial" panose="020B0604020202020204" pitchFamily="34" charset="0"/>
                          <a:ea typeface="Calibri" panose="020F0502020204030204" pitchFamily="34" charset="0"/>
                          <a:cs typeface="Times New Roman" panose="02020603050405020304" pitchFamily="18" charset="0"/>
                        </a:rPr>
                        <a:t>Distributed</a:t>
                      </a:r>
                      <a:endParaRPr lang="sv-SE"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extLst>
                  <a:ext uri="{0D108BD9-81ED-4DB2-BD59-A6C34878D82A}">
                    <a16:rowId xmlns:a16="http://schemas.microsoft.com/office/drawing/2014/main" val="170045079"/>
                  </a:ext>
                </a:extLst>
              </a:tr>
              <a:tr h="448214">
                <a:tc gridSpan="3">
                  <a:txBody>
                    <a:bodyPr/>
                    <a:lstStyle/>
                    <a:p>
                      <a:pPr marL="540385" indent="-540385" fontAlgn="base" hangingPunct="0">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NOTE 1: Not applicable if repetition number in DL quality information is larger than 1.</a:t>
                      </a:r>
                      <a:endParaRPr lang="sv-SE" sz="1600" dirty="0">
                        <a:effectLst/>
                        <a:latin typeface="Calibri" panose="020F0502020204030204" pitchFamily="34" charset="0"/>
                        <a:ea typeface="Calibri" panose="020F0502020204030204" pitchFamily="34" charset="0"/>
                        <a:cs typeface="Times New Roman" panose="02020603050405020304" pitchFamily="18" charset="0"/>
                      </a:endParaRPr>
                    </a:p>
                    <a:p>
                      <a:pPr marL="540385" indent="-540385" fontAlgn="base" hangingPunct="0">
                        <a:lnSpc>
                          <a:spcPct val="107000"/>
                        </a:lnSpc>
                        <a:spcAft>
                          <a:spcPts val="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NOTE 2: Not applicable if repetition number in DL quality information equals to 1.</a:t>
                      </a:r>
                      <a:endParaRPr lang="sv-S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099744765"/>
                  </a:ext>
                </a:extLst>
              </a:tr>
            </a:tbl>
          </a:graphicData>
        </a:graphic>
      </p:graphicFrame>
      <p:sp>
        <p:nvSpPr>
          <p:cNvPr id="7" name="Content Placeholder 2">
            <a:extLst>
              <a:ext uri="{FF2B5EF4-FFF2-40B4-BE49-F238E27FC236}">
                <a16:creationId xmlns:a16="http://schemas.microsoft.com/office/drawing/2014/main" id="{E181B46B-01BA-4827-BCFC-1CCAAAFE9B18}"/>
              </a:ext>
            </a:extLst>
          </p:cNvPr>
          <p:cNvSpPr txBox="1">
            <a:spLocks/>
          </p:cNvSpPr>
          <p:nvPr/>
        </p:nvSpPr>
        <p:spPr bwMode="auto">
          <a:xfrm>
            <a:off x="489596" y="177281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MPDCCH parameters for DL quality reporting is as follows:</a:t>
            </a:r>
            <a:endParaRPr lang="sv-SE" dirty="0">
              <a:highlight>
                <a:srgbClr val="FFFF00"/>
              </a:highlight>
            </a:endParaRPr>
          </a:p>
          <a:p>
            <a:endParaRPr lang="sv-SE" dirty="0">
              <a:highlight>
                <a:srgbClr val="FFFF00"/>
              </a:highlight>
            </a:endParaRPr>
          </a:p>
          <a:p>
            <a:endParaRPr lang="sv-SE" dirty="0">
              <a:highlight>
                <a:srgbClr val="FFFF00"/>
              </a:highlight>
            </a:endParaRPr>
          </a:p>
        </p:txBody>
      </p:sp>
    </p:spTree>
    <p:extLst>
      <p:ext uri="{BB962C8B-B14F-4D97-AF65-F5344CB8AC3E}">
        <p14:creationId xmlns:p14="http://schemas.microsoft.com/office/powerpoint/2010/main" val="24863027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343C3C-1003-468D-9B95-A05412ED590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E47258C-9E7C-44CA-973D-3B5A81C55E6A}">
  <ds:schemaRefs>
    <ds:schemaRef ds:uri="http://schemas.microsoft.com/sharepoint/v3/contenttype/forms"/>
  </ds:schemaRefs>
</ds:datastoreItem>
</file>

<file path=customXml/itemProps3.xml><?xml version="1.0" encoding="utf-8"?>
<ds:datastoreItem xmlns:ds="http://schemas.openxmlformats.org/officeDocument/2006/customXml" ds:itemID="{D0979272-6E40-4045-9A80-1EAE2594F4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8868</TotalTime>
  <Words>721</Words>
  <Application>Microsoft Office PowerPoint</Application>
  <PresentationFormat>On-screen Show (4:3)</PresentationFormat>
  <Paragraphs>114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Arial Unicode MS</vt:lpstr>
      <vt:lpstr>Calibri</vt:lpstr>
      <vt:lpstr>Office 主题</vt:lpstr>
      <vt:lpstr>3GPP TSG-RAN WG4 Meeting #92bis Chongqing, China, October 14 -18, 2019 </vt:lpstr>
      <vt:lpstr>Wake-up signal</vt:lpstr>
      <vt:lpstr>Preconfigured UL resource </vt:lpstr>
      <vt:lpstr> MPDCCH performance improvement for RLM</vt:lpstr>
      <vt:lpstr>Mobility enhancement: RSS based RSRP measurement for BL CE UE</vt:lpstr>
      <vt:lpstr>Mobility enhancement: RSS based RSRP measurement for non-BL CE UE</vt:lpstr>
      <vt:lpstr>DL quality reporting</vt:lpstr>
      <vt:lpstr>DL quality reporting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Santhan Thangarasa</cp:lastModifiedBy>
  <cp:revision>554</cp:revision>
  <dcterms:created xsi:type="dcterms:W3CDTF">2016-01-12T08:39:50Z</dcterms:created>
  <dcterms:modified xsi:type="dcterms:W3CDTF">2019-10-18T04:55:10Z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(3)jLe/MeNSGJ0OqygZvimeJbfAYSF/uqPT8kijuKRtrzJ7zQSpQOi2ciJVHE0zBZeJDYS25rB2
1AKUVThoq4aRI8IGFcXDOsKEk+paAXFkw1YihjsNc8EhE9kM9Gin7E/7OUJWmuPv8zgeu2Ya
Wh6jw7UrPG3bLO8NPagspYkMQgVBf0t6SYF5o8hC7U8ZyF00JNemHtOAjPTIXtAYyHbLHl4y
Hpt2v47TrBxfjn02un</vt:lpwstr>
  </property>
  <property fmtid="{D5CDD505-2E9C-101B-9397-08002B2CF9AE}" pid="3" name="_2015_ms_pID_7253431">
    <vt:lpwstr>sDZ7E1yhNtz5zGYmzzBqLglB/V8naKF5Dru1piSo2l5x7m+gANTXCd
aIfLApYQEkKnP93ixoSA886Fy4Ky2tvFzZ8U4la+5ybsn5OFzEIAtBXNVmlzSqfLG2AVsant
jNYUbkhuk5Umoce3gYlOwE/4kd8sGR94ZHUM4gz9TNZrZezcPMlD1XYbf29KQneLYXyPTsAr
dGW/CJU9mm5hMYM/yhQuchP3cc4Ju61rBUpO</vt:lpwstr>
  </property>
  <property fmtid="{D5CDD505-2E9C-101B-9397-08002B2CF9AE}" pid="4" name="_2015_ms_pID_7253432">
    <vt:lpwstr>4msZXxZQvjfvQho0bmsb2+jerVrnydWI0rWy
15DbP9iRg/T0RRIiOqZ/rVQEcOSwSZv+6PxcdB4j5N/SjjmuxaU=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1557764400</vt:lpwstr>
  </property>
  <property fmtid="{D5CDD505-2E9C-101B-9397-08002B2CF9AE}" pid="9" name="ContentTypeId">
    <vt:lpwstr>0x0101003AA7AC0C743A294CADF60F661720E3E6</vt:lpwstr>
  </property>
</Properties>
</file>