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sldIdLst>
    <p:sldId id="256" r:id="rId7"/>
    <p:sldId id="257" r:id="rId8"/>
    <p:sldId id="262" r:id="rId9"/>
    <p:sldId id="261" r:id="rId10"/>
    <p:sldId id="263" r:id="rId11"/>
    <p:sldId id="264" r:id="rId1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D7E1AF-B6D5-43B6-B4BB-238D83A12842}" v="14" dt="2019-08-29T13:26:20.905"/>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150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theme" Target="theme/theme1.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2019/8/30</a:t>
            </a:fld>
            <a:endParaRPr lang="zh-CN" altLang="en-US"/>
          </a:p>
        </p:txBody>
      </p:sp>
      <p:sp>
        <p:nvSpPr>
          <p:cNvPr id="6" name="页脚占位符 4">
            <a:extLst>
              <a:ext uri="{FF2B5EF4-FFF2-40B4-BE49-F238E27FC236}">
                <a16:creationId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2019/8/30</a:t>
            </a:fld>
            <a:endParaRPr lang="zh-CN" altLang="en-US"/>
          </a:p>
        </p:txBody>
      </p:sp>
      <p:sp>
        <p:nvSpPr>
          <p:cNvPr id="8" name="页脚占位符 4">
            <a:extLst>
              <a:ext uri="{FF2B5EF4-FFF2-40B4-BE49-F238E27FC236}">
                <a16:creationId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2019/8/30</a:t>
            </a:fld>
            <a:endParaRPr lang="zh-CN" altLang="en-US"/>
          </a:p>
        </p:txBody>
      </p:sp>
      <p:sp>
        <p:nvSpPr>
          <p:cNvPr id="4" name="页脚占位符 4">
            <a:extLst>
              <a:ext uri="{FF2B5EF4-FFF2-40B4-BE49-F238E27FC236}">
                <a16:creationId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2019/8/30</a:t>
            </a:fld>
            <a:endParaRPr lang="zh-CN" altLang="en-US"/>
          </a:p>
        </p:txBody>
      </p:sp>
      <p:sp>
        <p:nvSpPr>
          <p:cNvPr id="3" name="页脚占位符 4">
            <a:extLst>
              <a:ext uri="{FF2B5EF4-FFF2-40B4-BE49-F238E27FC236}">
                <a16:creationId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2019/8/30</a:t>
            </a:fld>
            <a:endParaRPr lang="zh-CN" altLang="en-US"/>
          </a:p>
        </p:txBody>
      </p:sp>
      <p:sp>
        <p:nvSpPr>
          <p:cNvPr id="6" name="页脚占位符 4">
            <a:extLst>
              <a:ext uri="{FF2B5EF4-FFF2-40B4-BE49-F238E27FC236}">
                <a16:creationId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2019/8/30</a:t>
            </a:fld>
            <a:endParaRPr lang="zh-CN" altLang="en-US"/>
          </a:p>
        </p:txBody>
      </p:sp>
      <p:sp>
        <p:nvSpPr>
          <p:cNvPr id="6" name="页脚占位符 4">
            <a:extLst>
              <a:ext uri="{FF2B5EF4-FFF2-40B4-BE49-F238E27FC236}">
                <a16:creationId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2019/8/30</a:t>
            </a:fld>
            <a:endParaRPr lang="zh-CN" altLang="en-US"/>
          </a:p>
        </p:txBody>
      </p:sp>
      <p:sp>
        <p:nvSpPr>
          <p:cNvPr id="5" name="页脚占位符 4">
            <a:extLst>
              <a:ext uri="{FF2B5EF4-FFF2-40B4-BE49-F238E27FC236}">
                <a16:creationId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#92</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Ljubljana, SI, 26th – 30th August 2019</a:t>
            </a: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a16="http://schemas.microsoft.com/office/drawing/2014/main"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dirty="0">
                <a:solidFill>
                  <a:schemeClr val="tx1"/>
                </a:solidFill>
              </a:rPr>
              <a:t>Qualcomm Incorporated, …</a:t>
            </a:r>
            <a:endParaRPr lang="zh-CN" altLang="en-US" dirty="0">
              <a:solidFill>
                <a:schemeClr val="tx1"/>
              </a:solidFill>
            </a:endParaRPr>
          </a:p>
        </p:txBody>
      </p:sp>
      <p:sp>
        <p:nvSpPr>
          <p:cNvPr id="2052" name="TextBox 3">
            <a:extLst>
              <a:ext uri="{FF2B5EF4-FFF2-40B4-BE49-F238E27FC236}">
                <a16:creationId xmlns:a16="http://schemas.microsoft.com/office/drawing/2014/main" id="{52CDA161-FCDD-40C1-983C-4E86B038B191}"/>
              </a:ext>
            </a:extLst>
          </p:cNvPr>
          <p:cNvSpPr txBox="1">
            <a:spLocks noChangeArrowheads="1"/>
          </p:cNvSpPr>
          <p:nvPr/>
        </p:nvSpPr>
        <p:spPr bwMode="auto">
          <a:xfrm>
            <a:off x="395288" y="2420938"/>
            <a:ext cx="864076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dirty="0">
                <a:latin typeface="Calibri" panose="020F0502020204030204" pitchFamily="34" charset="0"/>
              </a:rPr>
              <a:t>Performance Difference between Different SSB Locations in NR-U</a:t>
            </a:r>
            <a:endParaRPr lang="zh-CN" altLang="en-US" sz="4000" dirty="0">
              <a:latin typeface="Calibri" panose="020F0502020204030204" pitchFamily="34" charset="0"/>
            </a:endParaRPr>
          </a:p>
        </p:txBody>
      </p:sp>
      <p:sp>
        <p:nvSpPr>
          <p:cNvPr id="2053" name="TextBox 4">
            <a:extLst>
              <a:ext uri="{FF2B5EF4-FFF2-40B4-BE49-F238E27FC236}">
                <a16:creationId xmlns:a16="http://schemas.microsoft.com/office/drawing/2014/main"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R4-1910532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F074E-F22E-476C-B999-705764854467}"/>
              </a:ext>
            </a:extLst>
          </p:cNvPr>
          <p:cNvSpPr>
            <a:spLocks noGrp="1"/>
          </p:cNvSpPr>
          <p:nvPr>
            <p:ph type="title"/>
          </p:nvPr>
        </p:nvSpPr>
        <p:spPr/>
        <p:txBody>
          <a:bodyPr/>
          <a:lstStyle/>
          <a:p>
            <a:r>
              <a:rPr lang="en-US" dirty="0"/>
              <a:t>SSB in Center of sub-band</a:t>
            </a:r>
          </a:p>
        </p:txBody>
      </p:sp>
      <p:sp>
        <p:nvSpPr>
          <p:cNvPr id="6" name="Content Placeholder 5">
            <a:extLst>
              <a:ext uri="{FF2B5EF4-FFF2-40B4-BE49-F238E27FC236}">
                <a16:creationId xmlns:a16="http://schemas.microsoft.com/office/drawing/2014/main" id="{2B4EF6EC-C9A7-4C09-9BD3-67864BC0139E}"/>
              </a:ext>
            </a:extLst>
          </p:cNvPr>
          <p:cNvSpPr>
            <a:spLocks noGrp="1"/>
          </p:cNvSpPr>
          <p:nvPr>
            <p:ph idx="1"/>
          </p:nvPr>
        </p:nvSpPr>
        <p:spPr/>
        <p:txBody>
          <a:bodyPr/>
          <a:lstStyle/>
          <a:p>
            <a:r>
              <a:rPr lang="en-GB" sz="2000" dirty="0"/>
              <a:t>RAN1 perspective:</a:t>
            </a:r>
          </a:p>
          <a:p>
            <a:pPr lvl="1"/>
            <a:r>
              <a:rPr lang="en-GB" sz="1800" dirty="0"/>
              <a:t>Non continuous RBs available to carry SIB1 in RMSI PDSCH:</a:t>
            </a:r>
          </a:p>
          <a:p>
            <a:pPr lvl="2"/>
            <a:r>
              <a:rPr lang="en-GB" sz="1600" dirty="0"/>
              <a:t>RMSI PDSCH cannot currently rate-match around SSB </a:t>
            </a:r>
          </a:p>
          <a:p>
            <a:pPr lvl="3"/>
            <a:r>
              <a:rPr lang="en-GB" sz="1200" dirty="0"/>
              <a:t>Rate matching </a:t>
            </a:r>
            <a:r>
              <a:rPr lang="en-GB" sz="1200" dirty="0" err="1"/>
              <a:t>behavior</a:t>
            </a:r>
            <a:r>
              <a:rPr lang="en-GB" sz="1200" dirty="0"/>
              <a:t> will have to be defined </a:t>
            </a:r>
          </a:p>
          <a:p>
            <a:pPr lvl="3"/>
            <a:r>
              <a:rPr lang="en-GB" sz="1200" dirty="0"/>
              <a:t>Other options (resource allocation with discontinuous RBs, smaller RMSI size) can also be explored but will have specification impact </a:t>
            </a:r>
          </a:p>
          <a:p>
            <a:pPr lvl="1"/>
            <a:r>
              <a:rPr lang="en-GB" sz="1800" dirty="0"/>
              <a:t>CSI-RS cannot be </a:t>
            </a:r>
            <a:r>
              <a:rPr lang="en-GB" sz="1800" dirty="0" err="1"/>
              <a:t>FDM’ed</a:t>
            </a:r>
            <a:r>
              <a:rPr lang="en-GB" sz="1800" dirty="0"/>
              <a:t> with SSB unless specification is modified (i.e., non-contiguous CSI-RS or CSI-RS rate matching)</a:t>
            </a:r>
          </a:p>
          <a:p>
            <a:pPr lvl="2"/>
            <a:r>
              <a:rPr lang="en-GB" sz="1400" dirty="0"/>
              <a:t>NOTE: RAN1 agreed CSI-RS can be transmitted together with SSB to fulfil OCB requirements.</a:t>
            </a:r>
          </a:p>
          <a:p>
            <a:pPr lvl="2"/>
            <a:r>
              <a:rPr lang="en-GB" sz="1400" dirty="0"/>
              <a:t>NOTE:  Legacy CSI-RS (min of 24PRB) imply that RMSI can be transmitted only in 24 instead of 28PRBs. And specification change to R15 CSI-RS improves coverage/RMSI payload size.</a:t>
            </a:r>
          </a:p>
          <a:p>
            <a:pPr lvl="1"/>
            <a:r>
              <a:rPr lang="en-GB" sz="1800" dirty="0"/>
              <a:t>Forward compatibility</a:t>
            </a:r>
          </a:p>
          <a:p>
            <a:pPr lvl="1"/>
            <a:r>
              <a:rPr lang="en-GB" sz="1800" dirty="0" err="1"/>
              <a:t>Scell</a:t>
            </a:r>
            <a:r>
              <a:rPr lang="en-GB" sz="1800" dirty="0"/>
              <a:t> SSB can be OFF the synch raster, and rate-matching of RMSI may be anyway needed for essential (RMSI (PLMN) transmission in </a:t>
            </a:r>
            <a:r>
              <a:rPr lang="en-GB" sz="1800" dirty="0" err="1"/>
              <a:t>Scell</a:t>
            </a:r>
            <a:r>
              <a:rPr lang="en-GB" sz="1800" dirty="0"/>
              <a:t>) case</a:t>
            </a:r>
            <a:endParaRPr lang="en-GB" sz="2000" dirty="0"/>
          </a:p>
          <a:p>
            <a:pPr marL="457200" lvl="1" indent="0">
              <a:buNone/>
            </a:pPr>
            <a:endParaRPr lang="en-GB" sz="2000" dirty="0"/>
          </a:p>
        </p:txBody>
      </p:sp>
    </p:spTree>
    <p:extLst>
      <p:ext uri="{BB962C8B-B14F-4D97-AF65-F5344CB8AC3E}">
        <p14:creationId xmlns:p14="http://schemas.microsoft.com/office/powerpoint/2010/main" val="3829736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F074E-F22E-476C-B999-705764854467}"/>
              </a:ext>
            </a:extLst>
          </p:cNvPr>
          <p:cNvSpPr>
            <a:spLocks noGrp="1"/>
          </p:cNvSpPr>
          <p:nvPr>
            <p:ph type="title"/>
          </p:nvPr>
        </p:nvSpPr>
        <p:spPr/>
        <p:txBody>
          <a:bodyPr/>
          <a:lstStyle/>
          <a:p>
            <a:r>
              <a:rPr lang="en-US" dirty="0"/>
              <a:t>SSB in Center of sub-band</a:t>
            </a:r>
          </a:p>
        </p:txBody>
      </p:sp>
      <p:sp>
        <p:nvSpPr>
          <p:cNvPr id="6" name="Content Placeholder 5">
            <a:extLst>
              <a:ext uri="{FF2B5EF4-FFF2-40B4-BE49-F238E27FC236}">
                <a16:creationId xmlns:a16="http://schemas.microsoft.com/office/drawing/2014/main" id="{2B4EF6EC-C9A7-4C09-9BD3-67864BC0139E}"/>
              </a:ext>
            </a:extLst>
          </p:cNvPr>
          <p:cNvSpPr>
            <a:spLocks noGrp="1"/>
          </p:cNvSpPr>
          <p:nvPr>
            <p:ph idx="1"/>
          </p:nvPr>
        </p:nvSpPr>
        <p:spPr/>
        <p:txBody>
          <a:bodyPr/>
          <a:lstStyle/>
          <a:p>
            <a:r>
              <a:rPr lang="en-US" sz="2000" dirty="0"/>
              <a:t>RAN4 perspective:</a:t>
            </a:r>
          </a:p>
          <a:p>
            <a:pPr lvl="1"/>
            <a:r>
              <a:rPr lang="en-US" sz="1600" dirty="0"/>
              <a:t>Similar impact of adjacent channel interference on SSS detection performance when the SSB is placed at the edge of sub-band or in the center of sub-band: less than 1% SSB detection performance gain could be observed </a:t>
            </a:r>
            <a:r>
              <a:rPr lang="en-US" altLang="zh-CN" sz="1600" dirty="0"/>
              <a:t>in simulation results </a:t>
            </a:r>
            <a:r>
              <a:rPr lang="en-US" sz="1600" dirty="0"/>
              <a:t>when SSB is placed in the center. </a:t>
            </a:r>
          </a:p>
          <a:p>
            <a:pPr lvl="1"/>
            <a:r>
              <a:rPr lang="en-US" sz="1600" dirty="0"/>
              <a:t>Common sync raster point can be defined at least for 20, 40, 80 MHz carriers, further reducing total number of SSB raster points the UE needs to search considering different carrier bandwidths</a:t>
            </a:r>
          </a:p>
          <a:p>
            <a:pPr lvl="1"/>
            <a:r>
              <a:rPr lang="en-US" sz="1600" dirty="0"/>
              <a:t>When utilizing in wideband operation, changes in the size of inter-carrier guardbands and/or number of intra-carrier guard PRBs due to e.g. different NS signaling will most likely not change the location of the SSB. This improves forward combability if scheduling in the intra-carrier guard PRBs is introduced and if the same approach for placement of SSB are to be reused for 6GHz deployment. </a:t>
            </a:r>
          </a:p>
          <a:p>
            <a:pPr marL="457200" lvl="1" indent="0">
              <a:buNone/>
            </a:pPr>
            <a:endParaRPr lang="en-US" sz="1600" dirty="0"/>
          </a:p>
          <a:p>
            <a:r>
              <a:rPr lang="en-US" sz="2000" dirty="0"/>
              <a:t>Proponents: Nokia, Huawei, OPPO</a:t>
            </a:r>
          </a:p>
          <a:p>
            <a:pPr marL="457200" lvl="1" indent="0">
              <a:buNone/>
            </a:pPr>
            <a:endParaRPr lang="en-US" sz="2000" dirty="0"/>
          </a:p>
        </p:txBody>
      </p:sp>
    </p:spTree>
    <p:extLst>
      <p:ext uri="{BB962C8B-B14F-4D97-AF65-F5344CB8AC3E}">
        <p14:creationId xmlns:p14="http://schemas.microsoft.com/office/powerpoint/2010/main" val="2357132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F074E-F22E-476C-B999-705764854467}"/>
              </a:ext>
            </a:extLst>
          </p:cNvPr>
          <p:cNvSpPr>
            <a:spLocks noGrp="1"/>
          </p:cNvSpPr>
          <p:nvPr>
            <p:ph type="title"/>
          </p:nvPr>
        </p:nvSpPr>
        <p:spPr/>
        <p:txBody>
          <a:bodyPr/>
          <a:lstStyle/>
          <a:p>
            <a:r>
              <a:rPr lang="en-US" dirty="0"/>
              <a:t>SSB in Edge of sub-band</a:t>
            </a:r>
          </a:p>
        </p:txBody>
      </p:sp>
      <p:sp>
        <p:nvSpPr>
          <p:cNvPr id="6" name="Content Placeholder 5">
            <a:extLst>
              <a:ext uri="{FF2B5EF4-FFF2-40B4-BE49-F238E27FC236}">
                <a16:creationId xmlns:a16="http://schemas.microsoft.com/office/drawing/2014/main" id="{2B4EF6EC-C9A7-4C09-9BD3-67864BC0139E}"/>
              </a:ext>
            </a:extLst>
          </p:cNvPr>
          <p:cNvSpPr>
            <a:spLocks noGrp="1"/>
          </p:cNvSpPr>
          <p:nvPr>
            <p:ph idx="1"/>
          </p:nvPr>
        </p:nvSpPr>
        <p:spPr/>
        <p:txBody>
          <a:bodyPr/>
          <a:lstStyle/>
          <a:p>
            <a:r>
              <a:rPr lang="en-US" sz="2000" dirty="0"/>
              <a:t>RAN1 perspective:</a:t>
            </a:r>
            <a:endParaRPr lang="en-US" sz="1800" dirty="0"/>
          </a:p>
          <a:p>
            <a:pPr lvl="1"/>
            <a:r>
              <a:rPr lang="en-GB" sz="1800" dirty="0"/>
              <a:t>Continuous RBs available to carry SIB1 in RMSI PDSCH:</a:t>
            </a:r>
          </a:p>
          <a:p>
            <a:pPr lvl="2"/>
            <a:r>
              <a:rPr lang="en-GB" sz="1600" dirty="0"/>
              <a:t>RMSI PDSCH rate-matching around SSB </a:t>
            </a:r>
            <a:r>
              <a:rPr lang="en-US" altLang="zh-CN" sz="1600" dirty="0"/>
              <a:t>may</a:t>
            </a:r>
            <a:r>
              <a:rPr lang="en-GB" sz="1600" dirty="0"/>
              <a:t> not be needed for typical SIB1 payloads</a:t>
            </a:r>
            <a:r>
              <a:rPr lang="en-US" sz="1200" dirty="0">
                <a:highlight>
                  <a:srgbClr val="FFFF00"/>
                </a:highlight>
              </a:rPr>
              <a:t> </a:t>
            </a:r>
          </a:p>
          <a:p>
            <a:pPr lvl="2"/>
            <a:r>
              <a:rPr lang="en-US" sz="1600" dirty="0" err="1"/>
              <a:t>Scell</a:t>
            </a:r>
            <a:r>
              <a:rPr lang="en-US" sz="1600" dirty="0"/>
              <a:t> SSB can be OFF the synch raster, and rate-matching of RMSI may be anyway needed for essential (</a:t>
            </a:r>
            <a:r>
              <a:rPr lang="it-IT" sz="1600" dirty="0"/>
              <a:t>RMSI (PLMN) </a:t>
            </a:r>
            <a:r>
              <a:rPr lang="it-IT" sz="1600" dirty="0" err="1"/>
              <a:t>trasmission</a:t>
            </a:r>
            <a:r>
              <a:rPr lang="it-IT" sz="1600" dirty="0"/>
              <a:t> in Scell</a:t>
            </a:r>
            <a:r>
              <a:rPr lang="en-US" sz="1600" dirty="0"/>
              <a:t>) case</a:t>
            </a:r>
            <a:endParaRPr lang="en-US" sz="1800" dirty="0"/>
          </a:p>
          <a:p>
            <a:pPr lvl="2"/>
            <a:endParaRPr lang="en-GB" sz="1600" dirty="0"/>
          </a:p>
          <a:p>
            <a:pPr lvl="1"/>
            <a:r>
              <a:rPr lang="en-GB" sz="1800" dirty="0"/>
              <a:t>CSI-RS can be </a:t>
            </a:r>
            <a:r>
              <a:rPr lang="en-GB" sz="1800" dirty="0" err="1"/>
              <a:t>FDM’ed</a:t>
            </a:r>
            <a:r>
              <a:rPr lang="en-GB" sz="1800" dirty="0"/>
              <a:t> with SSB without specification impact</a:t>
            </a:r>
          </a:p>
          <a:p>
            <a:pPr lvl="2"/>
            <a:r>
              <a:rPr lang="en-GB" sz="1600" dirty="0"/>
              <a:t>NOTE: RAN1 agreed CSI-RS can be transmitted together with SSB to fulfil OCB requirements. </a:t>
            </a:r>
          </a:p>
          <a:p>
            <a:pPr lvl="2"/>
            <a:r>
              <a:rPr lang="en-GB" sz="1600" dirty="0"/>
              <a:t>NOTE:  Legacy CSI-RS (min of 24PRB) imply that RMSI can be transmitted only in 24 instead of 28PRBs. And specification change to CSI-RS improves coverage/RMSI payload size.</a:t>
            </a:r>
          </a:p>
          <a:p>
            <a:pPr marL="914400" lvl="2" indent="0">
              <a:buNone/>
            </a:pPr>
            <a:endParaRPr lang="en-US" sz="1800" dirty="0"/>
          </a:p>
        </p:txBody>
      </p:sp>
    </p:spTree>
    <p:extLst>
      <p:ext uri="{BB962C8B-B14F-4D97-AF65-F5344CB8AC3E}">
        <p14:creationId xmlns:p14="http://schemas.microsoft.com/office/powerpoint/2010/main" val="1257669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F074E-F22E-476C-B999-705764854467}"/>
              </a:ext>
            </a:extLst>
          </p:cNvPr>
          <p:cNvSpPr>
            <a:spLocks noGrp="1"/>
          </p:cNvSpPr>
          <p:nvPr>
            <p:ph type="title"/>
          </p:nvPr>
        </p:nvSpPr>
        <p:spPr/>
        <p:txBody>
          <a:bodyPr/>
          <a:lstStyle/>
          <a:p>
            <a:r>
              <a:rPr lang="en-US" dirty="0"/>
              <a:t>SSB in Edge of sub-band</a:t>
            </a:r>
          </a:p>
        </p:txBody>
      </p:sp>
      <p:sp>
        <p:nvSpPr>
          <p:cNvPr id="6" name="Content Placeholder 5">
            <a:extLst>
              <a:ext uri="{FF2B5EF4-FFF2-40B4-BE49-F238E27FC236}">
                <a16:creationId xmlns:a16="http://schemas.microsoft.com/office/drawing/2014/main" id="{2B4EF6EC-C9A7-4C09-9BD3-67864BC0139E}"/>
              </a:ext>
            </a:extLst>
          </p:cNvPr>
          <p:cNvSpPr>
            <a:spLocks noGrp="1"/>
          </p:cNvSpPr>
          <p:nvPr>
            <p:ph idx="1"/>
          </p:nvPr>
        </p:nvSpPr>
        <p:spPr/>
        <p:txBody>
          <a:bodyPr/>
          <a:lstStyle/>
          <a:p>
            <a:r>
              <a:rPr lang="en-US" sz="2000" dirty="0"/>
              <a:t>RAN4 perspective:</a:t>
            </a:r>
          </a:p>
          <a:p>
            <a:pPr lvl="1"/>
            <a:r>
              <a:rPr lang="en-US" sz="1600" dirty="0"/>
              <a:t>Similar impact of adjacent channel interference on SSS detection performance when the SSB is placed at the edge of sub-band or in the center of sub-band: less than 1% SSB detection performance loss could be observed </a:t>
            </a:r>
            <a:r>
              <a:rPr lang="en-US" altLang="zh-CN" sz="1600" dirty="0"/>
              <a:t>in simulation results </a:t>
            </a:r>
            <a:r>
              <a:rPr lang="en-US" sz="1600" dirty="0"/>
              <a:t>when SSB is placed in edge</a:t>
            </a:r>
          </a:p>
          <a:p>
            <a:pPr lvl="1"/>
            <a:r>
              <a:rPr lang="en-US" sz="1600" dirty="0"/>
              <a:t>Common sync raster point can be defined at least for 20, 40, 80 MHz carriers, further reducing total number of SSB raster points the UE needs to search considering different carrier bandwidths</a:t>
            </a:r>
          </a:p>
          <a:p>
            <a:pPr lvl="1"/>
            <a:r>
              <a:rPr lang="en-US" sz="1600" dirty="0"/>
              <a:t>When utilizing in wideband operation, changes in the size of inter-carrier guardbands and/or number of intra-carrier guard PRBs due to e.g. different NS signaling will most likely not change the location of the SSB because SSB raster position is fixed (UE hardcoded ARFCN at initial access) </a:t>
            </a:r>
          </a:p>
          <a:p>
            <a:pPr lvl="1"/>
            <a:r>
              <a:rPr lang="en-US" sz="1600" dirty="0"/>
              <a:t>LS from RAN1 suggests SSB close to edge, not exactly aligned with the edge. </a:t>
            </a:r>
          </a:p>
          <a:p>
            <a:pPr marL="457200" lvl="1" indent="0">
              <a:buNone/>
            </a:pPr>
            <a:endParaRPr lang="en-US" sz="1600" dirty="0"/>
          </a:p>
          <a:p>
            <a:pPr lvl="1"/>
            <a:r>
              <a:rPr lang="en-US" sz="2000" dirty="0"/>
              <a:t>Proponents: Qualcomm Incorporated, Ericsson, MediaTek, Charter Communications, AT&amp;T</a:t>
            </a:r>
          </a:p>
        </p:txBody>
      </p:sp>
    </p:spTree>
    <p:extLst>
      <p:ext uri="{BB962C8B-B14F-4D97-AF65-F5344CB8AC3E}">
        <p14:creationId xmlns:p14="http://schemas.microsoft.com/office/powerpoint/2010/main" val="129493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C098B-35E8-4521-B638-EFE1150C75B1}"/>
              </a:ext>
            </a:extLst>
          </p:cNvPr>
          <p:cNvSpPr>
            <a:spLocks noGrp="1"/>
          </p:cNvSpPr>
          <p:nvPr>
            <p:ph type="title"/>
          </p:nvPr>
        </p:nvSpPr>
        <p:spPr/>
        <p:txBody>
          <a:bodyPr/>
          <a:lstStyle/>
          <a:p>
            <a:r>
              <a:rPr lang="sv-SE" dirty="0"/>
              <a:t>LS quote from RAN1 [</a:t>
            </a:r>
            <a:r>
              <a:rPr lang="en-US" b="1" dirty="0"/>
              <a:t>R4-1907801]</a:t>
            </a:r>
            <a:endParaRPr lang="sv-SE" dirty="0"/>
          </a:p>
        </p:txBody>
      </p:sp>
      <p:sp>
        <p:nvSpPr>
          <p:cNvPr id="3" name="Content Placeholder 2">
            <a:extLst>
              <a:ext uri="{FF2B5EF4-FFF2-40B4-BE49-F238E27FC236}">
                <a16:creationId xmlns:a16="http://schemas.microsoft.com/office/drawing/2014/main" id="{95DE4449-C4E2-4349-BF93-36612A997EA5}"/>
              </a:ext>
            </a:extLst>
          </p:cNvPr>
          <p:cNvSpPr>
            <a:spLocks noGrp="1"/>
          </p:cNvSpPr>
          <p:nvPr>
            <p:ph idx="1"/>
          </p:nvPr>
        </p:nvSpPr>
        <p:spPr/>
        <p:txBody>
          <a:bodyPr/>
          <a:lstStyle/>
          <a:p>
            <a:r>
              <a:rPr lang="en-US" sz="2400" dirty="0"/>
              <a:t>From a RAN1 perspective, in unlicensed bands, where the DL initial BWP is nominally 20 MHz, RAN4 decisions on sync raster points have consequences on RAN1 design. RAN1 has discussed these consequences. </a:t>
            </a:r>
          </a:p>
          <a:p>
            <a:pPr lvl="1"/>
            <a:r>
              <a:rPr lang="en-US" sz="2000" dirty="0"/>
              <a:t>If a SSB is not close to the edge, the number of RBs available to carry SIB1 would be limited although further enhancement to introduce rate matching around the SSBs to address this limitation are being discussed in RAN1</a:t>
            </a:r>
          </a:p>
          <a:p>
            <a:pPr lvl="1"/>
            <a:r>
              <a:rPr lang="en-US" sz="2000" dirty="0"/>
              <a:t>If a SSB is close to the edge, the number of RBs available to carry SIB1 would be less limited although whether or not further enhancement to introduce rate matching around the SSBs is needed is being discussed in RAN1</a:t>
            </a:r>
          </a:p>
          <a:p>
            <a:endParaRPr lang="sv-SE" dirty="0"/>
          </a:p>
        </p:txBody>
      </p:sp>
    </p:spTree>
    <p:extLst>
      <p:ext uri="{BB962C8B-B14F-4D97-AF65-F5344CB8AC3E}">
        <p14:creationId xmlns:p14="http://schemas.microsoft.com/office/powerpoint/2010/main" val="370686746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487C7AB0FA344C95D548FCA1A0E6B1" ma:contentTypeVersion="13" ma:contentTypeDescription="Create a new document." ma:contentTypeScope="" ma:versionID="6bfe9b0ce82ec37e09698837bdc5f8d1">
  <xsd:schema xmlns:xsd="http://www.w3.org/2001/XMLSchema" xmlns:xs="http://www.w3.org/2001/XMLSchema" xmlns:p="http://schemas.microsoft.com/office/2006/metadata/properties" xmlns:ns3="71c5aaf6-e6ce-465b-b873-5148d2a4c105" xmlns:ns4="dca1a702-c131-4c0a-94d3-ca02808a59d1" xmlns:ns5="89a48c40-3d93-469d-b9d4-51d7ced6a166" targetNamespace="http://schemas.microsoft.com/office/2006/metadata/properties" ma:root="true" ma:fieldsID="4f71c4028e205641faea40d5d6449967" ns3:_="" ns4:_="" ns5:_="">
    <xsd:import namespace="71c5aaf6-e6ce-465b-b873-5148d2a4c105"/>
    <xsd:import namespace="dca1a702-c131-4c0a-94d3-ca02808a59d1"/>
    <xsd:import namespace="89a48c40-3d93-469d-b9d4-51d7ced6a166"/>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5:SharedWithUsers" minOccurs="0"/>
                <xsd:element ref="ns5:SharedWithDetails" minOccurs="0"/>
                <xsd:element ref="ns5:SharingHintHash"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dca1a702-c131-4c0a-94d3-ca02808a59d1"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9a48c40-3d93-469d-b9d4-51d7ced6a16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mso-contentType ?>
<spe:Receivers xmlns:spe="http://schemas.microsoft.com/sharepoint/events"/>
</file>

<file path=customXml/itemProps1.xml><?xml version="1.0" encoding="utf-8"?>
<ds:datastoreItem xmlns:ds="http://schemas.openxmlformats.org/officeDocument/2006/customXml" ds:itemID="{A63127EA-306C-4756-BD6E-6B4809F43C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dca1a702-c131-4c0a-94d3-ca02808a59d1"/>
    <ds:schemaRef ds:uri="89a48c40-3d93-469d-b9d4-51d7ced6a1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3BA968-D39C-4E21-8D28-9362779298FD}">
  <ds:schemaRefs>
    <ds:schemaRef ds:uri="http://schemas.microsoft.com/sharepoint/v3/contenttype/forms"/>
  </ds:schemaRefs>
</ds:datastoreItem>
</file>

<file path=customXml/itemProps3.xml><?xml version="1.0" encoding="utf-8"?>
<ds:datastoreItem xmlns:ds="http://schemas.openxmlformats.org/officeDocument/2006/customXml" ds:itemID="{16E42ADF-E3AB-42CC-8B62-AA54B9B276FF}">
  <ds:schemaRefs>
    <ds:schemaRef ds:uri="http://schemas.microsoft.com/office/2006/metadata/properties"/>
    <ds:schemaRef ds:uri="http://schemas.microsoft.com/office/2006/documentManagement/types"/>
    <ds:schemaRef ds:uri="dca1a702-c131-4c0a-94d3-ca02808a59d1"/>
    <ds:schemaRef ds:uri="http://purl.org/dc/elements/1.1/"/>
    <ds:schemaRef ds:uri="89a48c40-3d93-469d-b9d4-51d7ced6a166"/>
    <ds:schemaRef ds:uri="http://purl.org/dc/terms/"/>
    <ds:schemaRef ds:uri="http://schemas.microsoft.com/office/infopath/2007/PartnerControls"/>
    <ds:schemaRef ds:uri="http://www.w3.org/XML/1998/namespace"/>
    <ds:schemaRef ds:uri="http://schemas.openxmlformats.org/package/2006/metadata/core-properties"/>
    <ds:schemaRef ds:uri="71c5aaf6-e6ce-465b-b873-5148d2a4c105"/>
    <ds:schemaRef ds:uri="http://purl.org/dc/dcmitype/"/>
  </ds:schemaRefs>
</ds:datastoreItem>
</file>

<file path=customXml/itemProps4.xml><?xml version="1.0" encoding="utf-8"?>
<ds:datastoreItem xmlns:ds="http://schemas.openxmlformats.org/officeDocument/2006/customXml" ds:itemID="{B59F2F55-BE6C-4ACC-AA12-40F61F633B1E}">
  <ds:schemaRefs>
    <ds:schemaRef ds:uri="Microsoft.SharePoint.Taxonomy.ContentTypeSync"/>
  </ds:schemaRefs>
</ds:datastoreItem>
</file>

<file path=customXml/itemProps5.xml><?xml version="1.0" encoding="utf-8"?>
<ds:datastoreItem xmlns:ds="http://schemas.openxmlformats.org/officeDocument/2006/customXml" ds:itemID="{7EA64648-4E1D-46F9-8727-28CB28911A78}">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1992</TotalTime>
  <Words>768</Words>
  <Application>Microsoft Office PowerPoint</Application>
  <PresentationFormat>On-screen Show (4:3)</PresentationFormat>
  <Paragraphs>43</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Arial Unicode MS</vt:lpstr>
      <vt:lpstr>Calibri</vt:lpstr>
      <vt:lpstr>Office 主题</vt:lpstr>
      <vt:lpstr>3GPP TSG-RAN WG4 Meeting #92 Ljubljana, SI, 26th – 30th August 2019</vt:lpstr>
      <vt:lpstr>SSB in Center of sub-band</vt:lpstr>
      <vt:lpstr>SSB in Center of sub-band</vt:lpstr>
      <vt:lpstr>SSB in Edge of sub-band</vt:lpstr>
      <vt:lpstr>SSB in Edge of sub-band</vt:lpstr>
      <vt:lpstr>LS quote from RAN1 [R4-1907801]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Alessio Marcone</cp:lastModifiedBy>
  <cp:revision>165</cp:revision>
  <dcterms:created xsi:type="dcterms:W3CDTF">2016-01-12T08:39:50Z</dcterms:created>
  <dcterms:modified xsi:type="dcterms:W3CDTF">2019-08-30T06:07:31Z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(3)r3aNPjZe4jmkWxUb1vFPvc170njxeQdE/H5xMBPGFlATqP1Xd55vg9wg1n4K0BF58E2LkhFJ
UyGjdfGDc4O9QEgOS0PJQGi31RJiSA3W2fvxr5B1X4F67LN34Y71iD9yxj2tgPQTunH52W15
tbzq7urefgxdMtKyh3oDWLTrsVdfPAN3t1UO2F3PiJb3jTKaaWR0R319t4wwHqTkd9n9tzSj
1YWH0hgFYCEJfqxajU</vt:lpwstr>
  </property>
  <property fmtid="{D5CDD505-2E9C-101B-9397-08002B2CF9AE}" pid="3" name="_2015_ms_pID_7253431">
    <vt:lpwstr>3Hw727yxzW9j8sbNic+hqEBQiNW/eRaGkActKubG6ILjS6Ar39Rs4k
3eXS+wuxsToT2pgtqe238zmkq9DUOx1swkp9YrhyH7HdX8xTCv9NPJNwfU49T3C1YNcnjwom
iPoq7zpPcBen8D4VZtb63ao7PlbaVq5/SEWTh+IMDENrM9ihkX34MtqhJ1vxuCjNhQxc/XHz
qezg9f5FbRrZPZLOGM7ZoAk7H1MbXuuqwz2P</vt:lpwstr>
  </property>
  <property fmtid="{D5CDD505-2E9C-101B-9397-08002B2CF9AE}" pid="4" name="_2015_ms_pID_7253432">
    <vt:lpwstr>vTY6wON9+qgsyRaJrV5E7HMGnuoMRzbgRvkF
RPVVj5CwztGHKUVMGh1okoBwV2nrB7B8rcu5f9BaGrPO5KbOFDM=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1562809972</vt:lpwstr>
  </property>
  <property fmtid="{D5CDD505-2E9C-101B-9397-08002B2CF9AE}" pid="9" name="ContentTypeId">
    <vt:lpwstr>0x01010057487C7AB0FA344C95D548FCA1A0E6B1</vt:lpwstr>
  </property>
</Properties>
</file>