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92" r:id="rId4"/>
    <p:sldId id="290" r:id="rId5"/>
    <p:sldId id="300" r:id="rId6"/>
    <p:sldId id="293" r:id="rId7"/>
    <p:sldId id="303" r:id="rId8"/>
    <p:sldId id="291" r:id="rId9"/>
    <p:sldId id="302" r:id="rId10"/>
    <p:sldId id="275" r:id="rId11"/>
    <p:sldId id="298" r:id="rId12"/>
    <p:sldId id="283" r:id="rId13"/>
    <p:sldId id="299" r:id="rId14"/>
    <p:sldId id="267" r:id="rId15"/>
    <p:sldId id="274" r:id="rId16"/>
    <p:sldId id="284" r:id="rId17"/>
    <p:sldId id="285" r:id="rId18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017" autoAdjust="0"/>
    <p:restoredTop sz="92811" autoAdjust="0"/>
  </p:normalViewPr>
  <p:slideViewPr>
    <p:cSldViewPr>
      <p:cViewPr varScale="1">
        <p:scale>
          <a:sx n="99" d="100"/>
          <a:sy n="99" d="100"/>
        </p:scale>
        <p:origin x="96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304010E0-E709-4A20-AB48-064397A516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C9E53D8A-D800-47F2-A246-394FB8BE05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5CA9F90C-100C-4E7E-B16D-8FA853A8F4F0}" type="datetimeFigureOut">
              <a:rPr lang="ko-KR" altLang="en-US"/>
              <a:pPr>
                <a:defRPr/>
              </a:pPr>
              <a:t>2019-05-17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6D93390C-E0F2-462F-9938-A6ADEB9C815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9CA955C8-A321-403F-85FC-515D4B5EC3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7A7DD68D-53F7-4689-AC08-461FBBC6F7B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0168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81D9530D-C058-4168-8336-A54DA7D28D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B88C7E0B-DD89-4A05-A74F-D2AF45E2722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68AEBC9E-3520-4B28-A2A2-1884D8B20030}" type="datetimeFigureOut">
              <a:rPr lang="ko-KR" altLang="en-US"/>
              <a:pPr>
                <a:defRPr/>
              </a:pPr>
              <a:t>2019-05-17</a:t>
            </a:fld>
            <a:endParaRPr lang="ko-KR" altLang="en-US"/>
          </a:p>
        </p:txBody>
      </p:sp>
      <p:sp>
        <p:nvSpPr>
          <p:cNvPr id="4" name="슬라이드 이미지 개체 틀 3">
            <a:extLst>
              <a:ext uri="{FF2B5EF4-FFF2-40B4-BE49-F238E27FC236}">
                <a16:creationId xmlns:a16="http://schemas.microsoft.com/office/drawing/2014/main" xmlns="" id="{9B474532-55FB-4C6E-80F1-D887783146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>
            <a:extLst>
              <a:ext uri="{FF2B5EF4-FFF2-40B4-BE49-F238E27FC236}">
                <a16:creationId xmlns:a16="http://schemas.microsoft.com/office/drawing/2014/main" xmlns="" id="{977ED8A8-2601-455F-8F2D-D7E6F1B23B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526B99F4-E1CE-4334-ABCE-B0843670503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359D17EA-0798-4B57-BBB9-6583D3A52D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</a:lstStyle>
          <a:p>
            <a:pPr>
              <a:defRPr/>
            </a:pPr>
            <a:fld id="{5299DFDB-9ED1-4F0E-A8EF-D87591A2529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5946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anose="020B0503020000020004" pitchFamily="34" charset="-127"/>
        <a:ea typeface="MS PGothic" panose="020B0600070205080204" pitchFamily="34" charset="-128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anose="020B0503020000020004" pitchFamily="34" charset="-127"/>
        <a:ea typeface="MS PGothic" panose="020B0600070205080204" pitchFamily="34" charset="-128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anose="020B0503020000020004" pitchFamily="34" charset="-127"/>
        <a:ea typeface="MS PGothic" panose="020B0600070205080204" pitchFamily="34" charset="-128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anose="020B0503020000020004" pitchFamily="34" charset="-127"/>
        <a:ea typeface="MS PGothic" panose="020B0600070205080204" pitchFamily="34" charset="-128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anose="020B0503020000020004" pitchFamily="34" charset="-127"/>
        <a:ea typeface="MS PGothic" panose="020B0600070205080204" pitchFamily="34" charset="-128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슬라이드 이미지 개체 틀 1">
            <a:extLst>
              <a:ext uri="{FF2B5EF4-FFF2-40B4-BE49-F238E27FC236}">
                <a16:creationId xmlns:a16="http://schemas.microsoft.com/office/drawing/2014/main" xmlns="" id="{6F3FE066-FDD0-4CB1-8737-8790F861F48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슬라이드 노트 개체 틀 2">
            <a:extLst>
              <a:ext uri="{FF2B5EF4-FFF2-40B4-BE49-F238E27FC236}">
                <a16:creationId xmlns:a16="http://schemas.microsoft.com/office/drawing/2014/main" xmlns="" id="{3D46268B-F7DD-41A5-9249-2F079EE778E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7172" name="슬라이드 번호 개체 틀 3">
            <a:extLst>
              <a:ext uri="{FF2B5EF4-FFF2-40B4-BE49-F238E27FC236}">
                <a16:creationId xmlns:a16="http://schemas.microsoft.com/office/drawing/2014/main" xmlns="" id="{F6A2B0C6-2240-4678-BA1E-D24008F55D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BC64D003-26BB-4CF8-929C-F5AB2F3D598B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2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9636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슬라이드 이미지 개체 틀 1">
            <a:extLst>
              <a:ext uri="{FF2B5EF4-FFF2-40B4-BE49-F238E27FC236}">
                <a16:creationId xmlns:a16="http://schemas.microsoft.com/office/drawing/2014/main" xmlns="" id="{599AB5E9-B6F7-4CA9-ADF5-178D939E52A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슬라이드 노트 개체 틀 2">
            <a:extLst>
              <a:ext uri="{FF2B5EF4-FFF2-40B4-BE49-F238E27FC236}">
                <a16:creationId xmlns:a16="http://schemas.microsoft.com/office/drawing/2014/main" xmlns="" id="{75D80CFA-575D-4609-B4D8-B7A8A76EAB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9220" name="슬라이드 번호 개체 틀 3">
            <a:extLst>
              <a:ext uri="{FF2B5EF4-FFF2-40B4-BE49-F238E27FC236}">
                <a16:creationId xmlns:a16="http://schemas.microsoft.com/office/drawing/2014/main" xmlns="" id="{338D8246-BD76-4E94-9EDE-80FFFEB08C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1AD98164-250C-4595-A615-D8EA9292ED59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3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0811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슬라이드 이미지 개체 틀 1">
            <a:extLst>
              <a:ext uri="{FF2B5EF4-FFF2-40B4-BE49-F238E27FC236}">
                <a16:creationId xmlns:a16="http://schemas.microsoft.com/office/drawing/2014/main" xmlns="" id="{4F30746D-5A14-429F-997C-F317220C32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슬라이드 노트 개체 틀 2">
            <a:extLst>
              <a:ext uri="{FF2B5EF4-FFF2-40B4-BE49-F238E27FC236}">
                <a16:creationId xmlns:a16="http://schemas.microsoft.com/office/drawing/2014/main" xmlns="" id="{D76D1C0C-CE3C-4482-B95F-B87B66FBE38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11268" name="슬라이드 번호 개체 틀 3">
            <a:extLst>
              <a:ext uri="{FF2B5EF4-FFF2-40B4-BE49-F238E27FC236}">
                <a16:creationId xmlns:a16="http://schemas.microsoft.com/office/drawing/2014/main" xmlns="" id="{2D3E8C98-2E6D-4BE1-91CF-D64D320C5B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FB19C003-B919-49D5-BF3A-4F339931EACA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4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00286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슬라이드 이미지 개체 틀 1">
            <a:extLst>
              <a:ext uri="{FF2B5EF4-FFF2-40B4-BE49-F238E27FC236}">
                <a16:creationId xmlns:a16="http://schemas.microsoft.com/office/drawing/2014/main" xmlns="" id="{DCA9952A-AA61-48E7-83F5-873CD95E148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슬라이드 노트 개체 틀 2">
            <a:extLst>
              <a:ext uri="{FF2B5EF4-FFF2-40B4-BE49-F238E27FC236}">
                <a16:creationId xmlns:a16="http://schemas.microsoft.com/office/drawing/2014/main" xmlns="" id="{AFA61CD1-086D-42BD-A70E-1A46062F15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13316" name="슬라이드 번호 개체 틀 3">
            <a:extLst>
              <a:ext uri="{FF2B5EF4-FFF2-40B4-BE49-F238E27FC236}">
                <a16:creationId xmlns:a16="http://schemas.microsoft.com/office/drawing/2014/main" xmlns="" id="{2C3C237D-0929-4816-B44A-F431EE0E29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203A3602-DCD7-4405-A694-980B781FED21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6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3776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슬라이드 이미지 개체 틀 1">
            <a:extLst>
              <a:ext uri="{FF2B5EF4-FFF2-40B4-BE49-F238E27FC236}">
                <a16:creationId xmlns:a16="http://schemas.microsoft.com/office/drawing/2014/main" xmlns="" id="{89284CFD-8A5A-4527-807A-544C02505ED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슬라이드 노트 개체 틀 2">
            <a:extLst>
              <a:ext uri="{FF2B5EF4-FFF2-40B4-BE49-F238E27FC236}">
                <a16:creationId xmlns:a16="http://schemas.microsoft.com/office/drawing/2014/main" xmlns="" id="{DC2F7463-2850-4C1E-BB05-1DAB869523F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15364" name="슬라이드 번호 개체 틀 3">
            <a:extLst>
              <a:ext uri="{FF2B5EF4-FFF2-40B4-BE49-F238E27FC236}">
                <a16:creationId xmlns:a16="http://schemas.microsoft.com/office/drawing/2014/main" xmlns="" id="{E7B93B56-2232-4F09-B733-8A9E35042E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9142DF9D-37E3-4546-9FB0-058215FC5625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8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1977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슬라이드 이미지 개체 틀 1">
            <a:extLst>
              <a:ext uri="{FF2B5EF4-FFF2-40B4-BE49-F238E27FC236}">
                <a16:creationId xmlns:a16="http://schemas.microsoft.com/office/drawing/2014/main" xmlns="" id="{9192D944-AA98-48AD-A44B-29CC8BCA167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슬라이드 노트 개체 틀 2">
            <a:extLst>
              <a:ext uri="{FF2B5EF4-FFF2-40B4-BE49-F238E27FC236}">
                <a16:creationId xmlns:a16="http://schemas.microsoft.com/office/drawing/2014/main" xmlns="" id="{72729D82-B5BD-4938-8AC0-4D83984992E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26628" name="슬라이드 번호 개체 틀 3">
            <a:extLst>
              <a:ext uri="{FF2B5EF4-FFF2-40B4-BE49-F238E27FC236}">
                <a16:creationId xmlns:a16="http://schemas.microsoft.com/office/drawing/2014/main" xmlns="" id="{3EBCA16F-2248-4C73-8E41-9389E4F9E0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28CD4562-7471-40C0-856F-CED7C348EA44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10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30292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슬라이드 이미지 개체 틀 1">
            <a:extLst>
              <a:ext uri="{FF2B5EF4-FFF2-40B4-BE49-F238E27FC236}">
                <a16:creationId xmlns:a16="http://schemas.microsoft.com/office/drawing/2014/main" xmlns="" id="{7789A3AD-0AE9-437E-9FD4-9C6DF04573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슬라이드 노트 개체 틀 2">
            <a:extLst>
              <a:ext uri="{FF2B5EF4-FFF2-40B4-BE49-F238E27FC236}">
                <a16:creationId xmlns:a16="http://schemas.microsoft.com/office/drawing/2014/main" xmlns="" id="{7AFB88D8-C0ED-43A0-8270-73BA8C2BC0A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ea typeface="Malgun Gothic" panose="020B0503020000020004" pitchFamily="34" charset="-127"/>
            </a:endParaRPr>
          </a:p>
        </p:txBody>
      </p:sp>
      <p:sp>
        <p:nvSpPr>
          <p:cNvPr id="32772" name="슬라이드 번호 개체 틀 3">
            <a:extLst>
              <a:ext uri="{FF2B5EF4-FFF2-40B4-BE49-F238E27FC236}">
                <a16:creationId xmlns:a16="http://schemas.microsoft.com/office/drawing/2014/main" xmlns="" id="{FF8993E9-8F22-4D5D-A89E-98CBACA5BE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Malgun Gothic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76D5A723-CDBF-4778-BE34-953D21D3A4B3}" type="slidenum">
              <a:rPr lang="ko-KR" altLang="en-US">
                <a:ea typeface="Malgun Gothic" panose="020B0503020000020004" pitchFamily="34" charset="-127"/>
              </a:rPr>
              <a:pPr latinLnBrk="0">
                <a:spcBef>
                  <a:spcPct val="0"/>
                </a:spcBef>
              </a:pPr>
              <a:t>15</a:t>
            </a:fld>
            <a:endParaRPr lang="ko-KR" altLang="en-US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855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슬라이드 이미지 개체 틀 1">
            <a:extLst>
              <a:ext uri="{FF2B5EF4-FFF2-40B4-BE49-F238E27FC236}">
                <a16:creationId xmlns:a16="http://schemas.microsoft.com/office/drawing/2014/main" xmlns="" id="{CFB5B928-439A-4A16-8B64-4FAB68F5F91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슬라이드 노트 개체 틀 2">
            <a:extLst>
              <a:ext uri="{FF2B5EF4-FFF2-40B4-BE49-F238E27FC236}">
                <a16:creationId xmlns:a16="http://schemas.microsoft.com/office/drawing/2014/main" xmlns="" id="{7DB2213B-9C16-4413-AEED-FC714ACCC3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35844" name="슬라이드 번호 개체 틀 3">
            <a:extLst>
              <a:ext uri="{FF2B5EF4-FFF2-40B4-BE49-F238E27FC236}">
                <a16:creationId xmlns:a16="http://schemas.microsoft.com/office/drawing/2014/main" xmlns="" id="{C9238A82-78DF-4B5E-9F47-233301081A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6617AFD4-4143-4AD0-ACFA-ED71E1BF306B}" type="slidenum">
              <a:rPr lang="ko-KR" altLang="en-US">
                <a:latin typeface="Malgun Gothic" panose="020B0503020000020004" pitchFamily="34" charset="-127"/>
                <a:ea typeface="Malgun Gothic" panose="020B0503020000020004" pitchFamily="34" charset="-127"/>
              </a:rPr>
              <a:pPr/>
              <a:t>17</a:t>
            </a:fld>
            <a:endParaRPr lang="ko-KR" altLang="en-US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9084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D48C7847-1E12-4150-8242-69AC5362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4C5BC-2693-4809-A05C-297354DD64D1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D9F84D21-A665-4504-BB86-BA6FE4BE4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96D4E07D-D77E-45A8-8364-96C616E4D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70195-454D-4195-9F74-532E6F6BFDF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11912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7F1EB0E9-285A-4204-970F-DE89EE67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CC2FC-10F5-41B2-892E-0049124FCB43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DC70FB5C-EA1F-4766-A2F1-617CED612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1A1372F4-D7F7-438D-B4A2-0A715C803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85113" y="6356350"/>
            <a:ext cx="10890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044ED-ACF6-4E12-B3CC-F727B55FA5A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587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>
            <a:extLst>
              <a:ext uri="{FF2B5EF4-FFF2-40B4-BE49-F238E27FC236}">
                <a16:creationId xmlns:a16="http://schemas.microsoft.com/office/drawing/2014/main" xmlns="" id="{18E5F577-48CF-47F2-ADF6-32F20F84FF9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テキスト プレースホルダー 2">
            <a:extLst>
              <a:ext uri="{FF2B5EF4-FFF2-40B4-BE49-F238E27FC236}">
                <a16:creationId xmlns:a16="http://schemas.microsoft.com/office/drawing/2014/main" xmlns="" id="{0E15A681-35B2-4DB4-B12D-3DE4EA31F1C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D026CA0F-B30A-49C4-85AD-0C47E5A6F8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AAF1E595-8555-47E2-90B9-016AC6F01556}" type="datetimeFigureOut">
              <a:rPr lang="ja-JP" altLang="en-US"/>
              <a:pPr>
                <a:defRPr/>
              </a:pPr>
              <a:t>2019/5/17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19FF3F6-2781-48BB-9B9E-3A38061108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6E6B4788-F415-4D26-B457-460594687A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18463" y="6356350"/>
            <a:ext cx="9461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5D23EB86-2C6F-47FB-9B54-C48CBF1282F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正方形/長方形 4">
            <a:extLst>
              <a:ext uri="{FF2B5EF4-FFF2-40B4-BE49-F238E27FC236}">
                <a16:creationId xmlns:a16="http://schemas.microsoft.com/office/drawing/2014/main" xmlns="" id="{81252503-0972-4783-9FE0-15C90D171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00" y="115888"/>
            <a:ext cx="88249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>
                <a:cs typeface="Arial" panose="020B0604020202020204" pitchFamily="34" charset="0"/>
              </a:rPr>
              <a:t>3GPP TSG-RAN WG4 Meeting #</a:t>
            </a:r>
            <a:r>
              <a:rPr lang="en-US" altLang="ja-JP" sz="2400" b="1">
                <a:cs typeface="Arial" panose="020B0604020202020204" pitchFamily="34" charset="0"/>
              </a:rPr>
              <a:t>91</a:t>
            </a:r>
            <a:endParaRPr lang="en-GB" altLang="ja-JP" sz="2400" b="1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b="1">
                <a:cs typeface="Arial" panose="020B0604020202020204" pitchFamily="34" charset="0"/>
              </a:rPr>
              <a:t>Reno, Nevada, U.S., 13</a:t>
            </a:r>
            <a:r>
              <a:rPr lang="en-US" altLang="ko-KR" sz="2400" b="1" baseline="30000">
                <a:cs typeface="Arial" panose="020B0604020202020204" pitchFamily="34" charset="0"/>
              </a:rPr>
              <a:t>th</a:t>
            </a:r>
            <a:r>
              <a:rPr lang="en-US" altLang="ko-KR" sz="2400" b="1">
                <a:cs typeface="Arial" panose="020B0604020202020204" pitchFamily="34" charset="0"/>
              </a:rPr>
              <a:t> – 17</a:t>
            </a:r>
            <a:r>
              <a:rPr lang="en-US" altLang="ko-KR" sz="2400" b="1" baseline="30000">
                <a:cs typeface="Arial" panose="020B0604020202020204" pitchFamily="34" charset="0"/>
              </a:rPr>
              <a:t>th</a:t>
            </a:r>
            <a:r>
              <a:rPr lang="en-US" altLang="ko-KR" sz="2400" b="1">
                <a:cs typeface="Arial" panose="020B0604020202020204" pitchFamily="34" charset="0"/>
              </a:rPr>
              <a:t> May, 2019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ja-JP" sz="2400" b="1"/>
              <a:t>Agenda item:	8.4.2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>
                <a:cs typeface="Arial" panose="020B0604020202020204" pitchFamily="34" charset="0"/>
              </a:rPr>
              <a:t>Document for : Approval</a:t>
            </a:r>
            <a:endParaRPr lang="ja-JP" altLang="ja-JP" sz="2400" b="1">
              <a:cs typeface="Arial" panose="020B0604020202020204" pitchFamily="34" charset="0"/>
            </a:endParaRPr>
          </a:p>
        </p:txBody>
      </p:sp>
      <p:sp>
        <p:nvSpPr>
          <p:cNvPr id="5123" name="正方形/長方形 5">
            <a:extLst>
              <a:ext uri="{FF2B5EF4-FFF2-40B4-BE49-F238E27FC236}">
                <a16:creationId xmlns:a16="http://schemas.microsoft.com/office/drawing/2014/main" xmlns="" id="{8878FAFE-EBF1-4279-B0A5-81A984360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5373688"/>
            <a:ext cx="8424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ja-JP" sz="2800" b="1"/>
              <a:t>LG Electronics</a:t>
            </a:r>
            <a:endParaRPr lang="ja-JP" altLang="ja-JP" sz="2800"/>
          </a:p>
        </p:txBody>
      </p:sp>
      <p:sp>
        <p:nvSpPr>
          <p:cNvPr id="5124" name="正方形/長方形 6">
            <a:extLst>
              <a:ext uri="{FF2B5EF4-FFF2-40B4-BE49-F238E27FC236}">
                <a16:creationId xmlns:a16="http://schemas.microsoft.com/office/drawing/2014/main" xmlns="" id="{775CDE9B-215B-4088-B9B5-4C823586F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2754313"/>
            <a:ext cx="89789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>
              <a:spcBef>
                <a:spcPct val="0"/>
              </a:spcBef>
              <a:buFontTx/>
              <a:buNone/>
            </a:pPr>
            <a:r>
              <a:rPr lang="sv-SE" altLang="ja-JP" sz="4000" b="1" dirty="0" smtClean="0"/>
              <a:t>WF on</a:t>
            </a:r>
            <a:r>
              <a:rPr lang="sv-SE" altLang="ja-JP" sz="4000" b="1" dirty="0" smtClean="0"/>
              <a:t> </a:t>
            </a:r>
            <a:r>
              <a:rPr lang="en-US" altLang="ja-JP" sz="4000" b="1" dirty="0" smtClean="0"/>
              <a:t>Coexistence </a:t>
            </a:r>
            <a:r>
              <a:rPr lang="en-US" altLang="ja-JP" sz="4000" b="1" dirty="0"/>
              <a:t>S</a:t>
            </a:r>
            <a:r>
              <a:rPr lang="en-US" altLang="ja-JP" sz="4000" b="1" dirty="0" smtClean="0"/>
              <a:t>cenarios </a:t>
            </a:r>
            <a:endParaRPr lang="en-US" altLang="ja-JP" sz="4000" b="1" dirty="0"/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en-US" altLang="ja-JP" sz="4000" b="1" dirty="0"/>
              <a:t>and </a:t>
            </a:r>
            <a:r>
              <a:rPr lang="en-US" altLang="ja-JP" sz="4000" b="1" dirty="0" smtClean="0"/>
              <a:t>Simulation </a:t>
            </a:r>
            <a:r>
              <a:rPr lang="en-US" altLang="ja-JP" sz="4000" b="1" dirty="0"/>
              <a:t>P</a:t>
            </a:r>
            <a:r>
              <a:rPr lang="en-US" altLang="ja-JP" sz="4000" b="1" dirty="0" smtClean="0"/>
              <a:t>arameters</a:t>
            </a:r>
            <a:endParaRPr lang="ja-JP" altLang="ja-JP" sz="4000" dirty="0"/>
          </a:p>
        </p:txBody>
      </p:sp>
      <p:sp>
        <p:nvSpPr>
          <p:cNvPr id="5125" name="正方形/長方形 8">
            <a:extLst>
              <a:ext uri="{FF2B5EF4-FFF2-40B4-BE49-F238E27FC236}">
                <a16:creationId xmlns:a16="http://schemas.microsoft.com/office/drawing/2014/main" xmlns="" id="{A5EF923D-492E-4FDB-A340-FEDFA64C0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8700" y="136525"/>
            <a:ext cx="1696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/>
              <a:t>R4-</a:t>
            </a:r>
            <a:r>
              <a:rPr lang="en-US" altLang="ja-JP" sz="2400" b="1" dirty="0" smtClean="0"/>
              <a:t>1907821</a:t>
            </a:r>
            <a:endParaRPr lang="ja-JP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제목 1">
            <a:extLst>
              <a:ext uri="{FF2B5EF4-FFF2-40B4-BE49-F238E27FC236}">
                <a16:creationId xmlns:a16="http://schemas.microsoft.com/office/drawing/2014/main" xmlns="" id="{C592BCFF-C36D-4BE2-8BDF-715AC5B08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850900"/>
          </a:xfrm>
        </p:spPr>
        <p:txBody>
          <a:bodyPr/>
          <a:lstStyle/>
          <a:p>
            <a:pPr eaLnBrk="1" hangingPunct="1"/>
            <a:r>
              <a:rPr lang="sv-SE" altLang="ja-JP" dirty="0"/>
              <a:t>General S</a:t>
            </a:r>
            <a:r>
              <a:rPr lang="sv-SE" altLang="ja-JP" dirty="0" smtClean="0"/>
              <a:t>imulation </a:t>
            </a:r>
            <a:r>
              <a:rPr lang="sv-SE" altLang="ja-JP" dirty="0"/>
              <a:t>P</a:t>
            </a:r>
            <a:r>
              <a:rPr lang="sv-SE" altLang="ja-JP" dirty="0" smtClean="0"/>
              <a:t>aramters</a:t>
            </a:r>
            <a:endParaRPr lang="ko-KR" altLang="en-US" dirty="0">
              <a:ea typeface="Malgun Gothic" panose="020B0503020000020004" pitchFamily="34" charset="-127"/>
            </a:endParaRPr>
          </a:p>
        </p:txBody>
      </p:sp>
      <p:sp>
        <p:nvSpPr>
          <p:cNvPr id="25603" name="내용 개체 틀 2">
            <a:extLst>
              <a:ext uri="{FF2B5EF4-FFF2-40B4-BE49-F238E27FC236}">
                <a16:creationId xmlns:a16="http://schemas.microsoft.com/office/drawing/2014/main" xmlns="" id="{296C6D48-491D-4419-8EDD-4AEBC7604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778" y="1014013"/>
            <a:ext cx="8641085" cy="5697838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2000" dirty="0"/>
              <a:t>Only </a:t>
            </a:r>
            <a:r>
              <a:rPr lang="en-US" altLang="ja-JP" sz="2000" dirty="0" smtClean="0"/>
              <a:t>outdoor deployment will be considered</a:t>
            </a:r>
            <a:endParaRPr lang="en-US" altLang="ja-JP" sz="2000" dirty="0"/>
          </a:p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2000" dirty="0" smtClean="0">
                <a:ea typeface="Malgun Gothic" panose="020B0503020000020004" pitchFamily="34" charset="-127"/>
              </a:rPr>
              <a:t>Deployment </a:t>
            </a:r>
            <a:r>
              <a:rPr lang="en-US" altLang="ko-KR" sz="2000" dirty="0">
                <a:ea typeface="Malgun Gothic" panose="020B0503020000020004" pitchFamily="34" charset="-127"/>
              </a:rPr>
              <a:t>scenarios: </a:t>
            </a:r>
            <a:r>
              <a:rPr lang="en-US" altLang="ko-KR" sz="2000" dirty="0">
                <a:ea typeface="맑은 고딕" panose="020B0503020000020004" pitchFamily="50" charset="-127"/>
              </a:rPr>
              <a:t>Urban grid in </a:t>
            </a:r>
            <a:r>
              <a:rPr lang="en-US" altLang="ko-KR" sz="2000" dirty="0" smtClean="0">
                <a:ea typeface="맑은 고딕" panose="020B0503020000020004" pitchFamily="50" charset="-127"/>
              </a:rPr>
              <a:t>Annex I, </a:t>
            </a:r>
            <a:r>
              <a:rPr lang="en-US" altLang="ko-KR" sz="2000" u="sng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Highway (optional)</a:t>
            </a:r>
            <a:endParaRPr lang="en-US" altLang="ko-KR" sz="2000" dirty="0">
              <a:ea typeface="Malgun Gothic" panose="020B0503020000020004" pitchFamily="34" charset="-127"/>
            </a:endParaRPr>
          </a:p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2000" dirty="0">
                <a:ea typeface="Malgun Gothic" panose="020B0503020000020004" pitchFamily="34" charset="-127"/>
              </a:rPr>
              <a:t>Simulation Block Size : 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Urban : Manhattan grid model: 3*433m, 3*250m</a:t>
            </a:r>
            <a:endParaRPr lang="en-US" altLang="ko-KR" sz="2000" dirty="0">
              <a:ea typeface="Malgun Gothic" panose="020B0503020000020004" pitchFamily="34" charset="-127"/>
            </a:endParaRPr>
          </a:p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2000" dirty="0">
                <a:ea typeface="Malgun Gothic" panose="020B0503020000020004" pitchFamily="34" charset="-127"/>
              </a:rPr>
              <a:t>Absolute vehicle speed for urban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Urban : 15km/h, 60km/h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Used only to decide vehicle density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Follow TR36.885 for LTE V2X and TR37.885 for NR V2X 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Fixed location will be considered for adjacent channel coexistence evaluation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800" dirty="0"/>
              <a:t>All vehicle UE has both LTE V2X and NR V2X, 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800" dirty="0">
                <a:ea typeface="Malgun Gothic" panose="020B0503020000020004" pitchFamily="34" charset="-127"/>
              </a:rPr>
              <a:t>The </a:t>
            </a:r>
            <a:r>
              <a:rPr lang="en-GB" altLang="ko-KR" sz="1800" dirty="0">
                <a:ea typeface="Malgun Gothic" panose="020B0503020000020004" pitchFamily="34" charset="-127"/>
              </a:rPr>
              <a:t>Tx between LTE V2X and NR V2X is TDM, while Rx between LTE V2X and NR V2X is simultaneous.</a:t>
            </a:r>
            <a:endParaRPr lang="en-US" altLang="ko-KR" sz="1800" dirty="0">
              <a:ea typeface="Malgun Gothic" panose="020B0503020000020004" pitchFamily="34" charset="-127"/>
            </a:endParaRPr>
          </a:p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2000" dirty="0">
                <a:ea typeface="Malgun Gothic" panose="020B0503020000020004" pitchFamily="34" charset="-127"/>
              </a:rPr>
              <a:t>Traffic model: 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Dependent </a:t>
            </a:r>
            <a:r>
              <a:rPr lang="en-US" altLang="ko-KR" sz="1800" dirty="0" smtClean="0">
                <a:ea typeface="Malgun Gothic" panose="020B0503020000020004" pitchFamily="34" charset="-127"/>
              </a:rPr>
              <a:t>on </a:t>
            </a:r>
            <a:r>
              <a:rPr lang="en-US" altLang="ko-KR" sz="1800" dirty="0">
                <a:ea typeface="Malgun Gothic" panose="020B0503020000020004" pitchFamily="34" charset="-127"/>
              </a:rPr>
              <a:t>UE velocity </a:t>
            </a:r>
            <a:r>
              <a:rPr lang="en-US" altLang="ko-KR" sz="1800" dirty="0" smtClean="0">
                <a:ea typeface="Malgun Gothic" panose="020B0503020000020004" pitchFamily="34" charset="-127"/>
              </a:rPr>
              <a:t>(LTE ref.:36.785, NR ref.: TR37.885)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For the NR traffic, medium intensity aperiodic traffic model will be used.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800" dirty="0">
                <a:ea typeface="Malgun Gothic" panose="020B0503020000020004" pitchFamily="34" charset="-127"/>
              </a:rPr>
              <a:t>LTE traffic model</a:t>
            </a:r>
          </a:p>
          <a:p>
            <a:pPr lvl="3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500" dirty="0" smtClean="0">
                <a:ea typeface="Malgun Gothic" panose="020B0503020000020004" pitchFamily="34" charset="-127"/>
              </a:rPr>
              <a:t>Option1</a:t>
            </a:r>
            <a:r>
              <a:rPr lang="en-US" altLang="ko-KR" sz="1500" dirty="0">
                <a:ea typeface="Malgun Gothic" panose="020B0503020000020004" pitchFamily="34" charset="-127"/>
              </a:rPr>
              <a:t>: UE activation rate: 1% </a:t>
            </a:r>
          </a:p>
          <a:p>
            <a:pPr lvl="3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1500" dirty="0">
                <a:ea typeface="Malgun Gothic" panose="020B0503020000020004" pitchFamily="34" charset="-127"/>
              </a:rPr>
              <a:t>Option2: 15km : 0.1% or 60km: 0.33</a:t>
            </a:r>
            <a:r>
              <a:rPr lang="en-US" altLang="ko-KR" sz="1500" dirty="0" smtClean="0">
                <a:ea typeface="Malgun Gothic" panose="020B0503020000020004" pitchFamily="34" charset="-127"/>
              </a:rPr>
              <a:t>%</a:t>
            </a:r>
          </a:p>
          <a:p>
            <a:pPr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ko-KR" sz="2100" dirty="0">
                <a:solidFill>
                  <a:srgbClr val="FF0000"/>
                </a:solidFill>
                <a:ea typeface="Malgun Gothic" panose="020B0503020000020004" pitchFamily="34" charset="-127"/>
              </a:rPr>
              <a:t>RAN1 dependent parameter</a:t>
            </a: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800" dirty="0">
                <a:solidFill>
                  <a:srgbClr val="FF0000"/>
                </a:solidFill>
                <a:ea typeface="Malgun Gothic" panose="020B0503020000020004" pitchFamily="34" charset="-127"/>
              </a:rPr>
              <a:t>Power control </a:t>
            </a:r>
            <a:r>
              <a:rPr lang="en-US" altLang="ja-JP" sz="1800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scheme, RAN4 can revisit the PC according to RAN1 decision, but following is initial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400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In licensed spectrum, OLPC in TR36.786 is used</a:t>
            </a:r>
          </a:p>
          <a:p>
            <a:pPr lvl="2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400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In ITS spectrum, worst case of no power control is used</a:t>
            </a:r>
            <a:endParaRPr lang="en-US" altLang="ja-JP" sz="1800" dirty="0" smtClean="0">
              <a:solidFill>
                <a:srgbClr val="FF0000"/>
              </a:solidFill>
              <a:ea typeface="Malgun Gothic" panose="020B0503020000020004" pitchFamily="34" charset="-127"/>
            </a:endParaRPr>
          </a:p>
          <a:p>
            <a:pPr lvl="1" eaLnBrk="1" hangingPunct="1">
              <a:spcBef>
                <a:spcPts val="500"/>
              </a:spcBef>
              <a:spcAft>
                <a:spcPts val="100"/>
              </a:spcAft>
            </a:pPr>
            <a:r>
              <a:rPr lang="en-US" altLang="ja-JP" sz="1800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For </a:t>
            </a:r>
            <a:r>
              <a:rPr lang="en-US" altLang="ja-JP" sz="1800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licensed band, NR SL operation in Uplink band in FDD, UL opportunity in TDD is considered.</a:t>
            </a:r>
            <a:endParaRPr lang="en-US" altLang="ko-KR" sz="2400" dirty="0">
              <a:ea typeface="Malgun Gothic" panose="020B0503020000020004" pitchFamily="34" charset="-127"/>
            </a:endParaRPr>
          </a:p>
        </p:txBody>
      </p:sp>
      <p:sp>
        <p:nvSpPr>
          <p:cNvPr id="25604" name="슬라이드 번호 개체 틀 3">
            <a:extLst>
              <a:ext uri="{FF2B5EF4-FFF2-40B4-BE49-F238E27FC236}">
                <a16:creationId xmlns:a16="http://schemas.microsoft.com/office/drawing/2014/main" xmlns="" id="{83CDCD60-40EE-4540-A306-C756D1771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81DAB15-8AB8-49D9-8E91-DDA78174CF26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C6349E85-B879-4600-8D15-37F3B6237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50106"/>
          </a:xfrm>
          <a:ln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v-SE" altLang="ja-JP" dirty="0" smtClean="0">
                <a:ea typeface="+mj-ea"/>
              </a:rPr>
              <a:t>Simulation Parameters Specific to ITS</a:t>
            </a:r>
            <a:endParaRPr lang="ja-JP" altLang="en-US" strike="sngStrike" dirty="0">
              <a:ea typeface="+mj-ea"/>
            </a:endParaRPr>
          </a:p>
        </p:txBody>
      </p:sp>
      <p:sp>
        <p:nvSpPr>
          <p:cNvPr id="27651" name="コンテンツ プレースホルダー 2">
            <a:extLst>
              <a:ext uri="{FF2B5EF4-FFF2-40B4-BE49-F238E27FC236}">
                <a16:creationId xmlns:a16="http://schemas.microsoft.com/office/drawing/2014/main" xmlns="" id="{94CDC72B-D101-419F-AB90-EDBDA0AF76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362950" cy="54006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ja-JP" sz="2400" dirty="0" err="1" smtClean="0"/>
              <a:t>Pathloss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models 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en-US" altLang="ja-JP" sz="2000" dirty="0"/>
              <a:t>NR V2X UE-to-DSRC UE : Follow TR </a:t>
            </a:r>
            <a:r>
              <a:rPr lang="en-US" altLang="ja-JP" sz="2000" dirty="0" smtClean="0"/>
              <a:t>37.885</a:t>
            </a:r>
            <a:endParaRPr lang="en-US" altLang="ja-JP" sz="2000" dirty="0"/>
          </a:p>
          <a:p>
            <a:pPr marL="857250" lvl="1" indent="-457200" eaLnBrk="1" hangingPunct="1">
              <a:lnSpc>
                <a:spcPct val="80000"/>
              </a:lnSpc>
            </a:pPr>
            <a:r>
              <a:rPr lang="en-US" altLang="ja-JP" sz="2000" dirty="0"/>
              <a:t>NR V2X UE-to-LTE UE : Follow TR 37.885</a:t>
            </a:r>
          </a:p>
          <a:p>
            <a:pPr eaLnBrk="1" hangingPunct="1">
              <a:lnSpc>
                <a:spcPct val="80000"/>
              </a:lnSpc>
            </a:pPr>
            <a:endParaRPr lang="sv-SE" altLang="ko-KR" sz="2400" dirty="0">
              <a:ea typeface="Malgun Gothic" panose="020B0503020000020004" pitchFamily="34" charset="-127"/>
            </a:endParaRPr>
          </a:p>
          <a:p>
            <a:pPr eaLnBrk="1" hangingPunct="1">
              <a:lnSpc>
                <a:spcPct val="80000"/>
              </a:lnSpc>
            </a:pPr>
            <a:r>
              <a:rPr lang="sv-SE" altLang="ko-KR" sz="2400" dirty="0">
                <a:ea typeface="Malgun Gothic" panose="020B0503020000020004" pitchFamily="34" charset="-127"/>
              </a:rPr>
              <a:t>ACLR and ACS </a:t>
            </a:r>
            <a:r>
              <a:rPr lang="sv-SE" altLang="ko-KR" sz="2400" dirty="0" smtClean="0">
                <a:ea typeface="Malgun Gothic" panose="020B0503020000020004" pitchFamily="34" charset="-127"/>
              </a:rPr>
              <a:t>for </a:t>
            </a:r>
            <a:r>
              <a:rPr lang="sv-SE" altLang="ko-KR" sz="2400" dirty="0">
                <a:ea typeface="Malgun Gothic" panose="020B0503020000020004" pitchFamily="34" charset="-127"/>
              </a:rPr>
              <a:t>DSRC UE (10MHz) 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dirty="0">
                <a:ea typeface="Malgun Gothic" panose="020B0503020000020004" pitchFamily="34" charset="-127"/>
              </a:rPr>
              <a:t>UE ACLR= 38 dB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dirty="0">
                <a:ea typeface="Malgun Gothic" panose="020B0503020000020004" pitchFamily="34" charset="-127"/>
              </a:rPr>
              <a:t>UE ACS = 22/25/29dB.</a:t>
            </a:r>
          </a:p>
          <a:p>
            <a:pPr marL="857250" lvl="1" indent="-457200" eaLnBrk="1" hangingPunct="1">
              <a:lnSpc>
                <a:spcPct val="80000"/>
              </a:lnSpc>
            </a:pPr>
            <a:endParaRPr lang="sv-SE" altLang="ko-KR" sz="2000" dirty="0">
              <a:ea typeface="Malgun Gothic" panose="020B0503020000020004" pitchFamily="34" charset="-127"/>
            </a:endParaRPr>
          </a:p>
          <a:p>
            <a:pPr eaLnBrk="1" hangingPunct="1">
              <a:lnSpc>
                <a:spcPct val="80000"/>
              </a:lnSpc>
            </a:pPr>
            <a:r>
              <a:rPr lang="sv-SE" altLang="ko-KR" sz="2400" dirty="0">
                <a:ea typeface="Malgun Gothic" panose="020B0503020000020004" pitchFamily="34" charset="-127"/>
              </a:rPr>
              <a:t>ACLR and ACS </a:t>
            </a:r>
            <a:r>
              <a:rPr lang="sv-SE" altLang="ko-KR" sz="2400" dirty="0" smtClean="0">
                <a:ea typeface="Malgun Gothic" panose="020B0503020000020004" pitchFamily="34" charset="-127"/>
              </a:rPr>
              <a:t>for </a:t>
            </a:r>
            <a:r>
              <a:rPr lang="sv-SE" altLang="ko-KR" sz="2400" dirty="0">
                <a:ea typeface="Malgun Gothic" panose="020B0503020000020004" pitchFamily="34" charset="-127"/>
              </a:rPr>
              <a:t>LTE V2X UE </a:t>
            </a:r>
            <a:r>
              <a:rPr lang="sv-SE" altLang="ko-KR" sz="2400" dirty="0" smtClean="0">
                <a:ea typeface="Malgun Gothic" panose="020B0503020000020004" pitchFamily="34" charset="-127"/>
              </a:rPr>
              <a:t>(20MHz</a:t>
            </a:r>
            <a:r>
              <a:rPr lang="sv-SE" altLang="ko-KR" sz="2400" dirty="0">
                <a:ea typeface="Malgun Gothic" panose="020B0503020000020004" pitchFamily="34" charset="-127"/>
              </a:rPr>
              <a:t>) 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dirty="0">
                <a:ea typeface="Malgun Gothic" panose="020B0503020000020004" pitchFamily="34" charset="-127"/>
              </a:rPr>
              <a:t>UE ACLR= 30 dB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dirty="0">
                <a:ea typeface="Malgun Gothic" panose="020B0503020000020004" pitchFamily="34" charset="-127"/>
              </a:rPr>
              <a:t>UE ACS = </a:t>
            </a:r>
            <a:r>
              <a:rPr lang="sv-SE" altLang="ko-KR" sz="2000" dirty="0" smtClean="0">
                <a:ea typeface="Malgun Gothic" panose="020B0503020000020004" pitchFamily="34" charset="-127"/>
              </a:rPr>
              <a:t>27dB</a:t>
            </a:r>
            <a:endParaRPr lang="sv-SE" altLang="ko-KR" sz="2000" dirty="0">
              <a:ea typeface="Malgun Gothic" panose="020B0503020000020004" pitchFamily="34" charset="-127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sv-SE" altLang="ko-KR" sz="2400" dirty="0">
              <a:ea typeface="Malgun Gothic" panose="020B0503020000020004" pitchFamily="34" charset="-127"/>
            </a:endParaRPr>
          </a:p>
          <a:p>
            <a:pPr eaLnBrk="1" hangingPunct="1">
              <a:lnSpc>
                <a:spcPct val="80000"/>
              </a:lnSpc>
            </a:pPr>
            <a:r>
              <a:rPr lang="sv-SE" altLang="ko-KR" sz="2400" strike="sngStrike" dirty="0" smtClean="0">
                <a:solidFill>
                  <a:srgbClr val="FF0000"/>
                </a:solidFill>
                <a:ea typeface="Malgun Gothic" panose="020B0503020000020004" pitchFamily="34" charset="-127"/>
              </a:rPr>
              <a:t>Tentative</a:t>
            </a:r>
            <a:r>
              <a:rPr lang="sv-SE" altLang="ko-KR" sz="2400" strike="sngStrike" dirty="0" smtClean="0">
                <a:ea typeface="Malgun Gothic" panose="020B0503020000020004" pitchFamily="34" charset="-127"/>
              </a:rPr>
              <a:t> ACLR </a:t>
            </a:r>
            <a:r>
              <a:rPr lang="sv-SE" altLang="ko-KR" sz="2400" strike="sngStrike" dirty="0">
                <a:ea typeface="Malgun Gothic" panose="020B0503020000020004" pitchFamily="34" charset="-127"/>
              </a:rPr>
              <a:t>and ACS </a:t>
            </a:r>
            <a:r>
              <a:rPr lang="sv-SE" altLang="ko-KR" sz="2400" strike="sngStrike" dirty="0" smtClean="0">
                <a:ea typeface="Malgun Gothic" panose="020B0503020000020004" pitchFamily="34" charset="-127"/>
              </a:rPr>
              <a:t>for </a:t>
            </a:r>
            <a:r>
              <a:rPr lang="sv-SE" altLang="ko-KR" sz="2400" strike="sngStrike" dirty="0">
                <a:ea typeface="Malgun Gothic" panose="020B0503020000020004" pitchFamily="34" charset="-127"/>
              </a:rPr>
              <a:t>NR V2X UE (40MHz)</a:t>
            </a: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strike="sngStrike" dirty="0">
                <a:ea typeface="Malgun Gothic" panose="020B0503020000020004" pitchFamily="34" charset="-127"/>
              </a:rPr>
              <a:t>For 23dBm V2X UE, UE </a:t>
            </a:r>
            <a:r>
              <a:rPr lang="sv-SE" altLang="ko-KR" sz="2000" strike="sngStrike" dirty="0" smtClean="0">
                <a:ea typeface="Malgun Gothic" panose="020B0503020000020004" pitchFamily="34" charset="-127"/>
              </a:rPr>
              <a:t>ACLR =30/33dB, </a:t>
            </a:r>
            <a:r>
              <a:rPr lang="sv-SE" altLang="ko-KR" sz="2000" strike="sngStrike" dirty="0">
                <a:ea typeface="Malgun Gothic" panose="020B0503020000020004" pitchFamily="34" charset="-127"/>
              </a:rPr>
              <a:t>UE </a:t>
            </a:r>
            <a:r>
              <a:rPr lang="sv-SE" altLang="ko-KR" sz="2000" strike="sngStrike" dirty="0" smtClean="0">
                <a:ea typeface="Malgun Gothic" panose="020B0503020000020004" pitchFamily="34" charset="-127"/>
              </a:rPr>
              <a:t>ACS= 33/37dB</a:t>
            </a:r>
            <a:endParaRPr lang="sv-SE" altLang="ko-KR" sz="2000" strike="sngStrike" dirty="0">
              <a:ea typeface="Malgun Gothic" panose="020B0503020000020004" pitchFamily="34" charset="-127"/>
            </a:endParaRPr>
          </a:p>
          <a:p>
            <a:pPr marL="857250" lvl="1" indent="-457200" eaLnBrk="1" hangingPunct="1">
              <a:lnSpc>
                <a:spcPct val="80000"/>
              </a:lnSpc>
            </a:pPr>
            <a:r>
              <a:rPr lang="sv-SE" altLang="ko-KR" sz="2000" strike="sngStrike" dirty="0">
                <a:ea typeface="Malgun Gothic" panose="020B0503020000020004" pitchFamily="34" charset="-127"/>
              </a:rPr>
              <a:t>For 33dBm V2X UE, UE </a:t>
            </a:r>
            <a:r>
              <a:rPr lang="sv-SE" altLang="ko-KR" sz="2000" strike="sngStrike" dirty="0" smtClean="0">
                <a:ea typeface="Malgun Gothic" panose="020B0503020000020004" pitchFamily="34" charset="-127"/>
              </a:rPr>
              <a:t>ACLR =31/34dB</a:t>
            </a:r>
            <a:r>
              <a:rPr lang="sv-SE" altLang="ko-KR" sz="2000" strike="sngStrike" dirty="0">
                <a:ea typeface="Malgun Gothic" panose="020B0503020000020004" pitchFamily="34" charset="-127"/>
              </a:rPr>
              <a:t>, UE </a:t>
            </a:r>
            <a:r>
              <a:rPr lang="sv-SE" altLang="ko-KR" sz="2000" strike="sngStrike" dirty="0" smtClean="0">
                <a:ea typeface="Malgun Gothic" panose="020B0503020000020004" pitchFamily="34" charset="-127"/>
              </a:rPr>
              <a:t>ACS= 33/37dB</a:t>
            </a:r>
            <a:endParaRPr lang="sv-SE" altLang="ko-KR" sz="2000" strike="sngStrike" dirty="0">
              <a:ea typeface="Malgun Gothic" panose="020B0503020000020004" pitchFamily="34" charset="-127"/>
            </a:endParaRPr>
          </a:p>
        </p:txBody>
      </p:sp>
      <p:sp>
        <p:nvSpPr>
          <p:cNvPr id="27652" name="슬라이드 번호 개체 틀 3">
            <a:extLst>
              <a:ext uri="{FF2B5EF4-FFF2-40B4-BE49-F238E27FC236}">
                <a16:creationId xmlns:a16="http://schemas.microsoft.com/office/drawing/2014/main" xmlns="" id="{524DCC07-EA9D-403C-AEDC-62553A9F1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5331FA-A9DC-4556-A058-EE457C57A29D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80E8CE57-BE65-4B1D-96D5-AA54D20CD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850106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sv-SE" altLang="ja-JP" dirty="0" smtClean="0"/>
              <a:t>Simulation Parameters Specific to Licensed FR1</a:t>
            </a:r>
            <a:endParaRPr lang="ja-JP" altLang="en-US" strike="sngStrike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2BEEBDAF-B3B2-4085-8467-54DF14A80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362950" cy="540067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ja-JP" sz="2400" dirty="0" err="1" smtClean="0"/>
              <a:t>Pathloss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models </a:t>
            </a:r>
          </a:p>
          <a:p>
            <a:pPr marL="857250" lvl="1" indent="-457200">
              <a:lnSpc>
                <a:spcPct val="110000"/>
              </a:lnSpc>
              <a:defRPr/>
            </a:pPr>
            <a:r>
              <a:rPr lang="en-US" altLang="ja-JP" sz="2000" dirty="0"/>
              <a:t>NR/LTE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UE-to-NR/LTE BS: </a:t>
            </a:r>
            <a:r>
              <a:rPr lang="en-GB" altLang="ko-KR" sz="2000" dirty="0"/>
              <a:t>Table 5.4.2.1-1 in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TR37.885</a:t>
            </a:r>
            <a:endParaRPr lang="en-US" altLang="ja-JP" sz="2000" dirty="0"/>
          </a:p>
          <a:p>
            <a:pPr marL="857250" lvl="1" indent="-457200">
              <a:lnSpc>
                <a:spcPct val="110000"/>
              </a:lnSpc>
              <a:defRPr/>
            </a:pPr>
            <a:r>
              <a:rPr lang="en-US" altLang="ja-JP" sz="2000" dirty="0"/>
              <a:t>NR/LTE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UE-to-NR V2X UE: </a:t>
            </a:r>
            <a:r>
              <a:rPr lang="en-GB" altLang="ko-KR" sz="2000" dirty="0"/>
              <a:t>Table 5.4.3.1-1 in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TR37.885 </a:t>
            </a:r>
            <a:endParaRPr lang="en-US" altLang="ja-JP" sz="2000" dirty="0"/>
          </a:p>
          <a:p>
            <a:pPr>
              <a:lnSpc>
                <a:spcPct val="110000"/>
              </a:lnSpc>
              <a:defRPr/>
            </a:pPr>
            <a:endParaRPr lang="sv-SE" altLang="ko-KR" sz="2400" dirty="0"/>
          </a:p>
          <a:p>
            <a:pPr>
              <a:lnSpc>
                <a:spcPct val="110000"/>
              </a:lnSpc>
              <a:defRPr/>
            </a:pPr>
            <a:r>
              <a:rPr lang="sv-SE" altLang="ko-KR" sz="2400" dirty="0"/>
              <a:t>Used ACLR and ACS </a:t>
            </a:r>
            <a:r>
              <a:rPr lang="sv-SE" altLang="ko-KR" sz="2400" dirty="0" smtClean="0"/>
              <a:t>for </a:t>
            </a:r>
            <a:r>
              <a:rPr lang="sv-SE" altLang="ko-KR" sz="2400" dirty="0"/>
              <a:t>legacy LTE &amp; NR BS/UE </a:t>
            </a:r>
            <a:r>
              <a:rPr lang="sv-SE" altLang="ko-KR" sz="2400" dirty="0" smtClean="0"/>
              <a:t>(20MHz</a:t>
            </a:r>
            <a:r>
              <a:rPr lang="sv-SE" altLang="ko-KR" sz="2400" dirty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dirty="0"/>
              <a:t>BS ACLR=45dB, BS ACS=46dB 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dirty="0"/>
              <a:t>LTE/NR UE ACLR=30dB, LTE/NR UE ACS=27dB</a:t>
            </a:r>
          </a:p>
          <a:p>
            <a:pPr lvl="1">
              <a:lnSpc>
                <a:spcPct val="110000"/>
              </a:lnSpc>
              <a:defRPr/>
            </a:pPr>
            <a:endParaRPr lang="sv-SE" altLang="ko-KR" sz="2000" dirty="0"/>
          </a:p>
          <a:p>
            <a:pPr>
              <a:lnSpc>
                <a:spcPct val="110000"/>
              </a:lnSpc>
              <a:defRPr/>
            </a:pPr>
            <a:r>
              <a:rPr lang="sv-SE" altLang="ko-KR" sz="2400" strike="sngStrike" dirty="0" smtClean="0"/>
              <a:t>Tentative NR </a:t>
            </a:r>
            <a:r>
              <a:rPr lang="sv-SE" altLang="ko-KR" sz="2400" strike="sngStrike" dirty="0"/>
              <a:t>V2X UE  ACLR and ACS </a:t>
            </a:r>
            <a:r>
              <a:rPr lang="sv-SE" altLang="ko-KR" sz="2400" strike="sngStrike" dirty="0" smtClean="0"/>
              <a:t>(</a:t>
            </a:r>
            <a:r>
              <a:rPr lang="sv-SE" altLang="ko-KR" sz="2400" strike="sngStrike" dirty="0"/>
              <a:t>40MHz)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strike="sngStrike" dirty="0"/>
              <a:t>Consider same RFIC and PA in licensed band</a:t>
            </a:r>
          </a:p>
          <a:p>
            <a:pPr lvl="2">
              <a:lnSpc>
                <a:spcPct val="110000"/>
              </a:lnSpc>
              <a:defRPr/>
            </a:pPr>
            <a:r>
              <a:rPr lang="sv-SE" altLang="ko-KR" sz="1800" strike="sngStrike" dirty="0"/>
              <a:t>V2X UE ACLR=30dB, V2X UE ACS=24dB (FDD at 2GHz), 33dB (TDD at 3.5GHz)</a:t>
            </a:r>
          </a:p>
        </p:txBody>
      </p:sp>
      <p:sp>
        <p:nvSpPr>
          <p:cNvPr id="28676" name="슬라이드 번호 개체 틀 3">
            <a:extLst>
              <a:ext uri="{FF2B5EF4-FFF2-40B4-BE49-F238E27FC236}">
                <a16:creationId xmlns:a16="http://schemas.microsoft.com/office/drawing/2014/main" xmlns="" id="{2ABBF642-F692-4A80-B658-C2AE3E5E3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B6D69DD-A171-464E-B28A-26893F6B52E6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C7CEB3D3-8F1B-4914-BF32-A6F302D8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850106"/>
          </a:xfrm>
          <a:extLst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sv-SE" altLang="ja-JP" dirty="0" smtClean="0"/>
              <a:t>Simulation Parameters Specific to Licensed FR2</a:t>
            </a:r>
            <a:endParaRPr lang="ja-JP" altLang="en-US" strike="sngStrike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A05B63FB-5748-43D8-A5BC-52881A6C5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362950" cy="5400675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ja-JP" sz="2400" dirty="0" err="1" smtClean="0"/>
              <a:t>Pathloss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models </a:t>
            </a:r>
          </a:p>
          <a:p>
            <a:pPr marL="857250" lvl="1" indent="-457200">
              <a:defRPr/>
            </a:pPr>
            <a:r>
              <a:rPr lang="en-US" altLang="ja-JP" sz="2000" dirty="0"/>
              <a:t>NR V2X UE-to-NR </a:t>
            </a:r>
            <a:r>
              <a:rPr lang="en-US" altLang="ja-JP" sz="2000" dirty="0" err="1"/>
              <a:t>gNB</a:t>
            </a:r>
            <a:r>
              <a:rPr lang="en-US" altLang="ja-JP" sz="2000" dirty="0"/>
              <a:t> : Follow TR 37.885</a:t>
            </a:r>
          </a:p>
          <a:p>
            <a:pPr marL="857250" lvl="1" indent="-457200">
              <a:defRPr/>
            </a:pPr>
            <a:r>
              <a:rPr lang="en-US" altLang="ja-JP" sz="2000" dirty="0"/>
              <a:t>NR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UE-to-NR V2X UE: Follow TR37.885 (P2V model)</a:t>
            </a:r>
          </a:p>
          <a:p>
            <a:pPr>
              <a:lnSpc>
                <a:spcPct val="110000"/>
              </a:lnSpc>
              <a:defRPr/>
            </a:pPr>
            <a:endParaRPr lang="sv-SE" altLang="ko-KR" sz="2400" dirty="0"/>
          </a:p>
          <a:p>
            <a:pPr>
              <a:lnSpc>
                <a:spcPct val="110000"/>
              </a:lnSpc>
              <a:defRPr/>
            </a:pPr>
            <a:r>
              <a:rPr lang="sv-SE" altLang="ko-KR" sz="2400" dirty="0"/>
              <a:t>Used ACLR and ACS </a:t>
            </a:r>
            <a:r>
              <a:rPr lang="sv-SE" altLang="ko-KR" sz="2400" dirty="0" smtClean="0"/>
              <a:t>for </a:t>
            </a:r>
            <a:r>
              <a:rPr lang="sv-SE" altLang="ko-KR" sz="2400" dirty="0"/>
              <a:t>legacy NR gNB/UE (200MHz)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dirty="0"/>
              <a:t>gNB ACLR=28dB, gNB ACS=23.5dB 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dirty="0"/>
              <a:t>NR UE ACLR=17dB, NR UE ACS=23dB</a:t>
            </a:r>
          </a:p>
          <a:p>
            <a:pPr lvl="1">
              <a:lnSpc>
                <a:spcPct val="110000"/>
              </a:lnSpc>
              <a:defRPr/>
            </a:pPr>
            <a:endParaRPr lang="sv-SE" altLang="ko-KR" sz="2000" dirty="0"/>
          </a:p>
          <a:p>
            <a:pPr>
              <a:lnSpc>
                <a:spcPct val="110000"/>
              </a:lnSpc>
              <a:defRPr/>
            </a:pPr>
            <a:r>
              <a:rPr lang="sv-SE" altLang="ko-KR" sz="2400" strike="sngStrike" dirty="0" smtClean="0"/>
              <a:t>Tentative NR </a:t>
            </a:r>
            <a:r>
              <a:rPr lang="sv-SE" altLang="ko-KR" sz="2400" strike="sngStrike" dirty="0"/>
              <a:t>V2X UE  ACLR and ACS </a:t>
            </a:r>
            <a:r>
              <a:rPr lang="sv-SE" altLang="ko-KR" sz="2400" strike="sngStrike" dirty="0" smtClean="0"/>
              <a:t>(</a:t>
            </a:r>
            <a:r>
              <a:rPr lang="sv-SE" altLang="ko-KR" sz="2400" strike="sngStrike" dirty="0"/>
              <a:t>200MHz)</a:t>
            </a:r>
          </a:p>
          <a:p>
            <a:pPr lvl="1">
              <a:lnSpc>
                <a:spcPct val="110000"/>
              </a:lnSpc>
              <a:defRPr/>
            </a:pPr>
            <a:r>
              <a:rPr lang="sv-SE" altLang="ko-KR" sz="2000" strike="sngStrike" dirty="0"/>
              <a:t>Consider same RFIC and PA in licensed band</a:t>
            </a:r>
          </a:p>
          <a:p>
            <a:pPr lvl="2">
              <a:lnSpc>
                <a:spcPct val="110000"/>
              </a:lnSpc>
              <a:defRPr/>
            </a:pPr>
            <a:r>
              <a:rPr lang="sv-SE" altLang="ko-KR" sz="1800" strike="sngStrike" dirty="0"/>
              <a:t>NR V2X UE ACLR=17dB, NR V2X UE ACS=23dB</a:t>
            </a:r>
          </a:p>
        </p:txBody>
      </p:sp>
      <p:sp>
        <p:nvSpPr>
          <p:cNvPr id="29700" name="슬라이드 번호 개체 틀 3">
            <a:extLst>
              <a:ext uri="{FF2B5EF4-FFF2-40B4-BE49-F238E27FC236}">
                <a16:creationId xmlns:a16="http://schemas.microsoft.com/office/drawing/2014/main" xmlns="" id="{CDB4452A-564C-4021-8B01-B1841CCC0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7CB6E69-F724-4509-934A-08432405B8F5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xmlns="" id="{482EA604-1D96-48FC-882A-297B8A84F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zh-CN" dirty="0"/>
              <a:t>Evaluation </a:t>
            </a:r>
            <a:r>
              <a:rPr lang="sv-SE" altLang="zh-CN" dirty="0" smtClean="0"/>
              <a:t>Methodology</a:t>
            </a:r>
            <a:endParaRPr lang="sv-SE" altLang="zh-CN" dirty="0"/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xmlns="" id="{E5264069-33D4-4E3F-A74F-5D2DF89DF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913"/>
          </a:xfrm>
        </p:spPr>
        <p:txBody>
          <a:bodyPr/>
          <a:lstStyle/>
          <a:p>
            <a:pPr eaLnBrk="1" hangingPunct="1"/>
            <a:r>
              <a:rPr lang="sv-SE" altLang="ko-KR" sz="2800" dirty="0"/>
              <a:t>Static simulations</a:t>
            </a:r>
          </a:p>
          <a:p>
            <a:pPr lvl="1" eaLnBrk="1" hangingPunct="1"/>
            <a:r>
              <a:rPr lang="sv-SE" altLang="ko-KR" sz="2400" dirty="0"/>
              <a:t>Monte-carlo based static </a:t>
            </a:r>
            <a:r>
              <a:rPr lang="sv-SE" altLang="ko-KR" sz="2400" dirty="0" smtClean="0"/>
              <a:t>system simulations</a:t>
            </a:r>
            <a:r>
              <a:rPr lang="sv-SE" altLang="ko-KR" sz="2400" dirty="0"/>
              <a:t>.</a:t>
            </a:r>
          </a:p>
          <a:p>
            <a:pPr eaLnBrk="1" hangingPunct="1"/>
            <a:endParaRPr lang="sv-SE" altLang="ko-KR" sz="2000" dirty="0"/>
          </a:p>
          <a:p>
            <a:pPr eaLnBrk="1" hangingPunct="1"/>
            <a:r>
              <a:rPr lang="sv-SE" altLang="ko-KR" sz="2800" dirty="0"/>
              <a:t>Evaluation metric</a:t>
            </a:r>
          </a:p>
          <a:p>
            <a:pPr lvl="1" eaLnBrk="1" hangingPunct="1"/>
            <a:r>
              <a:rPr lang="sv-SE" altLang="ko-KR" sz="2000" dirty="0"/>
              <a:t>PRR degradation due to adjacent channel interferer(s)  for both DSRC and NR/LTE V2X system </a:t>
            </a:r>
            <a:r>
              <a:rPr lang="sv-SE" altLang="ko-KR" sz="2000" dirty="0" smtClean="0"/>
              <a:t>in </a:t>
            </a:r>
            <a:r>
              <a:rPr lang="sv-SE" altLang="ko-KR" sz="2000" dirty="0"/>
              <a:t>5.9GHz</a:t>
            </a:r>
          </a:p>
          <a:p>
            <a:pPr lvl="1" eaLnBrk="1" hangingPunct="1"/>
            <a:r>
              <a:rPr lang="sv-SE" altLang="ko-KR" sz="2000" dirty="0"/>
              <a:t>Legacy system </a:t>
            </a:r>
            <a:r>
              <a:rPr lang="sv-SE" altLang="ko-KR" sz="2000" dirty="0" smtClean="0"/>
              <a:t>throughput </a:t>
            </a:r>
            <a:r>
              <a:rPr lang="sv-SE" altLang="ko-KR" sz="2000" dirty="0"/>
              <a:t>degradation due to adjacent channel interferer(s) </a:t>
            </a:r>
            <a:r>
              <a:rPr lang="sv-SE" altLang="ko-KR" sz="2000" dirty="0" smtClean="0"/>
              <a:t>in </a:t>
            </a:r>
            <a:r>
              <a:rPr lang="sv-SE" altLang="ko-KR" sz="2000" dirty="0"/>
              <a:t>both licensed </a:t>
            </a:r>
            <a:r>
              <a:rPr lang="sv-SE" altLang="ko-KR" sz="2000" dirty="0" smtClean="0"/>
              <a:t>FR1 and FR2 spectrum</a:t>
            </a:r>
            <a:endParaRPr lang="sv-SE" altLang="ko-KR" sz="2000" dirty="0"/>
          </a:p>
          <a:p>
            <a:pPr lvl="1" eaLnBrk="1" hangingPunct="1"/>
            <a:r>
              <a:rPr lang="sv-SE" altLang="ko-KR" sz="2000" dirty="0"/>
              <a:t>Link level simulation mapping model for LTE V2X UE is </a:t>
            </a:r>
            <a:r>
              <a:rPr lang="sv-SE" altLang="ko-KR" sz="2000" dirty="0" smtClean="0"/>
              <a:t>referred </a:t>
            </a:r>
            <a:r>
              <a:rPr lang="sv-SE" altLang="ko-KR" sz="2000" dirty="0"/>
              <a:t>in Annex A in TR36.785 </a:t>
            </a:r>
            <a:endParaRPr lang="sv-SE" altLang="ko-KR" sz="2000" dirty="0">
              <a:sym typeface="Wingdings" panose="05000000000000000000" pitchFamily="2" charset="2"/>
            </a:endParaRPr>
          </a:p>
          <a:p>
            <a:pPr lvl="2" eaLnBrk="1" hangingPunct="1"/>
            <a:r>
              <a:rPr lang="sv-SE" altLang="ko-KR" sz="1600" dirty="0" smtClean="0">
                <a:sym typeface="Wingdings" panose="05000000000000000000" pitchFamily="2" charset="2"/>
              </a:rPr>
              <a:t>It </a:t>
            </a:r>
            <a:r>
              <a:rPr lang="sv-SE" altLang="ko-KR" sz="1600" dirty="0">
                <a:sym typeface="Wingdings" panose="05000000000000000000" pitchFamily="2" charset="2"/>
              </a:rPr>
              <a:t>will be updated at 2GHz/3.5GHz and 28GHz for NR V2X UE. Detail simulation parameters are FFS.</a:t>
            </a:r>
            <a:endParaRPr lang="sv-SE" altLang="ko-KR" sz="1600" dirty="0"/>
          </a:p>
        </p:txBody>
      </p:sp>
      <p:sp>
        <p:nvSpPr>
          <p:cNvPr id="30724" name="슬라이드 번호 개체 틀 3">
            <a:extLst>
              <a:ext uri="{FF2B5EF4-FFF2-40B4-BE49-F238E27FC236}">
                <a16:creationId xmlns:a16="http://schemas.microsoft.com/office/drawing/2014/main" xmlns="" id="{595034BD-F96A-46DD-A52D-D5C226D64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D40966-E02F-42C7-AE82-2442D631A755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タイトル 1">
            <a:extLst>
              <a:ext uri="{FF2B5EF4-FFF2-40B4-BE49-F238E27FC236}">
                <a16:creationId xmlns:a16="http://schemas.microsoft.com/office/drawing/2014/main" xmlns="" id="{A299765C-C745-4206-8BA0-3E9E1379B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sv-SE" altLang="ja-JP"/>
              <a:t>Way Forward</a:t>
            </a:r>
            <a:endParaRPr lang="ja-JP" altLang="en-US"/>
          </a:p>
        </p:txBody>
      </p:sp>
      <p:sp>
        <p:nvSpPr>
          <p:cNvPr id="31747" name="コンテンツ プレースホルダー 2">
            <a:extLst>
              <a:ext uri="{FF2B5EF4-FFF2-40B4-BE49-F238E27FC236}">
                <a16:creationId xmlns:a16="http://schemas.microsoft.com/office/drawing/2014/main" xmlns="" id="{949F2A42-402E-48DF-A6A6-87C6F5705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196975"/>
            <a:ext cx="8640763" cy="5472113"/>
          </a:xfrm>
        </p:spPr>
        <p:txBody>
          <a:bodyPr/>
          <a:lstStyle/>
          <a:p>
            <a:pPr eaLnBrk="1" hangingPunct="1">
              <a:spcBef>
                <a:spcPts val="100"/>
              </a:spcBef>
              <a:spcAft>
                <a:spcPts val="300"/>
              </a:spcAft>
            </a:pPr>
            <a:r>
              <a:rPr lang="sv-SE" altLang="ko-KR" sz="2800" dirty="0" smtClean="0">
                <a:ea typeface="Malgun Gothic" panose="020B0503020000020004" pitchFamily="34" charset="-127"/>
              </a:rPr>
              <a:t>Coexistence </a:t>
            </a:r>
            <a:r>
              <a:rPr lang="sv-SE" altLang="ko-KR" sz="2800" dirty="0">
                <a:ea typeface="Malgun Gothic" panose="020B0503020000020004" pitchFamily="34" charset="-127"/>
              </a:rPr>
              <a:t>scenarios in pages </a:t>
            </a:r>
            <a:r>
              <a:rPr lang="sv-SE" altLang="ko-KR" sz="2800" dirty="0" smtClean="0">
                <a:ea typeface="Malgun Gothic" panose="020B0503020000020004" pitchFamily="34" charset="-127"/>
              </a:rPr>
              <a:t>4 </a:t>
            </a:r>
            <a:r>
              <a:rPr lang="sv-SE" altLang="ko-KR" sz="2800" dirty="0">
                <a:ea typeface="Malgun Gothic" panose="020B0503020000020004" pitchFamily="34" charset="-127"/>
              </a:rPr>
              <a:t>to </a:t>
            </a:r>
            <a:r>
              <a:rPr lang="sv-SE" altLang="ko-KR" sz="2800" dirty="0" smtClean="0">
                <a:ea typeface="Malgun Gothic" panose="020B0503020000020004" pitchFamily="34" charset="-127"/>
              </a:rPr>
              <a:t>9 will be used</a:t>
            </a:r>
          </a:p>
          <a:p>
            <a:pPr eaLnBrk="1" hangingPunct="1">
              <a:spcBef>
                <a:spcPts val="100"/>
              </a:spcBef>
              <a:spcAft>
                <a:spcPts val="300"/>
              </a:spcAft>
            </a:pPr>
            <a:endParaRPr lang="sv-SE" altLang="ko-KR" sz="2800" dirty="0">
              <a:ea typeface="Malgun Gothic" panose="020B0503020000020004" pitchFamily="34" charset="-127"/>
            </a:endParaRPr>
          </a:p>
          <a:p>
            <a:pPr eaLnBrk="1" hangingPunct="1"/>
            <a:r>
              <a:rPr lang="en-US" altLang="ko-KR" sz="2800" dirty="0">
                <a:ea typeface="Malgun Gothic" panose="020B0503020000020004" pitchFamily="34" charset="-127"/>
              </a:rPr>
              <a:t>Coexistence </a:t>
            </a:r>
            <a:r>
              <a:rPr lang="en-US" altLang="ko-KR" sz="2800" dirty="0" smtClean="0">
                <a:ea typeface="Malgun Gothic" panose="020B0503020000020004" pitchFamily="34" charset="-127"/>
              </a:rPr>
              <a:t>parameters in pages 10~13 will be used</a:t>
            </a:r>
          </a:p>
          <a:p>
            <a:pPr eaLnBrk="1" hangingPunct="1"/>
            <a:endParaRPr lang="en-US" altLang="ko-KR" sz="2800" dirty="0">
              <a:ea typeface="Malgun Gothic" panose="020B0503020000020004" pitchFamily="34" charset="-127"/>
            </a:endParaRPr>
          </a:p>
          <a:p>
            <a:pPr eaLnBrk="1" hangingPunct="1"/>
            <a:r>
              <a:rPr lang="en-US" altLang="ko-KR" sz="2800" dirty="0">
                <a:ea typeface="Malgun Gothic" panose="020B0503020000020004" pitchFamily="34" charset="-127"/>
              </a:rPr>
              <a:t>Evaluation methodology in page 14 will be </a:t>
            </a:r>
            <a:r>
              <a:rPr lang="en-US" altLang="ko-KR" sz="2800" dirty="0" smtClean="0">
                <a:ea typeface="Malgun Gothic" panose="020B0503020000020004" pitchFamily="34" charset="-127"/>
              </a:rPr>
              <a:t>used</a:t>
            </a:r>
          </a:p>
          <a:p>
            <a:pPr eaLnBrk="1" hangingPunct="1"/>
            <a:endParaRPr lang="en-US" altLang="ko-KR" sz="2800" dirty="0">
              <a:ea typeface="Malgun Gothic" panose="020B0503020000020004" pitchFamily="34" charset="-127"/>
            </a:endParaRPr>
          </a:p>
          <a:p>
            <a:pPr eaLnBrk="1" hangingPunct="1"/>
            <a:r>
              <a:rPr lang="en-US" altLang="ko-KR" sz="2800" dirty="0" smtClean="0">
                <a:ea typeface="Malgun Gothic" panose="020B0503020000020004" pitchFamily="34" charset="-127"/>
              </a:rPr>
              <a:t>If there are scenarios with no input from company by RAN4#92bis, these will be discarded in Rel-16.</a:t>
            </a:r>
            <a:endParaRPr lang="en-US" altLang="ko-KR" sz="2800" dirty="0">
              <a:ea typeface="Malgun Gothic" panose="020B0503020000020004" pitchFamily="34" charset="-127"/>
            </a:endParaRPr>
          </a:p>
          <a:p>
            <a:pPr lvl="2" eaLnBrk="1" hangingPunct="1">
              <a:buFont typeface="Arial" panose="020B0604020202020204" pitchFamily="34" charset="0"/>
              <a:buNone/>
            </a:pPr>
            <a:endParaRPr lang="sv-SE" altLang="ko-KR" dirty="0">
              <a:ea typeface="Malgun Gothic" panose="020B0503020000020004" pitchFamily="34" charset="-127"/>
            </a:endParaRPr>
          </a:p>
          <a:p>
            <a:pPr lvl="2" eaLnBrk="1" hangingPunct="1">
              <a:buFont typeface="Arial" panose="020B0604020202020204" pitchFamily="34" charset="0"/>
              <a:buNone/>
            </a:pPr>
            <a:endParaRPr lang="sv-SE" altLang="ko-KR" dirty="0">
              <a:ea typeface="Malgun Gothic" panose="020B0503020000020004" pitchFamily="34" charset="-127"/>
            </a:endParaRPr>
          </a:p>
        </p:txBody>
      </p:sp>
      <p:sp>
        <p:nvSpPr>
          <p:cNvPr id="31748" name="슬라이드 번호 개체 틀 3">
            <a:extLst>
              <a:ext uri="{FF2B5EF4-FFF2-40B4-BE49-F238E27FC236}">
                <a16:creationId xmlns:a16="http://schemas.microsoft.com/office/drawing/2014/main" xmlns="" id="{BC28C1BD-11C6-40BB-AB81-3B4381CFD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107431-A1EB-4B7D-84D1-B637911ACA43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C306812-1EF1-40BE-BE01-560D6EE8F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sv-SE" altLang="ja-JP" sz="3600" dirty="0" smtClean="0"/>
              <a:t>Annex I: Parameters for urban deployment</a:t>
            </a:r>
            <a:endParaRPr lang="ko-KR" altLang="en-US" sz="3600" dirty="0"/>
          </a:p>
        </p:txBody>
      </p:sp>
      <p:pic>
        <p:nvPicPr>
          <p:cNvPr id="33795" name="Picture 5">
            <a:extLst>
              <a:ext uri="{FF2B5EF4-FFF2-40B4-BE49-F238E27FC236}">
                <a16:creationId xmlns:a16="http://schemas.microsoft.com/office/drawing/2014/main" xmlns="" id="{CFAA19C4-4E3C-493B-ACAF-A04E82653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888" y="1052513"/>
            <a:ext cx="3624262" cy="358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내용 개체 틀 2">
            <a:extLst>
              <a:ext uri="{FF2B5EF4-FFF2-40B4-BE49-F238E27FC236}">
                <a16:creationId xmlns:a16="http://schemas.microsoft.com/office/drawing/2014/main" xmlns="" id="{52C116D7-DC30-4169-8D78-9A38BBA01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5888" y="4914900"/>
            <a:ext cx="3913187" cy="1701800"/>
          </a:xfrm>
        </p:spPr>
        <p:txBody>
          <a:bodyPr/>
          <a:lstStyle/>
          <a:p>
            <a:r>
              <a:rPr lang="en-US" altLang="ko-KR" sz="1600" dirty="0"/>
              <a:t>ISD of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= 500m at FR1</a:t>
            </a:r>
          </a:p>
          <a:p>
            <a:r>
              <a:rPr lang="en-US" altLang="ko-KR" sz="1600" dirty="0"/>
              <a:t>ISD of </a:t>
            </a:r>
            <a:r>
              <a:rPr lang="en-US" altLang="ko-KR" sz="1600" dirty="0" err="1"/>
              <a:t>gNB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= </a:t>
            </a:r>
            <a:r>
              <a:rPr lang="en-US" altLang="ko-KR" sz="1600" dirty="0"/>
              <a:t>200m at </a:t>
            </a:r>
            <a:r>
              <a:rPr lang="en-US" altLang="ko-KR" sz="1600" dirty="0" smtClean="0"/>
              <a:t>FR2, detail deployment parameters </a:t>
            </a:r>
            <a:r>
              <a:rPr lang="en-US" altLang="ko-KR" sz="1600" dirty="0" smtClean="0"/>
              <a:t>will be proposed in e-mail reflector</a:t>
            </a:r>
            <a:endParaRPr lang="en-US" altLang="ko-KR" sz="1600" dirty="0"/>
          </a:p>
          <a:p>
            <a:pPr lvl="1"/>
            <a:r>
              <a:rPr lang="en-GB" altLang="ko-KR" sz="1400" dirty="0"/>
              <a:t># of LTE/NR UE is 20 per macro cell</a:t>
            </a:r>
          </a:p>
          <a:p>
            <a:pPr lvl="1"/>
            <a:r>
              <a:rPr lang="en-GB" altLang="ko-KR" sz="1400" dirty="0"/>
              <a:t>UEs are dropped with the equal inter-UE distance in </a:t>
            </a:r>
            <a:r>
              <a:rPr lang="en-US" altLang="ko-KR" sz="1400" dirty="0"/>
              <a:t>the middle of </a:t>
            </a:r>
            <a:r>
              <a:rPr lang="en-GB" altLang="ko-KR" sz="1400" dirty="0"/>
              <a:t> the sidewalk</a:t>
            </a:r>
          </a:p>
        </p:txBody>
      </p:sp>
      <p:sp>
        <p:nvSpPr>
          <p:cNvPr id="33797" name="슬라이드 번호 개체 틀 2">
            <a:extLst>
              <a:ext uri="{FF2B5EF4-FFF2-40B4-BE49-F238E27FC236}">
                <a16:creationId xmlns:a16="http://schemas.microsoft.com/office/drawing/2014/main" xmlns="" id="{0FC8DF4C-E8C3-4955-9CAF-E02CDF292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80DF3A-811D-4C2E-B2A0-C47EBBC275D0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ja-JP" altLang="en-US" sz="1200">
              <a:solidFill>
                <a:srgbClr val="898989"/>
              </a:solidFill>
            </a:endParaRPr>
          </a:p>
        </p:txBody>
      </p:sp>
      <p:pic>
        <p:nvPicPr>
          <p:cNvPr id="33798" name="그림 4">
            <a:extLst>
              <a:ext uri="{FF2B5EF4-FFF2-40B4-BE49-F238E27FC236}">
                <a16:creationId xmlns:a16="http://schemas.microsoft.com/office/drawing/2014/main" xmlns="" id="{6FB9A870-5238-43B8-AEBF-909994865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125538"/>
            <a:ext cx="5149850" cy="566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タイトル 1">
            <a:extLst>
              <a:ext uri="{FF2B5EF4-FFF2-40B4-BE49-F238E27FC236}">
                <a16:creationId xmlns:a16="http://schemas.microsoft.com/office/drawing/2014/main" xmlns="" id="{B206306E-8BFE-4CFF-8066-71989F6FB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sv-SE" altLang="ja-JP" sz="3600" dirty="0" smtClean="0"/>
              <a:t>Annex II : Activated User Number </a:t>
            </a:r>
            <a:endParaRPr lang="ja-JP" altLang="en-US" sz="3600" dirty="0"/>
          </a:p>
        </p:txBody>
      </p:sp>
      <p:sp>
        <p:nvSpPr>
          <p:cNvPr id="34819" name="コンテンツ プレースホルダー 2">
            <a:extLst>
              <a:ext uri="{FF2B5EF4-FFF2-40B4-BE49-F238E27FC236}">
                <a16:creationId xmlns:a16="http://schemas.microsoft.com/office/drawing/2014/main" xmlns="" id="{5D93AC9D-78C8-40F7-B539-A92728FD3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125538"/>
            <a:ext cx="8785225" cy="5399087"/>
          </a:xfrm>
        </p:spPr>
        <p:txBody>
          <a:bodyPr/>
          <a:lstStyle/>
          <a:p>
            <a:r>
              <a:rPr lang="en-US" altLang="ko-KR" sz="2600" dirty="0"/>
              <a:t>Number of </a:t>
            </a:r>
            <a:r>
              <a:rPr lang="en-US" altLang="ko-KR" sz="2600" dirty="0" smtClean="0"/>
              <a:t>activated </a:t>
            </a:r>
            <a:r>
              <a:rPr lang="en-US" altLang="ko-KR" sz="2600" dirty="0"/>
              <a:t>V2V UEs per cell: </a:t>
            </a:r>
            <a:r>
              <a:rPr lang="en-US" altLang="ko-KR" sz="2400" dirty="0"/>
              <a:t>round (1%* total # of dropped UEs/cell)</a:t>
            </a:r>
            <a:endParaRPr lang="en-US" altLang="ja-JP" sz="2400" dirty="0">
              <a:solidFill>
                <a:srgbClr val="FF0000"/>
              </a:solidFill>
            </a:endParaRPr>
          </a:p>
          <a:p>
            <a:pPr lvl="1"/>
            <a:r>
              <a:rPr lang="en-US" altLang="ja-JP" sz="2200" dirty="0" err="1"/>
              <a:t>E.g</a:t>
            </a:r>
            <a:r>
              <a:rPr lang="en-US" altLang="ja-JP" sz="2200" dirty="0"/>
              <a:t>) 15km/h case: [(2676/10.4)*9]*0.01 = [257.3*9]*0.01 = 23 UEs</a:t>
            </a:r>
          </a:p>
          <a:p>
            <a:pPr lvl="1"/>
            <a:r>
              <a:rPr lang="en-US" altLang="ja-JP" sz="2200" dirty="0" err="1"/>
              <a:t>E.g</a:t>
            </a:r>
            <a:r>
              <a:rPr lang="en-US" altLang="ja-JP" sz="2200" dirty="0"/>
              <a:t>) 60km/h case: [(2676/41.7)*9]*0.01= [64.2*9]*0.01 = 6 UEs</a:t>
            </a:r>
          </a:p>
          <a:p>
            <a:pPr lvl="2">
              <a:spcBef>
                <a:spcPts val="800"/>
              </a:spcBef>
            </a:pPr>
            <a:r>
              <a:rPr lang="en-US" altLang="ja-JP" sz="2200" dirty="0"/>
              <a:t>In here, 2676 = 433*4 +236*4</a:t>
            </a:r>
            <a:endParaRPr lang="sv-SE" altLang="ja-JP" sz="2200" dirty="0"/>
          </a:p>
        </p:txBody>
      </p:sp>
      <p:sp>
        <p:nvSpPr>
          <p:cNvPr id="34820" name="슬라이드 번호 개체 틀 3">
            <a:extLst>
              <a:ext uri="{FF2B5EF4-FFF2-40B4-BE49-F238E27FC236}">
                <a16:creationId xmlns:a16="http://schemas.microsoft.com/office/drawing/2014/main" xmlns="" id="{EDE62C11-76B7-403A-BCD9-8B5A87852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A3B4B8-6B3E-497C-AD9F-A129AD71770D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1">
            <a:extLst>
              <a:ext uri="{FF2B5EF4-FFF2-40B4-BE49-F238E27FC236}">
                <a16:creationId xmlns:a16="http://schemas.microsoft.com/office/drawing/2014/main" xmlns="" id="{DA217FAF-668B-496E-B427-FDE53F3E6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/>
              <a:t>Background (1)</a:t>
            </a:r>
            <a:endParaRPr lang="ja-JP" altLang="en-US"/>
          </a:p>
        </p:txBody>
      </p:sp>
      <p:sp>
        <p:nvSpPr>
          <p:cNvPr id="6147" name="コンテンツ プレースホルダー 2">
            <a:extLst>
              <a:ext uri="{FF2B5EF4-FFF2-40B4-BE49-F238E27FC236}">
                <a16:creationId xmlns:a16="http://schemas.microsoft.com/office/drawing/2014/main" xmlns="" id="{1440D022-08C7-4B11-9BB9-8A0B3F08F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836712"/>
            <a:ext cx="8642350" cy="6021287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en-US" altLang="ja-JP" sz="2400" dirty="0"/>
              <a:t>In device coexistence</a:t>
            </a:r>
          </a:p>
          <a:p>
            <a:pPr lvl="1" eaLnBrk="1" hangingPunct="1">
              <a:defRPr/>
            </a:pPr>
            <a:r>
              <a:rPr lang="en-US" altLang="ja-JP" sz="2000" dirty="0"/>
              <a:t>(LTE SL and NR SL operation at ITS spectrum) without (LTE or NR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in another band) on the same device</a:t>
            </a:r>
          </a:p>
          <a:p>
            <a:pPr lvl="2" eaLnBrk="1" hangingPunct="1">
              <a:defRPr/>
            </a:pPr>
            <a:r>
              <a:rPr lang="en-US" altLang="ja-JP" sz="1600" dirty="0"/>
              <a:t>TDM operation in 5.9 GHz ITS spectrum. </a:t>
            </a:r>
            <a:endParaRPr lang="en-US" altLang="ja-JP" sz="1600" dirty="0">
              <a:highlight>
                <a:srgbClr val="FFFF00"/>
              </a:highlight>
            </a:endParaRPr>
          </a:p>
          <a:p>
            <a:pPr lvl="3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1400" dirty="0"/>
              <a:t>Based on approved WID, </a:t>
            </a:r>
            <a:r>
              <a:rPr lang="en-US" altLang="ja-JP" sz="1400" b="1" dirty="0">
                <a:solidFill>
                  <a:srgbClr val="FF0000"/>
                </a:solidFill>
              </a:rPr>
              <a:t>no self interference issues</a:t>
            </a:r>
            <a:r>
              <a:rPr lang="en-US" altLang="ja-JP" sz="1400" dirty="0">
                <a:solidFill>
                  <a:srgbClr val="0000FF"/>
                </a:solidFill>
              </a:rPr>
              <a:t> </a:t>
            </a:r>
            <a:r>
              <a:rPr lang="en-US" altLang="ja-JP" sz="1400" dirty="0"/>
              <a:t>are identified for the IDC </a:t>
            </a:r>
          </a:p>
          <a:p>
            <a:pPr lvl="4">
              <a:defRPr/>
            </a:pPr>
            <a:r>
              <a:rPr lang="en-US" altLang="ja-JP" sz="1400" dirty="0"/>
              <a:t>Switching times for TDM operation needs to be studied</a:t>
            </a:r>
          </a:p>
          <a:p>
            <a:pPr lvl="2" eaLnBrk="1" hangingPunct="1">
              <a:defRPr/>
            </a:pPr>
            <a:r>
              <a:rPr lang="en-GB" altLang="ko-KR" sz="1600" dirty="0"/>
              <a:t>FDM operation </a:t>
            </a:r>
          </a:p>
          <a:p>
            <a:pPr lvl="3">
              <a:defRPr/>
            </a:pPr>
            <a:r>
              <a:rPr lang="en-US" altLang="ja-JP" sz="1600" dirty="0"/>
              <a:t>The inter-band FDM operation includes a band for LTE SL (at 5.9GHz) and a band for NR sidelink operation. </a:t>
            </a:r>
            <a:r>
              <a:rPr lang="en-US" altLang="ja-JP" sz="1600" b="1" dirty="0"/>
              <a:t>RAN4 defers the coexistence discussion to May meeting. Some feedback from 5GAA and operator expected. Final decision on band is discussed in RAN4.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endParaRPr lang="ko-KR" altLang="ko-KR" sz="1100" b="1" dirty="0">
              <a:solidFill>
                <a:srgbClr val="FF0000"/>
              </a:solidFill>
            </a:endParaRPr>
          </a:p>
          <a:p>
            <a:pPr lvl="1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en-US" altLang="ja-JP" sz="2400" b="1" dirty="0">
                <a:solidFill>
                  <a:srgbClr val="FF0000"/>
                </a:solidFill>
              </a:rPr>
              <a:t>  * There is no self interference problem in ITS spectrum</a:t>
            </a:r>
          </a:p>
          <a:p>
            <a:pPr eaLnBrk="1" hangingPunct="1">
              <a:defRPr/>
            </a:pPr>
            <a:r>
              <a:rPr lang="en-US" altLang="ja-JP" sz="2400" dirty="0"/>
              <a:t>In-device Inter-band con-current operation </a:t>
            </a:r>
          </a:p>
          <a:p>
            <a:pPr lvl="1" eaLnBrk="1" hangingPunct="1">
              <a:defRPr/>
            </a:pPr>
            <a:r>
              <a:rPr lang="en-US" altLang="ja-JP" sz="2000" dirty="0"/>
              <a:t>(LTE SL and NR SL operation at ITS spectrum) with (LTE or NR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in another band) on the same device</a:t>
            </a:r>
          </a:p>
          <a:p>
            <a:pPr lvl="2" eaLnBrk="1" hangingPunct="1">
              <a:defRPr/>
            </a:pPr>
            <a:r>
              <a:rPr lang="en-US" altLang="ja-JP" sz="1600" dirty="0"/>
              <a:t>Both TDM/FDM operation will be studied based on </a:t>
            </a:r>
            <a:r>
              <a:rPr lang="en-US" altLang="ja-JP" sz="1600" b="1" dirty="0"/>
              <a:t>operator request</a:t>
            </a:r>
          </a:p>
          <a:p>
            <a:pPr marL="1828800" lvl="4" indent="0">
              <a:buFont typeface="Arial" panose="020B0604020202020204" pitchFamily="34" charset="0"/>
              <a:buNone/>
              <a:defRPr/>
            </a:pPr>
            <a:endParaRPr lang="en-US" altLang="ja-JP" sz="1000" dirty="0">
              <a:solidFill>
                <a:srgbClr val="0000FF"/>
              </a:solidFill>
            </a:endParaRPr>
          </a:p>
          <a:p>
            <a:pPr lvl="2">
              <a:defRPr/>
            </a:pPr>
            <a:r>
              <a:rPr lang="en-US" altLang="ja-JP" sz="1800" b="1" dirty="0"/>
              <a:t>RAN4 defers the coexistence discussion to May meeting. Final decision on band combinations are discussed in RAN4.</a:t>
            </a:r>
          </a:p>
          <a:p>
            <a:pPr lvl="1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endParaRPr lang="en-US" altLang="ja-JP" sz="2400" b="1" dirty="0">
              <a:solidFill>
                <a:srgbClr val="FF0000"/>
              </a:solidFill>
            </a:endParaRPr>
          </a:p>
        </p:txBody>
      </p:sp>
      <p:sp>
        <p:nvSpPr>
          <p:cNvPr id="6148" name="슬라이드 번호 개체 틀 3">
            <a:extLst>
              <a:ext uri="{FF2B5EF4-FFF2-40B4-BE49-F238E27FC236}">
                <a16:creationId xmlns:a16="http://schemas.microsoft.com/office/drawing/2014/main" xmlns="" id="{94F9BE7B-4B47-44C0-ACC6-E1083BF0C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2BD5A09-0225-4961-AC1E-745511144492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>
            <a:extLst>
              <a:ext uri="{FF2B5EF4-FFF2-40B4-BE49-F238E27FC236}">
                <a16:creationId xmlns:a16="http://schemas.microsoft.com/office/drawing/2014/main" xmlns="" id="{F2915F48-15CC-46DD-964E-98FE90AB8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/>
              <a:t>Background (2)</a:t>
            </a:r>
            <a:endParaRPr lang="ja-JP" altLang="en-US"/>
          </a:p>
        </p:txBody>
      </p:sp>
      <p:sp>
        <p:nvSpPr>
          <p:cNvPr id="8195" name="コンテンツ プレースホルダー 2">
            <a:extLst>
              <a:ext uri="{FF2B5EF4-FFF2-40B4-BE49-F238E27FC236}">
                <a16:creationId xmlns:a16="http://schemas.microsoft.com/office/drawing/2014/main" xmlns="" id="{5EED5E23-10D0-4807-8BD8-DDF6C1DFA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836613"/>
            <a:ext cx="8642350" cy="6021387"/>
          </a:xfrm>
        </p:spPr>
        <p:txBody>
          <a:bodyPr/>
          <a:lstStyle/>
          <a:p>
            <a:pPr eaLnBrk="1" hangingPunct="1"/>
            <a:r>
              <a:rPr lang="en-US" altLang="ja-JP" sz="2400"/>
              <a:t>UE-to-UE coexistence</a:t>
            </a:r>
          </a:p>
          <a:p>
            <a:pPr lvl="1" eaLnBrk="1" hangingPunct="1"/>
            <a:r>
              <a:rPr lang="en-US" altLang="ja-JP" sz="2000"/>
              <a:t>1) 5.9 GHz ITS spectrum</a:t>
            </a:r>
          </a:p>
          <a:p>
            <a:pPr lvl="2" eaLnBrk="1" hangingPunct="1"/>
            <a:r>
              <a:rPr lang="en-US" altLang="ja-JP" sz="1600"/>
              <a:t>Aggressor-to-Victim UE coexistence </a:t>
            </a:r>
          </a:p>
          <a:p>
            <a:pPr lvl="3" eaLnBrk="1" hangingPunct="1">
              <a:buFont typeface="Wingdings" panose="05000000000000000000" pitchFamily="2" charset="2"/>
              <a:buChar char="§"/>
            </a:pPr>
            <a:r>
              <a:rPr lang="en-US" altLang="ja-JP" sz="1600"/>
              <a:t>NR SL-to-DSRC, NR SL-to-LTE SL</a:t>
            </a:r>
          </a:p>
          <a:p>
            <a:pPr lvl="3" eaLnBrk="1" hangingPunct="1">
              <a:buFont typeface="Wingdings" panose="05000000000000000000" pitchFamily="2" charset="2"/>
              <a:buChar char="§"/>
            </a:pPr>
            <a:r>
              <a:rPr lang="en-US" altLang="ja-JP" sz="1600"/>
              <a:t>DSRC-to-NR SL, LTE SL-to-NR SL</a:t>
            </a:r>
          </a:p>
          <a:p>
            <a:pPr lvl="2" eaLnBrk="1" hangingPunct="1"/>
            <a:r>
              <a:rPr lang="en-US" altLang="ja-JP" sz="1600"/>
              <a:t>In LTE SL WI, RAN4 already analyze the DSRC impact </a:t>
            </a:r>
          </a:p>
          <a:p>
            <a:pPr lvl="2" eaLnBrk="1" hangingPunct="1"/>
            <a:r>
              <a:rPr lang="en-US" altLang="ja-JP" sz="1600"/>
              <a:t>For the new unlicensed ITS spectrum, RAN4 will discuss when it is available</a:t>
            </a:r>
          </a:p>
          <a:p>
            <a:pPr lvl="3" eaLnBrk="1" hangingPunct="1"/>
            <a:endParaRPr lang="en-US" altLang="ja-JP" sz="800"/>
          </a:p>
          <a:p>
            <a:pPr lvl="1" eaLnBrk="1" hangingPunct="1"/>
            <a:r>
              <a:rPr lang="en-US" altLang="ja-JP" sz="2000"/>
              <a:t>2) Licensed spectrum</a:t>
            </a:r>
          </a:p>
          <a:p>
            <a:pPr lvl="2" eaLnBrk="1" hangingPunct="1"/>
            <a:r>
              <a:rPr lang="en-US" altLang="ja-JP" sz="1600"/>
              <a:t>Aggressor-to-Victim UE coexistence </a:t>
            </a:r>
          </a:p>
          <a:p>
            <a:pPr lvl="3" eaLnBrk="1" hangingPunct="1">
              <a:buFont typeface="Wingdings" panose="05000000000000000000" pitchFamily="2" charset="2"/>
              <a:buChar char="§"/>
            </a:pPr>
            <a:r>
              <a:rPr lang="en-US" altLang="ja-JP" sz="1600"/>
              <a:t>NR SL-to-NR/LTE Uu</a:t>
            </a:r>
          </a:p>
          <a:p>
            <a:pPr lvl="3" eaLnBrk="1" hangingPunct="1">
              <a:buFont typeface="Wingdings" panose="05000000000000000000" pitchFamily="2" charset="2"/>
              <a:buChar char="§"/>
            </a:pPr>
            <a:r>
              <a:rPr lang="en-US" altLang="ja-JP" sz="1600"/>
              <a:t>LTE/NR Uu-to-NR SL</a:t>
            </a:r>
          </a:p>
          <a:p>
            <a:pPr lvl="2" eaLnBrk="1" hangingPunct="1"/>
            <a:r>
              <a:rPr lang="en-US" altLang="ja-JP" sz="1600"/>
              <a:t>RAN4 need to UE-to-UE coexistence parameters and assumptions for these scenarios.</a:t>
            </a:r>
          </a:p>
          <a:p>
            <a:pPr lvl="2" eaLnBrk="1" hangingPunct="1"/>
            <a:r>
              <a:rPr lang="en-US" altLang="ja-JP" sz="1600"/>
              <a:t>However</a:t>
            </a:r>
            <a:r>
              <a:rPr lang="en-US" altLang="ja-JP" sz="1600" b="1"/>
              <a:t>, RAN4 defer the coexistence discussion at May meeting. Some feedback from 5GAA and operator expected. Final decision on bands are discussed in RAN4.</a:t>
            </a:r>
          </a:p>
        </p:txBody>
      </p:sp>
      <p:sp>
        <p:nvSpPr>
          <p:cNvPr id="8196" name="슬라이드 번호 개체 틀 3">
            <a:extLst>
              <a:ext uri="{FF2B5EF4-FFF2-40B4-BE49-F238E27FC236}">
                <a16:creationId xmlns:a16="http://schemas.microsoft.com/office/drawing/2014/main" xmlns="" id="{E647A82F-CB39-4D2C-B000-885049304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1481B4A-EEA6-45B4-8820-13284FB2D0EF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タイトル 1">
            <a:extLst>
              <a:ext uri="{FF2B5EF4-FFF2-40B4-BE49-F238E27FC236}">
                <a16:creationId xmlns:a16="http://schemas.microsoft.com/office/drawing/2014/main" xmlns="" id="{B4775DC9-0A2C-4ECB-973E-BDF2D6AD9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dirty="0"/>
              <a:t>Coexistence </a:t>
            </a:r>
            <a:r>
              <a:rPr lang="en-US" altLang="ja-JP" dirty="0" smtClean="0"/>
              <a:t>Scenarios in ITS Spectrum</a:t>
            </a:r>
            <a:endParaRPr lang="ja-JP" altLang="en-US" dirty="0"/>
          </a:p>
        </p:txBody>
      </p:sp>
      <p:sp>
        <p:nvSpPr>
          <p:cNvPr id="10243" name="コンテンツ プレースホルダー 2">
            <a:extLst>
              <a:ext uri="{FF2B5EF4-FFF2-40B4-BE49-F238E27FC236}">
                <a16:creationId xmlns:a16="http://schemas.microsoft.com/office/drawing/2014/main" xmlns="" id="{F7F6C686-165E-4782-943E-D189A6FB19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08050"/>
            <a:ext cx="8794750" cy="5949950"/>
          </a:xfrm>
        </p:spPr>
        <p:txBody>
          <a:bodyPr/>
          <a:lstStyle/>
          <a:p>
            <a:pPr lvl="1" eaLnBrk="1" hangingPunct="1">
              <a:buFont typeface="Wingdings" panose="05000000000000000000" pitchFamily="2" charset="2"/>
              <a:buChar char="§"/>
            </a:pPr>
            <a:r>
              <a:rPr lang="en-US" altLang="ja-JP" sz="2400" dirty="0" smtClean="0"/>
              <a:t>ITS spectrum(5.9GHz)</a:t>
            </a:r>
          </a:p>
          <a:p>
            <a:pPr lvl="1" eaLnBrk="1" hangingPunct="1">
              <a:buFont typeface="Wingdings" panose="05000000000000000000" pitchFamily="2" charset="2"/>
              <a:buChar char="§"/>
            </a:pPr>
            <a:endParaRPr lang="en-US" altLang="ja-JP" sz="2400" dirty="0"/>
          </a:p>
          <a:p>
            <a:pPr lvl="2" eaLnBrk="1" hangingPunct="1">
              <a:defRPr/>
            </a:pPr>
            <a:r>
              <a:rPr lang="en-US" altLang="ja-JP" sz="1800" dirty="0" smtClean="0"/>
              <a:t>Case1</a:t>
            </a:r>
            <a:r>
              <a:rPr lang="en-US" altLang="ja-JP" sz="1800" dirty="0"/>
              <a:t>: NR V2X UE-to-DSRC UE (</a:t>
            </a:r>
            <a:r>
              <a:rPr lang="en-US" altLang="ja-JP" sz="1800" b="1" dirty="0">
                <a:solidFill>
                  <a:srgbClr val="0000FF"/>
                </a:solidFill>
              </a:rPr>
              <a:t>REF : DSRC UE-to-DSRC UE</a:t>
            </a:r>
            <a:r>
              <a:rPr lang="en-US" altLang="ja-JP" sz="18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Case2: DSRC UE-to-NR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 : DSRC UE-to-DSRC UE</a:t>
            </a:r>
            <a:r>
              <a:rPr lang="en-US" altLang="ja-JP" sz="18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Case3: NR V2X UE-to-LTE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REF: LTE V2X UE-to-LTE V2X UE</a:t>
            </a:r>
            <a:r>
              <a:rPr lang="en-US" altLang="ja-JP" sz="18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Case4: LTE V2X UE-to-NR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REF: LTE V2X UE-to-LTE V2X UE</a:t>
            </a:r>
            <a:r>
              <a:rPr lang="en-US" altLang="ja-JP" sz="1800" dirty="0" smtClean="0"/>
              <a:t>)</a:t>
            </a:r>
          </a:p>
          <a:p>
            <a:pPr lvl="2" eaLnBrk="1" hangingPunct="1">
              <a:defRPr/>
            </a:pPr>
            <a:endParaRPr lang="en-US" altLang="ja-JP" sz="1800" dirty="0" smtClean="0"/>
          </a:p>
          <a:p>
            <a:pPr lvl="2" eaLnBrk="1" hangingPunct="1">
              <a:defRPr/>
            </a:pPr>
            <a:endParaRPr lang="en-US" altLang="ja-JP" sz="1800" dirty="0"/>
          </a:p>
          <a:p>
            <a:pPr lvl="1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/>
              <a:t>Deployment simulation parameters based on TR36.785 (LTE V2X WI) in RAN4 &amp; TR37.885(NR V2X WI) in RAN1</a:t>
            </a:r>
          </a:p>
        </p:txBody>
      </p:sp>
      <p:sp>
        <p:nvSpPr>
          <p:cNvPr id="10244" name="슬라이드 번호 개체 틀 3">
            <a:extLst>
              <a:ext uri="{FF2B5EF4-FFF2-40B4-BE49-F238E27FC236}">
                <a16:creationId xmlns:a16="http://schemas.microsoft.com/office/drawing/2014/main" xmlns="" id="{B516D263-B264-4BEC-8085-71CDA8551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83BF5E4-AE8E-4516-9A24-4B3D97DA80A0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タイトル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dirty="0" smtClean="0"/>
              <a:t>Coexistence Scenarios in ITS Spectrum</a:t>
            </a:r>
            <a:endParaRPr lang="ja-JP" altLang="en-US" dirty="0" smtClean="0"/>
          </a:p>
        </p:txBody>
      </p:sp>
      <p:sp>
        <p:nvSpPr>
          <p:cNvPr id="1741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6700" y="958850"/>
            <a:ext cx="8642350" cy="5805488"/>
          </a:xfrm>
        </p:spPr>
        <p:txBody>
          <a:bodyPr anchor="ctr"/>
          <a:lstStyle/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1 (Aggressor-Victim)</a:t>
            </a:r>
          </a:p>
          <a:p>
            <a:pPr marL="857250" lvl="1" indent="-457200" eaLnBrk="1" hangingPunct="1">
              <a:defRPr/>
            </a:pPr>
            <a:r>
              <a:rPr lang="en-US" altLang="ja-JP" sz="2000" dirty="0" smtClean="0"/>
              <a:t>NR V2X UE-to-DSRC UE</a:t>
            </a:r>
          </a:p>
          <a:p>
            <a:pPr marL="800100" lvl="2" indent="0" eaLnBrk="1" hangingPunct="1">
              <a:buFont typeface="Arial" panose="020B0604020202020204" pitchFamily="34" charset="0"/>
              <a:buNone/>
              <a:defRPr/>
            </a:pPr>
            <a:endParaRPr lang="en-US" altLang="ja-JP" sz="18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2 (Aggressor-Victim)</a:t>
            </a:r>
          </a:p>
          <a:p>
            <a:pPr marL="857250" lvl="1" indent="-457200" eaLnBrk="1" hangingPunct="1">
              <a:defRPr/>
            </a:pPr>
            <a:r>
              <a:rPr lang="en-US" altLang="ja-JP" sz="2000" dirty="0" smtClean="0"/>
              <a:t>DSRC UE-to-NR V2X UE</a:t>
            </a:r>
          </a:p>
          <a:p>
            <a:pPr marL="857250" lvl="1" indent="-457200" eaLnBrk="1" hangingPunct="1">
              <a:buFont typeface="Arial" panose="020B0604020202020204" pitchFamily="34" charset="0"/>
              <a:buNone/>
              <a:defRPr/>
            </a:pPr>
            <a:endParaRPr lang="en-US" altLang="ja-JP" sz="20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3 (Aggressor-Victim)</a:t>
            </a:r>
          </a:p>
          <a:p>
            <a:pPr marL="857250" lvl="1" indent="-457200" eaLnBrk="1" hangingPunct="1">
              <a:defRPr/>
            </a:pPr>
            <a:r>
              <a:rPr lang="en-US" altLang="ja-JP" sz="2000" dirty="0" smtClean="0"/>
              <a:t>NR V2X UE-to-LTE V2X UE</a:t>
            </a:r>
          </a:p>
          <a:p>
            <a:pPr marL="400050" lvl="1" indent="0" eaLnBrk="1" hangingPunct="1">
              <a:buFont typeface="Arial" panose="020B0604020202020204" pitchFamily="34" charset="0"/>
              <a:buNone/>
              <a:defRPr/>
            </a:pPr>
            <a:endParaRPr lang="en-US" altLang="ja-JP" sz="20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4 (Aggressor-Victim)</a:t>
            </a:r>
          </a:p>
          <a:p>
            <a:pPr marL="857250" lvl="1" indent="-457200" eaLnBrk="1" hangingPunct="1">
              <a:defRPr/>
            </a:pPr>
            <a:r>
              <a:rPr lang="en-US" altLang="ja-JP" sz="2000" dirty="0" smtClean="0"/>
              <a:t>LTE V2X UE-to-NR V2X UE</a:t>
            </a:r>
          </a:p>
          <a:p>
            <a:pPr marL="857250" lvl="1" indent="-457200" eaLnBrk="1" hangingPunct="1">
              <a:defRPr/>
            </a:pPr>
            <a:endParaRPr lang="en-US" altLang="ja-JP" sz="1600" dirty="0" smtClean="0"/>
          </a:p>
          <a:p>
            <a:pPr marL="857250" lvl="1" indent="-457200" eaLnBrk="1" hangingPunct="1">
              <a:buFont typeface="Wingdings" panose="05000000000000000000" pitchFamily="2" charset="2"/>
              <a:buChar char="v"/>
              <a:defRPr/>
            </a:pPr>
            <a:r>
              <a:rPr lang="en-US" altLang="ja-JP" sz="2400" dirty="0" smtClean="0"/>
              <a:t>Consider NR/LTE V2X SL operation in 5.9GHz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ja-JP" sz="1600" dirty="0" smtClean="0"/>
              <a:t> No LBT mechanism for LTE V2X UE and NR V2X UE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ja-JP" sz="1600" dirty="0" smtClean="0"/>
              <a:t> Max. output power for DSRC, NR V2X and LTE V2X UE are either </a:t>
            </a:r>
            <a:r>
              <a:rPr lang="en-US" altLang="ja-JP" sz="1600" dirty="0" smtClean="0">
                <a:solidFill>
                  <a:srgbClr val="FF0000"/>
                </a:solidFill>
              </a:rPr>
              <a:t>23dBm or 33dBm</a:t>
            </a:r>
          </a:p>
        </p:txBody>
      </p:sp>
      <p:sp>
        <p:nvSpPr>
          <p:cNvPr id="18436" name="슬라이드 번호 개체 틀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0B89521-BD48-44FB-AFBF-6647943379B0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ja-JP" altLang="en-US" sz="1200" smtClean="0">
              <a:solidFill>
                <a:srgbClr val="898989"/>
              </a:solidFill>
            </a:endParaRPr>
          </a:p>
        </p:txBody>
      </p:sp>
      <p:grpSp>
        <p:nvGrpSpPr>
          <p:cNvPr id="18437" name="그룹 1"/>
          <p:cNvGrpSpPr>
            <a:grpSpLocks/>
          </p:cNvGrpSpPr>
          <p:nvPr/>
        </p:nvGrpSpPr>
        <p:grpSpPr bwMode="auto">
          <a:xfrm>
            <a:off x="5076825" y="1052513"/>
            <a:ext cx="3382963" cy="847725"/>
            <a:chOff x="5076825" y="1412776"/>
            <a:chExt cx="3767138" cy="1288491"/>
          </a:xfrm>
        </p:grpSpPr>
        <p:sp>
          <p:nvSpPr>
            <p:cNvPr id="18462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DSRC</a:t>
              </a:r>
            </a:p>
          </p:txBody>
        </p:sp>
        <p:sp>
          <p:nvSpPr>
            <p:cNvPr id="18463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6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65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1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ight Arrow 15"/>
            <p:cNvSpPr/>
            <p:nvPr/>
          </p:nvSpPr>
          <p:spPr>
            <a:xfrm rot="16200000">
              <a:off x="6087232" y="2115994"/>
              <a:ext cx="42225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ight Arrow 15"/>
            <p:cNvSpPr/>
            <p:nvPr/>
          </p:nvSpPr>
          <p:spPr>
            <a:xfrm rot="5400000">
              <a:off x="7373290" y="2112699"/>
              <a:ext cx="422259" cy="40658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38" name="그룹 23"/>
          <p:cNvGrpSpPr>
            <a:grpSpLocks/>
          </p:cNvGrpSpPr>
          <p:nvPr/>
        </p:nvGrpSpPr>
        <p:grpSpPr bwMode="auto">
          <a:xfrm>
            <a:off x="5076825" y="3228975"/>
            <a:ext cx="3382963" cy="847725"/>
            <a:chOff x="5076825" y="1412776"/>
            <a:chExt cx="3767138" cy="1288491"/>
          </a:xfrm>
        </p:grpSpPr>
        <p:sp>
          <p:nvSpPr>
            <p:cNvPr id="18456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LTE V2X</a:t>
              </a:r>
            </a:p>
          </p:txBody>
        </p:sp>
        <p:sp>
          <p:nvSpPr>
            <p:cNvPr id="18457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8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59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0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Right Arrow 15"/>
            <p:cNvSpPr/>
            <p:nvPr/>
          </p:nvSpPr>
          <p:spPr>
            <a:xfrm rot="16200000">
              <a:off x="6097838" y="2115996"/>
              <a:ext cx="422259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39" name="그룹 33"/>
          <p:cNvGrpSpPr>
            <a:grpSpLocks/>
          </p:cNvGrpSpPr>
          <p:nvPr/>
        </p:nvGrpSpPr>
        <p:grpSpPr bwMode="auto">
          <a:xfrm>
            <a:off x="5076825" y="2116138"/>
            <a:ext cx="3382963" cy="849312"/>
            <a:chOff x="5076825" y="1412776"/>
            <a:chExt cx="3767138" cy="1288491"/>
          </a:xfrm>
        </p:grpSpPr>
        <p:sp>
          <p:nvSpPr>
            <p:cNvPr id="18450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18451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DSRC</a:t>
              </a:r>
            </a:p>
          </p:txBody>
        </p:sp>
        <p:cxnSp>
          <p:nvCxnSpPr>
            <p:cNvPr id="38" name="Straight Arrow Connector 8"/>
            <p:cNvCxnSpPr/>
            <p:nvPr/>
          </p:nvCxnSpPr>
          <p:spPr bwMode="auto">
            <a:xfrm>
              <a:off x="5076825" y="2479695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53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40" name="Right Arrow 15"/>
            <p:cNvSpPr/>
            <p:nvPr/>
          </p:nvSpPr>
          <p:spPr bwMode="auto">
            <a:xfrm>
              <a:off x="6024355" y="1412776"/>
              <a:ext cx="754842" cy="298641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dirty="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Right Arrow 15"/>
            <p:cNvSpPr/>
            <p:nvPr/>
          </p:nvSpPr>
          <p:spPr>
            <a:xfrm rot="16200000">
              <a:off x="6087625" y="2117053"/>
              <a:ext cx="421470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40" name="그룹 45"/>
          <p:cNvGrpSpPr>
            <a:grpSpLocks/>
          </p:cNvGrpSpPr>
          <p:nvPr/>
        </p:nvGrpSpPr>
        <p:grpSpPr bwMode="auto">
          <a:xfrm>
            <a:off x="5076825" y="4310063"/>
            <a:ext cx="3382963" cy="847725"/>
            <a:chOff x="5076825" y="1412776"/>
            <a:chExt cx="3767138" cy="1288491"/>
          </a:xfrm>
        </p:grpSpPr>
        <p:sp>
          <p:nvSpPr>
            <p:cNvPr id="18444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18445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LTE V2X</a:t>
              </a:r>
            </a:p>
          </p:txBody>
        </p:sp>
        <p:cxnSp>
          <p:nvCxnSpPr>
            <p:cNvPr id="49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47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51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Right Arrow 15"/>
            <p:cNvSpPr/>
            <p:nvPr/>
          </p:nvSpPr>
          <p:spPr>
            <a:xfrm rot="16200000">
              <a:off x="6097839" y="2115994"/>
              <a:ext cx="42225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7" name="Right Arrow 15"/>
          <p:cNvSpPr/>
          <p:nvPr/>
        </p:nvSpPr>
        <p:spPr bwMode="auto">
          <a:xfrm rot="5400000">
            <a:off x="7240587" y="2574926"/>
            <a:ext cx="277813" cy="3651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Right Arrow 15"/>
          <p:cNvSpPr/>
          <p:nvPr/>
        </p:nvSpPr>
        <p:spPr bwMode="auto">
          <a:xfrm rot="5400000">
            <a:off x="7232650" y="3698875"/>
            <a:ext cx="277813" cy="36513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Right Arrow 15"/>
          <p:cNvSpPr/>
          <p:nvPr/>
        </p:nvSpPr>
        <p:spPr bwMode="auto">
          <a:xfrm rot="5400000">
            <a:off x="7232651" y="4786312"/>
            <a:ext cx="277812" cy="36513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30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タイトル 1">
            <a:extLst>
              <a:ext uri="{FF2B5EF4-FFF2-40B4-BE49-F238E27FC236}">
                <a16:creationId xmlns:a16="http://schemas.microsoft.com/office/drawing/2014/main" xmlns="" id="{A2666859-86DD-47DF-AC0D-202DC9D03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 dirty="0"/>
              <a:t>Coexistence </a:t>
            </a:r>
            <a:r>
              <a:rPr lang="en-US" altLang="ja-JP" dirty="0" smtClean="0"/>
              <a:t>Scenarios in </a:t>
            </a:r>
            <a:r>
              <a:rPr lang="en-US" altLang="ja-JP" dirty="0"/>
              <a:t>FR1</a:t>
            </a:r>
            <a:endParaRPr lang="ja-JP" altLang="en-US" dirty="0"/>
          </a:p>
        </p:txBody>
      </p:sp>
      <p:sp>
        <p:nvSpPr>
          <p:cNvPr id="12291" name="コンテンツ プレースホルダー 2">
            <a:extLst>
              <a:ext uri="{FF2B5EF4-FFF2-40B4-BE49-F238E27FC236}">
                <a16:creationId xmlns:a16="http://schemas.microsoft.com/office/drawing/2014/main" xmlns="" id="{EF2B125F-A5D6-413F-A179-6953C756F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08050"/>
            <a:ext cx="8794750" cy="5949950"/>
          </a:xfrm>
        </p:spPr>
        <p:txBody>
          <a:bodyPr/>
          <a:lstStyle/>
          <a:p>
            <a:pPr lvl="1" eaLnBrk="1" hangingPunct="1">
              <a:buFont typeface="Wingdings" panose="05000000000000000000" pitchFamily="2" charset="2"/>
              <a:buChar char="§"/>
            </a:pPr>
            <a:r>
              <a:rPr lang="en-US" altLang="ja-JP" sz="2400" dirty="0" smtClean="0"/>
              <a:t>Licensed spectrum(2GHz FDD, 3.5GHz TDD)</a:t>
            </a:r>
          </a:p>
          <a:p>
            <a:pPr marL="457200" lvl="1" indent="0" eaLnBrk="1" hangingPunct="1">
              <a:buNone/>
            </a:pPr>
            <a:endParaRPr lang="en-US" altLang="ja-JP" sz="2400" dirty="0"/>
          </a:p>
          <a:p>
            <a:pPr lvl="2" eaLnBrk="1" hangingPunct="1">
              <a:defRPr/>
            </a:pPr>
            <a:r>
              <a:rPr lang="en-US" altLang="ja-JP" sz="1800" dirty="0" smtClean="0"/>
              <a:t>Case5</a:t>
            </a:r>
            <a:r>
              <a:rPr lang="en-US" altLang="ja-JP" sz="1800" dirty="0"/>
              <a:t>: NR V2X UE-to-NR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BS (</a:t>
            </a:r>
            <a:r>
              <a:rPr lang="en-US" altLang="ja-JP" sz="1800" b="1" dirty="0">
                <a:solidFill>
                  <a:srgbClr val="0000FF"/>
                </a:solidFill>
              </a:rPr>
              <a:t>REF: NR UE-to-NR BS</a:t>
            </a:r>
            <a:r>
              <a:rPr lang="en-US" altLang="ja-JP" sz="1800" dirty="0"/>
              <a:t>) </a:t>
            </a:r>
          </a:p>
          <a:p>
            <a:pPr lvl="2" eaLnBrk="1" hangingPunct="1">
              <a:defRPr/>
            </a:pPr>
            <a:r>
              <a:rPr lang="en-US" altLang="ja-JP" sz="1800" dirty="0"/>
              <a:t>Case6: NR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UE-to-NR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REF: victim PRR without aggressor</a:t>
            </a:r>
            <a:r>
              <a:rPr lang="en-US" altLang="ja-JP" sz="18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Case7: NR V2X UE-to-LTE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BS (</a:t>
            </a:r>
            <a:r>
              <a:rPr lang="en-US" altLang="ja-JP" sz="1800" b="1" dirty="0">
                <a:solidFill>
                  <a:srgbClr val="0000FF"/>
                </a:solidFill>
              </a:rPr>
              <a:t>REF : LTE UE-to-LTE UE</a:t>
            </a:r>
            <a:r>
              <a:rPr lang="en-US" altLang="ja-JP" sz="18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Case8: LTE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UE-to-NR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REF: victim PRR without aggressor</a:t>
            </a:r>
            <a:r>
              <a:rPr lang="en-US" altLang="ja-JP" sz="1800" dirty="0" smtClean="0"/>
              <a:t>)</a:t>
            </a:r>
          </a:p>
          <a:p>
            <a:pPr lvl="2" eaLnBrk="1" hangingPunct="1">
              <a:defRPr/>
            </a:pPr>
            <a:endParaRPr lang="en-US" altLang="ja-JP" sz="1800" dirty="0"/>
          </a:p>
          <a:p>
            <a:pPr lvl="2" eaLnBrk="1" hangingPunct="1">
              <a:defRPr/>
            </a:pPr>
            <a:endParaRPr lang="en-US" altLang="ja-JP" sz="900" dirty="0"/>
          </a:p>
          <a:p>
            <a:pPr lvl="1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/>
              <a:t>Deployment simulation parameters  based on TR37.885(NR V2X) in RAN1 and TR36.942(LTE/NR </a:t>
            </a:r>
            <a:r>
              <a:rPr lang="en-US" altLang="ja-JP" sz="2400" dirty="0" err="1"/>
              <a:t>Uu</a:t>
            </a:r>
            <a:r>
              <a:rPr lang="en-US" altLang="ja-JP" sz="2400" dirty="0"/>
              <a:t>) in RAN4</a:t>
            </a:r>
          </a:p>
          <a:p>
            <a:pPr marL="857250" lvl="1" indent="-342900" eaLnBrk="1" hangingPunct="1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US" altLang="ja-JP" sz="2000" dirty="0"/>
          </a:p>
          <a:p>
            <a:pPr lvl="2" eaLnBrk="1" hangingPunct="1"/>
            <a:endParaRPr lang="en-US" altLang="ja-JP" sz="1600" dirty="0"/>
          </a:p>
          <a:p>
            <a:pPr lvl="2" eaLnBrk="1" hangingPunct="1"/>
            <a:endParaRPr lang="en-US" altLang="ja-JP" sz="800" dirty="0"/>
          </a:p>
        </p:txBody>
      </p:sp>
      <p:sp>
        <p:nvSpPr>
          <p:cNvPr id="12292" name="슬라이드 번호 개체 틀 3">
            <a:extLst>
              <a:ext uri="{FF2B5EF4-FFF2-40B4-BE49-F238E27FC236}">
                <a16:creationId xmlns:a16="http://schemas.microsoft.com/office/drawing/2014/main" xmlns="" id="{6BA5996F-FEEE-4764-9B71-54A501F20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8771E5B-B2DA-4500-B522-DAB425664F91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タイトル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 sz="3200" dirty="0" smtClean="0"/>
              <a:t>Coexistence Scenarios in FR1 Licensed spectrum</a:t>
            </a:r>
            <a:endParaRPr lang="ja-JP" altLang="en-US" sz="3200" dirty="0" smtClean="0"/>
          </a:p>
        </p:txBody>
      </p:sp>
      <p:sp>
        <p:nvSpPr>
          <p:cNvPr id="2150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0825" y="1006475"/>
            <a:ext cx="8642350" cy="5805488"/>
          </a:xfrm>
        </p:spPr>
        <p:txBody>
          <a:bodyPr anchor="ctr"/>
          <a:lstStyle/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5 (Aggressor-Victim)</a:t>
            </a:r>
          </a:p>
          <a:p>
            <a:pPr marL="857250" lvl="1" indent="-457200" eaLnBrk="1" hangingPunct="1"/>
            <a:r>
              <a:rPr lang="en-US" altLang="ja-JP" sz="2000" dirty="0" smtClean="0"/>
              <a:t>NR V2X UE-to-NR </a:t>
            </a:r>
            <a:r>
              <a:rPr lang="en-US" altLang="ja-JP" sz="2000" dirty="0" err="1" smtClean="0"/>
              <a:t>Uu</a:t>
            </a:r>
            <a:r>
              <a:rPr lang="en-US" altLang="ja-JP" sz="2000" dirty="0" smtClean="0"/>
              <a:t> BS</a:t>
            </a:r>
          </a:p>
          <a:p>
            <a:pPr marL="800100" lvl="2" indent="0" eaLnBrk="1" hangingPunct="1">
              <a:buFont typeface="Arial" panose="020B0604020202020204" pitchFamily="34" charset="0"/>
              <a:buNone/>
            </a:pPr>
            <a:endParaRPr lang="en-US" altLang="ja-JP" sz="18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6 (Aggressor-Victim</a:t>
            </a:r>
            <a:r>
              <a:rPr lang="en-US" altLang="ja-JP" sz="2400" dirty="0" smtClean="0"/>
              <a:t>)</a:t>
            </a:r>
            <a:endParaRPr lang="en-US" altLang="ja-JP" sz="2400" dirty="0"/>
          </a:p>
          <a:p>
            <a:pPr marL="857250" lvl="1" indent="-457200" eaLnBrk="1" hangingPunct="1"/>
            <a:r>
              <a:rPr lang="en-US" altLang="ja-JP" sz="2000" dirty="0" smtClean="0">
                <a:solidFill>
                  <a:srgbClr val="FF0000"/>
                </a:solidFill>
              </a:rPr>
              <a:t>NR </a:t>
            </a:r>
            <a:r>
              <a:rPr lang="en-US" altLang="ja-JP" sz="2000" dirty="0" err="1" smtClean="0">
                <a:solidFill>
                  <a:srgbClr val="FF0000"/>
                </a:solidFill>
              </a:rPr>
              <a:t>Uu</a:t>
            </a:r>
            <a:r>
              <a:rPr lang="en-US" altLang="ja-JP" sz="2000" dirty="0" smtClean="0">
                <a:solidFill>
                  <a:srgbClr val="FF0000"/>
                </a:solidFill>
              </a:rPr>
              <a:t> UE-to-NR V2X UE</a:t>
            </a:r>
          </a:p>
          <a:p>
            <a:pPr marL="857250" lvl="1" indent="-457200" eaLnBrk="1" hangingPunct="1">
              <a:buFont typeface="Arial" panose="020B0604020202020204" pitchFamily="34" charset="0"/>
              <a:buNone/>
            </a:pPr>
            <a:endParaRPr lang="en-US" altLang="ja-JP" sz="20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7 (Aggressor-Victim)</a:t>
            </a:r>
          </a:p>
          <a:p>
            <a:pPr marL="857250" lvl="1" indent="-457200" eaLnBrk="1" hangingPunct="1"/>
            <a:r>
              <a:rPr lang="en-US" altLang="ja-JP" sz="2000" dirty="0" smtClean="0"/>
              <a:t>NR V2X UE-to-LTE </a:t>
            </a:r>
            <a:r>
              <a:rPr lang="en-US" altLang="ja-JP" sz="2000" dirty="0" err="1" smtClean="0"/>
              <a:t>Uu</a:t>
            </a:r>
            <a:r>
              <a:rPr lang="en-US" altLang="ja-JP" sz="2000" dirty="0" smtClean="0"/>
              <a:t> BS</a:t>
            </a:r>
          </a:p>
          <a:p>
            <a:pPr marL="857250" lvl="1" indent="-457200" eaLnBrk="1" hangingPunct="1"/>
            <a:endParaRPr lang="en-US" altLang="ja-JP" sz="20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8 (Aggressor-Victim</a:t>
            </a:r>
            <a:r>
              <a:rPr lang="en-US" altLang="ja-JP" sz="2400" dirty="0" smtClean="0"/>
              <a:t>)</a:t>
            </a:r>
            <a:endParaRPr lang="en-US" altLang="ja-JP" sz="2400" dirty="0"/>
          </a:p>
          <a:p>
            <a:pPr marL="857250" lvl="1" indent="-457200" eaLnBrk="1" hangingPunct="1"/>
            <a:r>
              <a:rPr lang="en-US" altLang="ja-JP" sz="2000" dirty="0" smtClean="0">
                <a:solidFill>
                  <a:srgbClr val="FF0000"/>
                </a:solidFill>
              </a:rPr>
              <a:t>LTE </a:t>
            </a:r>
            <a:r>
              <a:rPr lang="en-US" altLang="ja-JP" sz="2000" dirty="0" err="1" smtClean="0">
                <a:solidFill>
                  <a:srgbClr val="FF0000"/>
                </a:solidFill>
              </a:rPr>
              <a:t>Uu</a:t>
            </a:r>
            <a:r>
              <a:rPr lang="en-US" altLang="ja-JP" sz="2000" dirty="0" smtClean="0">
                <a:solidFill>
                  <a:srgbClr val="FF0000"/>
                </a:solidFill>
              </a:rPr>
              <a:t> UE-to-NR V2X UE</a:t>
            </a:r>
          </a:p>
          <a:p>
            <a:pPr marL="857250" lvl="1" indent="-457200" eaLnBrk="1" hangingPunct="1"/>
            <a:endParaRPr lang="en-US" altLang="ja-JP" sz="1600" dirty="0" smtClean="0"/>
          </a:p>
          <a:p>
            <a:pPr marL="857250" lvl="1" indent="-457200" eaLnBrk="1" hangingPunct="1">
              <a:buFont typeface="Wingdings" panose="05000000000000000000" pitchFamily="2" charset="2"/>
              <a:buChar char="v"/>
            </a:pPr>
            <a:r>
              <a:rPr lang="en-US" altLang="ja-JP" dirty="0" smtClean="0"/>
              <a:t> </a:t>
            </a:r>
            <a:r>
              <a:rPr lang="en-US" altLang="ja-JP" sz="2400" dirty="0" smtClean="0"/>
              <a:t>Consider LTE-based V2X operation at 2GHz and 3.5GHz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No LBT mechanism for LTE V2X UE &amp; NR V2X UE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Max. output power for NR/LTE UE are either 23dBm(FDD) or 23dBm/26dBm(TDD)</a:t>
            </a:r>
          </a:p>
        </p:txBody>
      </p:sp>
      <p:sp>
        <p:nvSpPr>
          <p:cNvPr id="21508" name="슬라이드 번호 개체 틀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D9CB55-3747-4785-B000-BEF7837DB31D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ja-JP" altLang="en-US" sz="1200" smtClean="0">
              <a:solidFill>
                <a:srgbClr val="898989"/>
              </a:solidFill>
            </a:endParaRPr>
          </a:p>
        </p:txBody>
      </p:sp>
      <p:grpSp>
        <p:nvGrpSpPr>
          <p:cNvPr id="21509" name="그룹 1"/>
          <p:cNvGrpSpPr>
            <a:grpSpLocks/>
          </p:cNvGrpSpPr>
          <p:nvPr/>
        </p:nvGrpSpPr>
        <p:grpSpPr bwMode="auto">
          <a:xfrm>
            <a:off x="5076825" y="1196975"/>
            <a:ext cx="3382963" cy="847725"/>
            <a:chOff x="5076825" y="1412776"/>
            <a:chExt cx="3767138" cy="1288491"/>
          </a:xfrm>
        </p:grpSpPr>
        <p:sp>
          <p:nvSpPr>
            <p:cNvPr id="21535" name="TextBox 35"/>
            <p:cNvSpPr txBox="1">
              <a:spLocks noChangeArrowheads="1"/>
            </p:cNvSpPr>
            <p:nvPr/>
          </p:nvSpPr>
          <p:spPr bwMode="auto">
            <a:xfrm>
              <a:off x="6400053" y="1775060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Uu</a:t>
              </a:r>
            </a:p>
          </p:txBody>
        </p:sp>
        <p:sp>
          <p:nvSpPr>
            <p:cNvPr id="21536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6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38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1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ight Arrow 15"/>
            <p:cNvSpPr/>
            <p:nvPr/>
          </p:nvSpPr>
          <p:spPr>
            <a:xfrm rot="16200000">
              <a:off x="6087231" y="2115996"/>
              <a:ext cx="422259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1510" name="그룹 23"/>
          <p:cNvGrpSpPr>
            <a:grpSpLocks/>
          </p:cNvGrpSpPr>
          <p:nvPr/>
        </p:nvGrpSpPr>
        <p:grpSpPr bwMode="auto">
          <a:xfrm>
            <a:off x="5046663" y="3319463"/>
            <a:ext cx="3382962" cy="847725"/>
            <a:chOff x="5076825" y="1412776"/>
            <a:chExt cx="3767138" cy="1288491"/>
          </a:xfrm>
        </p:grpSpPr>
        <p:sp>
          <p:nvSpPr>
            <p:cNvPr id="21529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LTE Uu</a:t>
              </a:r>
            </a:p>
          </p:txBody>
        </p:sp>
        <p:sp>
          <p:nvSpPr>
            <p:cNvPr id="21530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8" name="Straight Arrow Connector 8"/>
            <p:cNvCxnSpPr/>
            <p:nvPr/>
          </p:nvCxnSpPr>
          <p:spPr bwMode="auto">
            <a:xfrm>
              <a:off x="5076825" y="2479280"/>
              <a:ext cx="3521417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32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0" name="Right Arrow 15"/>
            <p:cNvSpPr/>
            <p:nvPr/>
          </p:nvSpPr>
          <p:spPr bwMode="auto">
            <a:xfrm>
              <a:off x="6024355" y="1412776"/>
              <a:ext cx="754841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Right Arrow 15"/>
            <p:cNvSpPr/>
            <p:nvPr/>
          </p:nvSpPr>
          <p:spPr>
            <a:xfrm rot="16200000">
              <a:off x="6097839" y="2115994"/>
              <a:ext cx="42225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1511" name="그룹 33"/>
          <p:cNvGrpSpPr>
            <a:grpSpLocks/>
          </p:cNvGrpSpPr>
          <p:nvPr/>
        </p:nvGrpSpPr>
        <p:grpSpPr bwMode="auto">
          <a:xfrm>
            <a:off x="5076825" y="2236788"/>
            <a:ext cx="3382963" cy="849312"/>
            <a:chOff x="5076825" y="1412776"/>
            <a:chExt cx="3767138" cy="1288491"/>
          </a:xfrm>
        </p:grpSpPr>
        <p:sp>
          <p:nvSpPr>
            <p:cNvPr id="21523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21524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Uu</a:t>
              </a:r>
            </a:p>
          </p:txBody>
        </p:sp>
        <p:cxnSp>
          <p:nvCxnSpPr>
            <p:cNvPr id="38" name="Straight Arrow Connector 8"/>
            <p:cNvCxnSpPr/>
            <p:nvPr/>
          </p:nvCxnSpPr>
          <p:spPr bwMode="auto">
            <a:xfrm>
              <a:off x="5076825" y="2479695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6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40" name="Right Arrow 15"/>
            <p:cNvSpPr/>
            <p:nvPr/>
          </p:nvSpPr>
          <p:spPr bwMode="auto">
            <a:xfrm>
              <a:off x="6024355" y="1412776"/>
              <a:ext cx="754842" cy="298641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dirty="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Right Arrow 15"/>
            <p:cNvSpPr/>
            <p:nvPr/>
          </p:nvSpPr>
          <p:spPr>
            <a:xfrm rot="16200000">
              <a:off x="6087625" y="2117053"/>
              <a:ext cx="421470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1512" name="그룹 45"/>
          <p:cNvGrpSpPr>
            <a:grpSpLocks/>
          </p:cNvGrpSpPr>
          <p:nvPr/>
        </p:nvGrpSpPr>
        <p:grpSpPr bwMode="auto">
          <a:xfrm>
            <a:off x="5076825" y="4381500"/>
            <a:ext cx="3382963" cy="847725"/>
            <a:chOff x="5076825" y="1412776"/>
            <a:chExt cx="3767138" cy="1288491"/>
          </a:xfrm>
        </p:grpSpPr>
        <p:sp>
          <p:nvSpPr>
            <p:cNvPr id="21517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21518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LTE Uu</a:t>
              </a:r>
            </a:p>
          </p:txBody>
        </p:sp>
        <p:cxnSp>
          <p:nvCxnSpPr>
            <p:cNvPr id="49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0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51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Right Arrow 15"/>
            <p:cNvSpPr/>
            <p:nvPr/>
          </p:nvSpPr>
          <p:spPr>
            <a:xfrm rot="16200000">
              <a:off x="6097838" y="2115996"/>
              <a:ext cx="422259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7" name="Right Arrow 15"/>
          <p:cNvSpPr/>
          <p:nvPr/>
        </p:nvSpPr>
        <p:spPr bwMode="auto">
          <a:xfrm rot="5400000">
            <a:off x="7212013" y="1627188"/>
            <a:ext cx="277812" cy="3651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Right Arrow 15"/>
          <p:cNvSpPr/>
          <p:nvPr/>
        </p:nvSpPr>
        <p:spPr bwMode="auto">
          <a:xfrm rot="5400000">
            <a:off x="7240587" y="2686051"/>
            <a:ext cx="277813" cy="3651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Right Arrow 15"/>
          <p:cNvSpPr/>
          <p:nvPr/>
        </p:nvSpPr>
        <p:spPr bwMode="auto">
          <a:xfrm rot="5400000">
            <a:off x="7223126" y="3776662"/>
            <a:ext cx="277812" cy="36513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3" name="Right Arrow 15"/>
          <p:cNvSpPr/>
          <p:nvPr/>
        </p:nvSpPr>
        <p:spPr bwMode="auto">
          <a:xfrm rot="5400000">
            <a:off x="7259637" y="4845051"/>
            <a:ext cx="277813" cy="36512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98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タイトル 1">
            <a:extLst>
              <a:ext uri="{FF2B5EF4-FFF2-40B4-BE49-F238E27FC236}">
                <a16:creationId xmlns:a16="http://schemas.microsoft.com/office/drawing/2014/main" xmlns="" id="{50FA30E1-F4FF-4A69-8B5C-A9F0E1457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 dirty="0"/>
              <a:t>Coexistence </a:t>
            </a:r>
            <a:r>
              <a:rPr lang="en-US" altLang="ja-JP" dirty="0" smtClean="0"/>
              <a:t>Scenarios in </a:t>
            </a:r>
            <a:r>
              <a:rPr lang="en-US" altLang="ja-JP" dirty="0"/>
              <a:t>FR2</a:t>
            </a:r>
            <a:endParaRPr lang="ja-JP" altLang="en-US" dirty="0"/>
          </a:p>
        </p:txBody>
      </p:sp>
      <p:sp>
        <p:nvSpPr>
          <p:cNvPr id="10243" name="コンテンツ プレースホルダー 2">
            <a:extLst>
              <a:ext uri="{FF2B5EF4-FFF2-40B4-BE49-F238E27FC236}">
                <a16:creationId xmlns:a16="http://schemas.microsoft.com/office/drawing/2014/main" xmlns="" id="{1FD64F25-F342-4DE3-8FED-A84D87EA1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981075"/>
            <a:ext cx="8642350" cy="5616575"/>
          </a:xfrm>
        </p:spPr>
        <p:txBody>
          <a:bodyPr/>
          <a:lstStyle/>
          <a:p>
            <a:pPr lvl="1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Licensed spectrum(28GHz TDD)</a:t>
            </a:r>
          </a:p>
          <a:p>
            <a:pPr lvl="1" eaLnBrk="1" hangingPunct="1">
              <a:buFont typeface="Wingdings" panose="05000000000000000000" pitchFamily="2" charset="2"/>
              <a:buChar char="§"/>
              <a:defRPr/>
            </a:pPr>
            <a:endParaRPr lang="en-US" altLang="ja-JP" sz="2400" dirty="0" smtClean="0"/>
          </a:p>
          <a:p>
            <a:pPr lvl="2" eaLnBrk="1" hangingPunct="1">
              <a:defRPr/>
            </a:pPr>
            <a:r>
              <a:rPr lang="en-US" altLang="ja-JP" sz="1800" dirty="0" smtClean="0"/>
              <a:t>Case9</a:t>
            </a:r>
            <a:r>
              <a:rPr lang="en-US" altLang="ja-JP" sz="1800" dirty="0"/>
              <a:t>: NR V2X UE-to-NR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BS (</a:t>
            </a:r>
            <a:r>
              <a:rPr lang="en-US" altLang="ja-JP" sz="1800" b="1" dirty="0">
                <a:solidFill>
                  <a:srgbClr val="0000FF"/>
                </a:solidFill>
              </a:rPr>
              <a:t>REF : NR </a:t>
            </a:r>
            <a:r>
              <a:rPr lang="en-US" altLang="ja-JP" sz="1800" b="1" dirty="0" err="1">
                <a:solidFill>
                  <a:srgbClr val="0000FF"/>
                </a:solidFill>
              </a:rPr>
              <a:t>Uu</a:t>
            </a:r>
            <a:r>
              <a:rPr lang="en-US" altLang="ja-JP" sz="1800" b="1" dirty="0">
                <a:solidFill>
                  <a:srgbClr val="0000FF"/>
                </a:solidFill>
              </a:rPr>
              <a:t> UE-to-NR </a:t>
            </a:r>
            <a:r>
              <a:rPr lang="en-US" altLang="ja-JP" sz="1800" b="1" dirty="0" err="1">
                <a:solidFill>
                  <a:srgbClr val="0000FF"/>
                </a:solidFill>
              </a:rPr>
              <a:t>Uu</a:t>
            </a:r>
            <a:r>
              <a:rPr lang="en-US" altLang="ja-JP" sz="1800" b="1" dirty="0">
                <a:solidFill>
                  <a:srgbClr val="0000FF"/>
                </a:solidFill>
              </a:rPr>
              <a:t> BS</a:t>
            </a:r>
            <a:r>
              <a:rPr lang="en-US" altLang="ja-JP" sz="1400" dirty="0"/>
              <a:t>)</a:t>
            </a:r>
          </a:p>
          <a:p>
            <a:pPr lvl="2" eaLnBrk="1" hangingPunct="1">
              <a:defRPr/>
            </a:pPr>
            <a:r>
              <a:rPr lang="en-US" altLang="ja-JP" sz="1800" dirty="0"/>
              <a:t>Case10: NR </a:t>
            </a:r>
            <a:r>
              <a:rPr lang="en-US" altLang="ja-JP" sz="1800" dirty="0" err="1"/>
              <a:t>Uu</a:t>
            </a:r>
            <a:r>
              <a:rPr lang="en-US" altLang="ja-JP" sz="1800" dirty="0"/>
              <a:t> UE-to-NR V2X UE (</a:t>
            </a:r>
            <a:r>
              <a:rPr lang="en-US" altLang="ja-JP" sz="1800" b="1" dirty="0">
                <a:solidFill>
                  <a:srgbClr val="0000FF"/>
                </a:solidFill>
              </a:rPr>
              <a:t>REF: victim PRR without aggressor</a:t>
            </a:r>
            <a:r>
              <a:rPr lang="en-US" altLang="ja-JP" sz="1800" dirty="0"/>
              <a:t>)</a:t>
            </a:r>
          </a:p>
          <a:p>
            <a:pPr lvl="2" eaLnBrk="1" hangingPunct="1">
              <a:lnSpc>
                <a:spcPct val="80000"/>
              </a:lnSpc>
              <a:defRPr/>
            </a:pPr>
            <a:endParaRPr lang="en-US" altLang="ja-JP" sz="1800" dirty="0" smtClean="0"/>
          </a:p>
          <a:p>
            <a:pPr lvl="2" eaLnBrk="1" hangingPunct="1">
              <a:lnSpc>
                <a:spcPct val="80000"/>
              </a:lnSpc>
              <a:defRPr/>
            </a:pPr>
            <a:endParaRPr lang="en-US" altLang="ja-JP" sz="1800" dirty="0" smtClean="0"/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Deployment </a:t>
            </a:r>
            <a:r>
              <a:rPr lang="en-US" altLang="ja-JP" sz="2400" dirty="0"/>
              <a:t>simulation parameters based on NR V2X TR37.885 in RAN1 and TR38.803 for NR </a:t>
            </a:r>
            <a:r>
              <a:rPr lang="en-US" altLang="ja-JP" sz="2400" dirty="0" err="1"/>
              <a:t>Uu</a:t>
            </a:r>
            <a:r>
              <a:rPr lang="en-US" altLang="ja-JP" sz="2400" dirty="0"/>
              <a:t> in </a:t>
            </a:r>
            <a:r>
              <a:rPr lang="en-US" altLang="ja-JP" sz="2400" dirty="0" smtClean="0"/>
              <a:t>RAN4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endParaRPr lang="en-US" altLang="ja-JP" sz="2400" dirty="0"/>
          </a:p>
          <a:p>
            <a:pPr lvl="2" eaLnBrk="1" hangingPunct="1">
              <a:defRPr/>
            </a:pPr>
            <a:r>
              <a:rPr lang="en-US" altLang="ja-JP" sz="1800" dirty="0" smtClean="0"/>
              <a:t>If </a:t>
            </a:r>
            <a:r>
              <a:rPr lang="en-US" altLang="ja-JP" sz="1800" dirty="0"/>
              <a:t>interested companies provide the simulation results, RAN4 can make conclusion in FR2 coexistence</a:t>
            </a:r>
            <a:r>
              <a:rPr lang="en-US" altLang="ja-JP" sz="1800" dirty="0" smtClean="0"/>
              <a:t>.</a:t>
            </a:r>
          </a:p>
          <a:p>
            <a:pPr lvl="2" eaLnBrk="1" hangingPunct="1">
              <a:defRPr/>
            </a:pPr>
            <a:endParaRPr lang="en-US" altLang="ja-JP" sz="1800" dirty="0" smtClean="0"/>
          </a:p>
          <a:p>
            <a:pPr lvl="2" eaLnBrk="1" hangingPunct="1">
              <a:defRPr/>
            </a:pPr>
            <a:endParaRPr lang="en-US" altLang="ja-JP" sz="1800" dirty="0" smtClean="0"/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ja-JP" sz="2400" strike="sngStrike" dirty="0"/>
              <a:t>FR2 will be treated as 2nd priority</a:t>
            </a:r>
          </a:p>
          <a:p>
            <a:pPr lvl="2" eaLnBrk="1" hangingPunct="1">
              <a:defRPr/>
            </a:pPr>
            <a:endParaRPr lang="en-US" altLang="ko-KR" sz="1800" dirty="0"/>
          </a:p>
        </p:txBody>
      </p:sp>
      <p:sp>
        <p:nvSpPr>
          <p:cNvPr id="14340" name="슬라이드 번호 개체 틀 3">
            <a:extLst>
              <a:ext uri="{FF2B5EF4-FFF2-40B4-BE49-F238E27FC236}">
                <a16:creationId xmlns:a16="http://schemas.microsoft.com/office/drawing/2014/main" xmlns="" id="{29DB1138-A799-4100-9C46-5E12E039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EE100C9-06EF-44F5-83EC-4F0DBEE1BB35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タイトル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 sz="3200" dirty="0" smtClean="0"/>
              <a:t>Coexistence Scenarios in FR2 Licensed spectrum</a:t>
            </a:r>
            <a:endParaRPr lang="ja-JP" altLang="en-US" sz="3200" dirty="0" smtClean="0"/>
          </a:p>
        </p:txBody>
      </p:sp>
      <p:sp>
        <p:nvSpPr>
          <p:cNvPr id="2457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0825" y="1006475"/>
            <a:ext cx="8642350" cy="5805488"/>
          </a:xfrm>
        </p:spPr>
        <p:txBody>
          <a:bodyPr anchor="ctr"/>
          <a:lstStyle/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9 (Aggressor-Victim)</a:t>
            </a:r>
          </a:p>
          <a:p>
            <a:pPr marL="857250" lvl="1" indent="-457200" eaLnBrk="1" hangingPunct="1"/>
            <a:r>
              <a:rPr lang="en-US" altLang="ja-JP" sz="2000" dirty="0" smtClean="0"/>
              <a:t>NR V2X UE-to-NR </a:t>
            </a:r>
            <a:r>
              <a:rPr lang="en-US" altLang="ja-JP" sz="2000" dirty="0" err="1" smtClean="0"/>
              <a:t>Uu</a:t>
            </a:r>
            <a:r>
              <a:rPr lang="en-US" altLang="ja-JP" sz="2000" dirty="0" smtClean="0"/>
              <a:t> BS</a:t>
            </a:r>
          </a:p>
          <a:p>
            <a:pPr marL="800100" lvl="2" indent="0" eaLnBrk="1" hangingPunct="1">
              <a:buFont typeface="Arial" panose="020B0604020202020204" pitchFamily="34" charset="0"/>
              <a:buNone/>
            </a:pPr>
            <a:endParaRPr lang="en-US" altLang="ja-JP" sz="1800" dirty="0" smtClean="0"/>
          </a:p>
          <a:p>
            <a:pPr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2400" dirty="0" smtClean="0"/>
              <a:t>Case </a:t>
            </a:r>
            <a:r>
              <a:rPr lang="en-US" altLang="ja-JP" sz="2400" dirty="0"/>
              <a:t>10 (Aggressor-Victim)</a:t>
            </a:r>
          </a:p>
          <a:p>
            <a:pPr marL="857250" lvl="1" indent="-457200" eaLnBrk="1" hangingPunct="1"/>
            <a:r>
              <a:rPr lang="en-US" altLang="ja-JP" sz="2000" dirty="0" smtClean="0">
                <a:solidFill>
                  <a:srgbClr val="FF0000"/>
                </a:solidFill>
              </a:rPr>
              <a:t>NR </a:t>
            </a:r>
            <a:r>
              <a:rPr lang="en-US" altLang="ja-JP" sz="2000" dirty="0" err="1" smtClean="0">
                <a:solidFill>
                  <a:srgbClr val="FF0000"/>
                </a:solidFill>
              </a:rPr>
              <a:t>Uu</a:t>
            </a:r>
            <a:r>
              <a:rPr lang="en-US" altLang="ja-JP" sz="2000" dirty="0" smtClean="0">
                <a:solidFill>
                  <a:srgbClr val="FF0000"/>
                </a:solidFill>
              </a:rPr>
              <a:t> UE-to-NR V2X UE</a:t>
            </a:r>
          </a:p>
          <a:p>
            <a:pPr marL="857250" lvl="1" indent="-457200" eaLnBrk="1" hangingPunct="1"/>
            <a:endParaRPr lang="en-US" altLang="ja-JP" sz="2000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ja-JP" sz="2400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ja-JP" sz="2000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ja-JP" sz="1600" dirty="0" smtClean="0"/>
          </a:p>
          <a:p>
            <a:pPr marL="857250" lvl="1" indent="-457200" eaLnBrk="1" hangingPunct="1">
              <a:buFont typeface="Wingdings" panose="05000000000000000000" pitchFamily="2" charset="2"/>
              <a:buChar char="v"/>
            </a:pPr>
            <a:r>
              <a:rPr lang="en-US" altLang="ja-JP" dirty="0" smtClean="0"/>
              <a:t> </a:t>
            </a:r>
            <a:r>
              <a:rPr lang="en-US" altLang="ja-JP" sz="2400" dirty="0" smtClean="0"/>
              <a:t>Consider NR V2X parameters in 28GHz in TS37.885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No LBT mechanism for NR V2X UE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Min. peak EIRP for NR UE : PC3 for handheld UE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Min. peak EIRP for NR V2X UE: PC2 for vehicular UE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</a:pPr>
            <a:r>
              <a:rPr lang="en-US" altLang="ja-JP" sz="1600" dirty="0" smtClean="0"/>
              <a:t> Beamforming of NR V2X UE is depend on interested companies’ view </a:t>
            </a:r>
          </a:p>
        </p:txBody>
      </p:sp>
      <p:sp>
        <p:nvSpPr>
          <p:cNvPr id="24580" name="슬라이드 번호 개체 틀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B4CD08-B20D-4F36-B5A7-27A40A4F0DB2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ja-JP" altLang="en-US" sz="1200" smtClean="0">
              <a:solidFill>
                <a:srgbClr val="898989"/>
              </a:solidFill>
            </a:endParaRPr>
          </a:p>
        </p:txBody>
      </p:sp>
      <p:grpSp>
        <p:nvGrpSpPr>
          <p:cNvPr id="24581" name="그룹 1"/>
          <p:cNvGrpSpPr>
            <a:grpSpLocks/>
          </p:cNvGrpSpPr>
          <p:nvPr/>
        </p:nvGrpSpPr>
        <p:grpSpPr bwMode="auto">
          <a:xfrm>
            <a:off x="5076825" y="1196975"/>
            <a:ext cx="3382963" cy="847725"/>
            <a:chOff x="5076825" y="1412776"/>
            <a:chExt cx="3767138" cy="1288491"/>
          </a:xfrm>
        </p:grpSpPr>
        <p:sp>
          <p:nvSpPr>
            <p:cNvPr id="24591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Uu</a:t>
              </a:r>
            </a:p>
          </p:txBody>
        </p:sp>
        <p:sp>
          <p:nvSpPr>
            <p:cNvPr id="24592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6" name="Straight Arrow Connector 8"/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94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1" name="Right Arrow 15"/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ight Arrow 15"/>
            <p:cNvSpPr/>
            <p:nvPr/>
          </p:nvSpPr>
          <p:spPr>
            <a:xfrm rot="16200000">
              <a:off x="6087231" y="2115996"/>
              <a:ext cx="422259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4582" name="그룹 33"/>
          <p:cNvGrpSpPr>
            <a:grpSpLocks/>
          </p:cNvGrpSpPr>
          <p:nvPr/>
        </p:nvGrpSpPr>
        <p:grpSpPr bwMode="auto">
          <a:xfrm>
            <a:off x="5076825" y="2565400"/>
            <a:ext cx="3382963" cy="849313"/>
            <a:chOff x="5076825" y="1412776"/>
            <a:chExt cx="3767138" cy="1288491"/>
          </a:xfrm>
        </p:grpSpPr>
        <p:sp>
          <p:nvSpPr>
            <p:cNvPr id="24585" name="TextBox 35"/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24586" name="TextBox 36"/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Uu</a:t>
              </a:r>
            </a:p>
          </p:txBody>
        </p:sp>
        <p:cxnSp>
          <p:nvCxnSpPr>
            <p:cNvPr id="38" name="Straight Arrow Connector 8"/>
            <p:cNvCxnSpPr/>
            <p:nvPr/>
          </p:nvCxnSpPr>
          <p:spPr bwMode="auto">
            <a:xfrm>
              <a:off x="5076825" y="2479695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88" name="TextBox 38"/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40" name="Right Arrow 15"/>
            <p:cNvSpPr/>
            <p:nvPr/>
          </p:nvSpPr>
          <p:spPr bwMode="auto">
            <a:xfrm>
              <a:off x="6024355" y="1412776"/>
              <a:ext cx="754842" cy="298641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dirty="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Right Arrow 15"/>
            <p:cNvSpPr/>
            <p:nvPr/>
          </p:nvSpPr>
          <p:spPr>
            <a:xfrm rot="16200000">
              <a:off x="6087627" y="2117052"/>
              <a:ext cx="42146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smtClean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1" name="Right Arrow 15"/>
          <p:cNvSpPr/>
          <p:nvPr/>
        </p:nvSpPr>
        <p:spPr bwMode="auto">
          <a:xfrm rot="5400000">
            <a:off x="7232650" y="1616075"/>
            <a:ext cx="277813" cy="36513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Right Arrow 15"/>
          <p:cNvSpPr/>
          <p:nvPr/>
        </p:nvSpPr>
        <p:spPr bwMode="auto">
          <a:xfrm rot="5400000">
            <a:off x="7251701" y="2998787"/>
            <a:ext cx="277812" cy="36513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sv-SE" altLang="zh-CN" sz="1050" smtClean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21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73275</TotalTime>
  <Words>1625</Words>
  <Application>Microsoft Office PowerPoint</Application>
  <PresentationFormat>화면 슬라이드 쇼(4:3)</PresentationFormat>
  <Paragraphs>263</Paragraphs>
  <Slides>17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6" baseType="lpstr">
      <vt:lpstr>MS PGothic</vt:lpstr>
      <vt:lpstr>MS PGothic</vt:lpstr>
      <vt:lpstr>SimSun</vt:lpstr>
      <vt:lpstr>맑은 고딕</vt:lpstr>
      <vt:lpstr>맑은 고딕</vt:lpstr>
      <vt:lpstr>Arial</vt:lpstr>
      <vt:lpstr>Calibri</vt:lpstr>
      <vt:lpstr>Wingdings</vt:lpstr>
      <vt:lpstr>Office ​​テーマ</vt:lpstr>
      <vt:lpstr>PowerPoint 프레젠테이션</vt:lpstr>
      <vt:lpstr>Background (1)</vt:lpstr>
      <vt:lpstr>Background (2)</vt:lpstr>
      <vt:lpstr>Coexistence Scenarios in ITS Spectrum</vt:lpstr>
      <vt:lpstr>Coexistence Scenarios in ITS Spectrum</vt:lpstr>
      <vt:lpstr>Coexistence Scenarios in FR1</vt:lpstr>
      <vt:lpstr>Coexistence Scenarios in FR1 Licensed spectrum</vt:lpstr>
      <vt:lpstr>Coexistence Scenarios in FR2</vt:lpstr>
      <vt:lpstr>Coexistence Scenarios in FR2 Licensed spectrum</vt:lpstr>
      <vt:lpstr>General Simulation Paramters</vt:lpstr>
      <vt:lpstr>Simulation Parameters Specific to ITS</vt:lpstr>
      <vt:lpstr>Simulation Parameters Specific to Licensed FR1</vt:lpstr>
      <vt:lpstr>Simulation Parameters Specific to Licensed FR2</vt:lpstr>
      <vt:lpstr>Evaluation Methodology</vt:lpstr>
      <vt:lpstr>Way Forward</vt:lpstr>
      <vt:lpstr>Annex I: Parameters for urban deployment</vt:lpstr>
      <vt:lpstr>Annex II : Activated User Number </vt:lpstr>
    </vt:vector>
  </TitlesOfParts>
  <Company>KDDI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V2X scenarios and parameters at 5.9GHz</dc:title>
  <dc:creator>suhwan Lim</dc:creator>
  <cp:lastModifiedBy>임수환/책임연구원/차세대표준(연)CAS팀(suhwan.lim@lge.com)</cp:lastModifiedBy>
  <cp:revision>385</cp:revision>
  <dcterms:created xsi:type="dcterms:W3CDTF">2015-01-05T09:38:53Z</dcterms:created>
  <dcterms:modified xsi:type="dcterms:W3CDTF">2019-05-17T17:39:30Z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(3)Ye2/E0lYtfCL7u/wBRi4dtU4T5+FF4zYdrM/zzjXPY+9ZhtDMdXNDaHYwDWnq/4ueoQhDRDk_x000d_
IsPhkICxjALJUy27iPVjQ2CkyjMTpOfAWOcjpIqorEhONYnXC4H4vODYnC/7f37QXJdZnoP9_x000d_
L9GTfCraUFucThmvYUwB5RauDEq0I2ydLZZNNZQwaMJh43o2R57XDItb27lAcLky2P7H+ccg_x000d_
nsXHuasPXmQT50X5DJ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0J3unluV6VJzJ2qkNj62E0RiReY/l4ZXWX9JiLKAYLNdp3yq3BpmXD_x000d_
E+mjUfIEhncdlTX01duRbt53SHLLkcvAsb8m6jBgIn6SldTDDke69wWiraBrcknKj+Rx6D3t_x000d_
jeveg29sLLm3W6BS5ZjDZhVy638qmj8be94ZzO9bVgSKNhrIKvFLUEJQ2VVewlwDannIOx2y_x000d_
0SwDqIEjTAwi/huNSZ7ECCrYuk7jPBlIWvk7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F4Bwynrgu5ZO87a3pVhyAR/34vtaho8qdLuj_x000d_
sjCeRrWO3arY5jg/ECAwA9xqW0HoXGMq+ixm31Otu1sBu8zM29h1fIP4bV2zEJnMK0/EQn7O_x000d_
</vt:lpwstr>
  </property>
  <property fmtid="{D5CDD505-2E9C-101B-9397-08002B2CF9AE}" pid="7" name="_2015_ms_pID_7253432_00">
    <vt:lpwstr>_2015_ms_pID_7253432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1460342046</vt:lpwstr>
  </property>
</Properties>
</file>