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273" r:id="rId6"/>
    <p:sldId id="274" r:id="rId7"/>
    <p:sldId id="275" r:id="rId8"/>
    <p:sldId id="276" r:id="rId9"/>
    <p:sldId id="277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  <p:cmAuthor id="2" name="Thomas Chapman" initials="TC" lastIdx="1" clrIdx="1">
    <p:extLst>
      <p:ext uri="{19B8F6BF-5375-455C-9EA6-DF929625EA0E}">
        <p15:presenceInfo xmlns:p15="http://schemas.microsoft.com/office/powerpoint/2012/main" userId="S-1-5-21-1538607324-3213881460-940295383-3463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3428" autoAdjust="0"/>
  </p:normalViewPr>
  <p:slideViewPr>
    <p:cSldViewPr>
      <p:cViewPr varScale="1">
        <p:scale>
          <a:sx n="69" d="100"/>
          <a:sy n="69" d="100"/>
        </p:scale>
        <p:origin x="159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17.05.2019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</a:t>
            </a:r>
            <a:r>
              <a:rPr lang="en-US" sz="4000" dirty="0" smtClean="0"/>
              <a:t>on BS </a:t>
            </a:r>
            <a:r>
              <a:rPr lang="en-US" sz="4000" dirty="0" smtClean="0"/>
              <a:t>PA and filter </a:t>
            </a:r>
            <a:r>
              <a:rPr lang="en-US" sz="4000" dirty="0"/>
              <a:t>aspects for 7 – 24 GHz range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Huawei, Ericsson</a:t>
            </a:r>
            <a:endParaRPr lang="en-US" altLang="en-US" dirty="0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50423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RAN4#91                                                           </a:t>
            </a:r>
            <a:r>
              <a:rPr lang="en-GB" sz="1800" b="1" dirty="0" smtClean="0"/>
              <a:t>R4-1907794</a:t>
            </a:r>
            <a:endParaRPr lang="en-US" sz="1800" dirty="0"/>
          </a:p>
          <a:p>
            <a:pPr>
              <a:buNone/>
            </a:pPr>
            <a:r>
              <a:rPr lang="en-GB" sz="1800" b="1" dirty="0"/>
              <a:t>Reno, USA, 13</a:t>
            </a:r>
            <a:r>
              <a:rPr lang="en-GB" sz="1800" b="1" baseline="30000" dirty="0"/>
              <a:t>th</a:t>
            </a:r>
            <a:r>
              <a:rPr lang="en-GB" sz="1800" b="1" dirty="0"/>
              <a:t> – 17</a:t>
            </a:r>
            <a:r>
              <a:rPr lang="en-GB" sz="1800" b="1" baseline="30000" dirty="0"/>
              <a:t>th</a:t>
            </a:r>
            <a:r>
              <a:rPr lang="en-GB" sz="1800" b="1" dirty="0"/>
              <a:t>  May, 2019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02275"/>
          </a:xfrm>
        </p:spPr>
        <p:txBody>
          <a:bodyPr/>
          <a:lstStyle/>
          <a:p>
            <a:r>
              <a:rPr lang="en-US" altLang="ko-KR" sz="1800" dirty="0"/>
              <a:t>The following papers on PA technology were considered in RAN4#91:</a:t>
            </a:r>
          </a:p>
          <a:p>
            <a:pPr marL="0" indent="0">
              <a:buNone/>
            </a:pPr>
            <a:r>
              <a:rPr lang="en-GB" altLang="ko-KR" sz="1800" dirty="0" smtClean="0"/>
              <a:t>PA</a:t>
            </a:r>
            <a:endParaRPr lang="en-US" altLang="ko-KR" sz="1800" dirty="0"/>
          </a:p>
          <a:p>
            <a:pPr marL="400050" lvl="1" indent="0">
              <a:buNone/>
            </a:pPr>
            <a:r>
              <a:rPr lang="en-US" altLang="ko-KR" sz="1400" dirty="0"/>
              <a:t>R4-1906787  PA characteristic </a:t>
            </a:r>
            <a:r>
              <a:rPr lang="en-US" altLang="ko-KR" sz="1600" dirty="0"/>
              <a:t>for 7-24GHz  ZTE</a:t>
            </a:r>
          </a:p>
          <a:p>
            <a:pPr marL="400050" lvl="1" indent="0">
              <a:buNone/>
            </a:pPr>
            <a:r>
              <a:rPr lang="en-US" altLang="ko-KR" sz="1600" dirty="0"/>
              <a:t>R4-1906184  Elaboration on 7-24 GHz PA power scaling and AAS dependency	Ericsson</a:t>
            </a:r>
          </a:p>
          <a:p>
            <a:pPr marL="400050" lvl="1" indent="0">
              <a:buNone/>
            </a:pPr>
            <a:r>
              <a:rPr lang="en-US" altLang="ko-KR" sz="1600" dirty="0"/>
              <a:t>R4-1906180  Further elaboration on 7-24 GHz PA dependencies for different example frequencies	Ericsson</a:t>
            </a:r>
          </a:p>
          <a:p>
            <a:pPr marL="400050" lvl="1" indent="0">
              <a:buNone/>
            </a:pPr>
            <a:r>
              <a:rPr lang="en-US" altLang="ko-KR" sz="1600" dirty="0"/>
              <a:t>R4-1906884   BS RF technology aspects for 7-24 GHz  Nokia</a:t>
            </a:r>
          </a:p>
          <a:p>
            <a:pPr marL="400050" lvl="1" indent="0">
              <a:buNone/>
            </a:pPr>
            <a:r>
              <a:rPr lang="en-US" altLang="ko-KR" sz="1600" dirty="0"/>
              <a:t>R4-1906183   TP to TR 38.820: Addition of PA parameter dependency for different example frequencies in </a:t>
            </a:r>
            <a:r>
              <a:rPr lang="en-US" altLang="ko-KR" sz="1600" dirty="0" err="1"/>
              <a:t>sublcause</a:t>
            </a:r>
            <a:r>
              <a:rPr lang="en-US" altLang="ko-KR" sz="1600" dirty="0"/>
              <a:t> 6.3   Ericsson</a:t>
            </a:r>
          </a:p>
          <a:p>
            <a:pPr marL="400050" lvl="1" indent="0">
              <a:buNone/>
            </a:pPr>
            <a:r>
              <a:rPr lang="en-US" altLang="ko-KR" sz="1600" dirty="0"/>
              <a:t>R4-1906168   TP to TR 38.820: Addition of power scaling and AAS dependency approaches in sub-clause 6.3   Ericsson</a:t>
            </a:r>
          </a:p>
          <a:p>
            <a:pPr marL="0" indent="0">
              <a:buNone/>
            </a:pPr>
            <a:endParaRPr lang="en-US" altLang="ko-KR" sz="1600" dirty="0"/>
          </a:p>
          <a:p>
            <a:pPr marL="0" indent="0">
              <a:buNone/>
            </a:pPr>
            <a:r>
              <a:rPr lang="en-GB" altLang="ko-KR" sz="1600" dirty="0" smtClean="0"/>
              <a:t>Filters</a:t>
            </a:r>
          </a:p>
          <a:p>
            <a:pPr marL="457200" lvl="1" indent="0">
              <a:buNone/>
            </a:pPr>
            <a:r>
              <a:rPr lang="sv-SE" altLang="zh-CN" sz="1600" dirty="0"/>
              <a:t>R4-1906076, </a:t>
            </a:r>
            <a:r>
              <a:rPr lang="en-US" altLang="zh-CN" sz="1600" dirty="0"/>
              <a:t>further elaboration on 7-24 GHz filtering , Ericsson</a:t>
            </a:r>
          </a:p>
          <a:p>
            <a:pPr marL="457200" lvl="1" indent="0">
              <a:buNone/>
            </a:pPr>
            <a:r>
              <a:rPr lang="en-US" altLang="zh-CN" sz="1600" dirty="0"/>
              <a:t>R4-1906843, On performance of RF filters for 12GHz range, LGE</a:t>
            </a:r>
          </a:p>
          <a:p>
            <a:pPr marL="457200" lvl="1" indent="0">
              <a:buNone/>
            </a:pPr>
            <a:r>
              <a:rPr lang="en-US" altLang="zh-CN" sz="1600" dirty="0"/>
              <a:t>R4-1906884, BS RF technology aspects for 7-24 GHz , Nokia</a:t>
            </a:r>
            <a:endParaRPr lang="sv-SE" altLang="zh-CN" sz="1600" dirty="0"/>
          </a:p>
          <a:p>
            <a:pPr marL="0" indent="0">
              <a:buNone/>
            </a:pPr>
            <a:endParaRPr lang="en-GB" altLang="ko-KR" sz="1600" dirty="0" smtClean="0"/>
          </a:p>
          <a:p>
            <a:pPr marL="0" indent="0">
              <a:buNone/>
            </a:pPr>
            <a:endParaRPr lang="en-US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805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0925"/>
            <a:ext cx="8229600" cy="5502275"/>
          </a:xfrm>
        </p:spPr>
        <p:txBody>
          <a:bodyPr/>
          <a:lstStyle/>
          <a:p>
            <a:r>
              <a:rPr lang="en-US" altLang="ko-KR" dirty="0"/>
              <a:t>The ad hoc discussion focused on:</a:t>
            </a:r>
          </a:p>
          <a:p>
            <a:endParaRPr lang="en-GB" altLang="ko-KR" dirty="0"/>
          </a:p>
          <a:p>
            <a:r>
              <a:rPr lang="en-GB" altLang="ko-KR" dirty="0"/>
              <a:t>Power and ACLR capability trends over frequency</a:t>
            </a:r>
          </a:p>
          <a:p>
            <a:pPr lvl="1"/>
            <a:r>
              <a:rPr lang="en-GB" altLang="ko-KR" sz="1600" dirty="0"/>
              <a:t>Focused on PA devices</a:t>
            </a:r>
          </a:p>
          <a:p>
            <a:pPr lvl="1"/>
            <a:r>
              <a:rPr lang="en-GB" altLang="ko-KR" sz="1600" dirty="0"/>
              <a:t>Relationships derived based  on fixing certain parameters (such as PAE)</a:t>
            </a:r>
          </a:p>
          <a:p>
            <a:r>
              <a:rPr lang="en-GB" altLang="ko-KR" sz="2000" dirty="0"/>
              <a:t>Dependence on transmitter architecture</a:t>
            </a:r>
          </a:p>
          <a:p>
            <a:pPr lvl="1"/>
            <a:r>
              <a:rPr lang="en-GB" altLang="ko-KR" sz="1600" dirty="0"/>
              <a:t>Importance (or not)  of beam forming method (digital or hybrid)</a:t>
            </a:r>
          </a:p>
          <a:p>
            <a:pPr lvl="1"/>
            <a:r>
              <a:rPr lang="en-GB" altLang="ko-KR" sz="1600" dirty="0"/>
              <a:t>Impact of linearization (e.g. DPD) on PA performance</a:t>
            </a:r>
          </a:p>
          <a:p>
            <a:pPr lvl="2"/>
            <a:r>
              <a:rPr lang="en-GB" altLang="ko-KR" sz="1400" dirty="0"/>
              <a:t>Frequency dependency</a:t>
            </a:r>
          </a:p>
          <a:p>
            <a:pPr lvl="2"/>
            <a:r>
              <a:rPr lang="en-GB" altLang="ko-KR" sz="1400" dirty="0"/>
              <a:t>BW dependency</a:t>
            </a:r>
          </a:p>
          <a:p>
            <a:r>
              <a:rPr lang="en-GB" altLang="ko-KR" dirty="0"/>
              <a:t>Frequency dependent technology break point.</a:t>
            </a:r>
          </a:p>
          <a:p>
            <a:endParaRPr lang="en-GB" altLang="ko-KR" dirty="0"/>
          </a:p>
          <a:p>
            <a:pPr lvl="1"/>
            <a:endParaRPr lang="en-US" altLang="ko-KR" sz="16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374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WF on Architecture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02275"/>
          </a:xfrm>
        </p:spPr>
        <p:txBody>
          <a:bodyPr/>
          <a:lstStyle/>
          <a:p>
            <a:r>
              <a:rPr lang="en-GB" altLang="ko-KR" dirty="0"/>
              <a:t>Discussion</a:t>
            </a:r>
          </a:p>
          <a:p>
            <a:pPr lvl="1"/>
            <a:r>
              <a:rPr lang="en-GB" altLang="ko-KR" dirty="0"/>
              <a:t>It seems that there is a technology break point at approx. [10 to 13GHz]. This breakpoint effects:</a:t>
            </a:r>
          </a:p>
          <a:p>
            <a:pPr lvl="2"/>
            <a:r>
              <a:rPr lang="en-GB" altLang="ko-KR" dirty="0"/>
              <a:t>PA device technology and max power capability</a:t>
            </a:r>
          </a:p>
          <a:p>
            <a:pPr lvl="2"/>
            <a:r>
              <a:rPr lang="en-GB" altLang="ko-KR" dirty="0"/>
              <a:t>Linearization  feasibility</a:t>
            </a:r>
          </a:p>
          <a:p>
            <a:pPr lvl="2"/>
            <a:r>
              <a:rPr lang="en-GB" altLang="ko-KR" dirty="0"/>
              <a:t>beam forming architecture (digital, hybrid, </a:t>
            </a:r>
            <a:r>
              <a:rPr lang="en-GB" altLang="ko-KR" dirty="0" err="1"/>
              <a:t>etc</a:t>
            </a:r>
            <a:r>
              <a:rPr lang="en-GB" altLang="ko-KR" dirty="0"/>
              <a:t>…)</a:t>
            </a:r>
            <a:endParaRPr lang="en-US" altLang="ko-KR" dirty="0"/>
          </a:p>
          <a:p>
            <a:pPr lvl="1"/>
            <a:r>
              <a:rPr lang="en-GB" altLang="ko-KR" dirty="0"/>
              <a:t>Below the breakpoint we assume:</a:t>
            </a:r>
          </a:p>
          <a:p>
            <a:pPr lvl="2"/>
            <a:r>
              <a:rPr lang="en-GB" altLang="ko-KR" dirty="0"/>
              <a:t>Linearization is feasible so system performance is not totally reliant on PA device performance</a:t>
            </a:r>
          </a:p>
          <a:p>
            <a:pPr lvl="1"/>
            <a:r>
              <a:rPr lang="en-GB" altLang="ko-KR" dirty="0"/>
              <a:t>Above the breakpoint we assume</a:t>
            </a:r>
          </a:p>
          <a:p>
            <a:pPr lvl="2"/>
            <a:r>
              <a:rPr lang="en-GB" altLang="ko-KR" dirty="0"/>
              <a:t>System performance is directly related to PA device performance</a:t>
            </a:r>
          </a:p>
          <a:p>
            <a:r>
              <a:rPr lang="en-GB" altLang="ko-KR" dirty="0"/>
              <a:t>WF </a:t>
            </a:r>
          </a:p>
          <a:p>
            <a:pPr lvl="1"/>
            <a:r>
              <a:rPr lang="en-GB" altLang="ko-KR" dirty="0"/>
              <a:t>Provide contributions on how architectural issues affect the PA analysis and the BS specifications.</a:t>
            </a:r>
          </a:p>
          <a:p>
            <a:pPr lvl="1"/>
            <a:r>
              <a:rPr lang="en-GB" altLang="ko-KR" dirty="0"/>
              <a:t>Provide further views on potential frequency break point and approx. value of it (other components may effect break point, this is specifically for PA).</a:t>
            </a:r>
          </a:p>
          <a:p>
            <a:pPr lvl="1"/>
            <a:endParaRPr lang="en-US" altLang="ko-KR" sz="16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7313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WF on PA Device performance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02275"/>
          </a:xfrm>
        </p:spPr>
        <p:txBody>
          <a:bodyPr/>
          <a:lstStyle/>
          <a:p>
            <a:r>
              <a:rPr lang="en-GB" altLang="ko-KR" dirty="0"/>
              <a:t>Discussion</a:t>
            </a:r>
          </a:p>
          <a:p>
            <a:pPr lvl="1"/>
            <a:r>
              <a:rPr lang="en-GB" altLang="ko-KR" dirty="0"/>
              <a:t>Information discussed so far consists of:</a:t>
            </a:r>
          </a:p>
          <a:p>
            <a:pPr lvl="2"/>
            <a:r>
              <a:rPr lang="en-GB" altLang="ko-KR" dirty="0"/>
              <a:t>Papers capture published PA data and analysis</a:t>
            </a:r>
          </a:p>
          <a:p>
            <a:pPr lvl="2"/>
            <a:r>
              <a:rPr lang="en-GB" altLang="ko-KR" dirty="0"/>
              <a:t>Trends vs frequency are identified by fixing some parameters (ACLR, PAE, </a:t>
            </a:r>
            <a:r>
              <a:rPr lang="en-GB" altLang="ko-KR" dirty="0" err="1"/>
              <a:t>P_out</a:t>
            </a:r>
            <a:r>
              <a:rPr lang="en-GB" altLang="ko-KR" dirty="0"/>
              <a:t>) and investigating others.</a:t>
            </a:r>
          </a:p>
          <a:p>
            <a:r>
              <a:rPr lang="en-GB" altLang="ko-KR" dirty="0"/>
              <a:t>WF</a:t>
            </a:r>
          </a:p>
          <a:p>
            <a:pPr lvl="1"/>
            <a:r>
              <a:rPr lang="en-GB" altLang="ko-KR" dirty="0"/>
              <a:t>Identify how to capture such informative data whilst maintaining suitable caveats about the fixed parameters and assumptions.</a:t>
            </a:r>
          </a:p>
          <a:p>
            <a:pPr lvl="1"/>
            <a:r>
              <a:rPr lang="en-GB" altLang="ko-KR" dirty="0"/>
              <a:t>Study other parameters e.g. EVM</a:t>
            </a:r>
          </a:p>
          <a:p>
            <a:pPr lvl="1"/>
            <a:endParaRPr lang="en-US" altLang="ko-KR" sz="16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4194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0E1E1B-1421-4193-A547-7E3A7F43D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filters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328B9B-358D-4311-B7AE-1B7DFECB9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Discussion</a:t>
            </a:r>
            <a:endParaRPr lang="sv-SE" dirty="0"/>
          </a:p>
          <a:p>
            <a:pPr lvl="1"/>
            <a:r>
              <a:rPr lang="sv-SE" dirty="0"/>
              <a:t>The LGE results for LTCC at 15GHz seemed to provide higher Q than the Ericsson results at 20MHz</a:t>
            </a:r>
          </a:p>
          <a:p>
            <a:pPr lvl="1"/>
            <a:r>
              <a:rPr lang="sv-SE" dirty="0"/>
              <a:t>The manufacturing tolerances need to be checked / confirmed</a:t>
            </a:r>
          </a:p>
          <a:p>
            <a:pPr lvl="1"/>
            <a:r>
              <a:rPr lang="sv-SE" dirty="0"/>
              <a:t>Other types of filter, such as ceramic may be considered, in particular for lower frequencies</a:t>
            </a:r>
          </a:p>
          <a:p>
            <a:r>
              <a:rPr lang="sv-SE" dirty="0"/>
              <a:t>WF:</a:t>
            </a:r>
          </a:p>
          <a:p>
            <a:pPr lvl="1"/>
            <a:r>
              <a:rPr lang="sv-SE" dirty="0"/>
              <a:t>Provide data on expected LTCC performance at other example frequencies and attenuation levels</a:t>
            </a:r>
          </a:p>
          <a:p>
            <a:pPr lvl="1"/>
            <a:r>
              <a:rPr lang="sv-SE" dirty="0"/>
              <a:t>Provide further analysis of factors impacting LTCC Q</a:t>
            </a:r>
          </a:p>
          <a:p>
            <a:pPr lvl="1"/>
            <a:r>
              <a:rPr lang="sv-SE" dirty="0"/>
              <a:t>Provide data on expected PCB mounted performance at other example frequencies and attenuation levels</a:t>
            </a:r>
          </a:p>
          <a:p>
            <a:pPr lvl="1"/>
            <a:r>
              <a:rPr lang="sv-SE" dirty="0"/>
              <a:t>Provide inputs on possibilities with other filter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AC0F655-765A-4492-89FA-67031DD2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301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17c5c574-4f42-45b3-8a7f-77d8e859d074"/>
    <ds:schemaRef ds:uri="http://schemas.microsoft.com/office/2006/metadata/properties"/>
    <ds:schemaRef ds:uri="http://schemas.microsoft.com/office/2006/documentManagement/types"/>
    <ds:schemaRef ds:uri="http://purl.org/dc/elements/1.1/"/>
    <ds:schemaRef ds:uri="66EEDB98-F073-460B-B9B0-9643F9FE785E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30910</TotalTime>
  <Words>418</Words>
  <Application>Microsoft Office PowerPoint</Application>
  <PresentationFormat>On-screen Show (4:3)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Office Theme</vt:lpstr>
      <vt:lpstr>WF on BS PA and filter aspects for 7 – 24 GHz range</vt:lpstr>
      <vt:lpstr>Background</vt:lpstr>
      <vt:lpstr>Discussion Summary</vt:lpstr>
      <vt:lpstr>WF on Architecture</vt:lpstr>
      <vt:lpstr>WF on PA Device performance</vt:lpstr>
      <vt:lpstr>WF on filters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Kybett</dc:creator>
  <cp:keywords>CTPClassification=:VisualMarkings=, CTPClassification=CTP_PUBLIC:VisualMarkings=, CTPClassification=CTP_NT</cp:keywords>
  <cp:lastModifiedBy>Richard Kybett</cp:lastModifiedBy>
  <cp:revision>1578</cp:revision>
  <dcterms:created xsi:type="dcterms:W3CDTF">2013-05-13T16:02:00Z</dcterms:created>
  <dcterms:modified xsi:type="dcterms:W3CDTF">2019-05-17T16:21:39Z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6d5b9720-ea51-478a-a9e6-33d36e432f93</vt:lpwstr>
  </property>
  <property fmtid="{D5CDD505-2E9C-101B-9397-08002B2CF9AE}" pid="7" name="CTP_TimeStamp">
    <vt:lpwstr>2018-11-16 16:20:05Z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C:\Users\Administrator\AppData\Local\Microsoft\Windows\Temporary Internet Files\Content.Outlook\97FP63XK\R4-18xxxxx - WF on NR UE PDSCH Demod v1.pptx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1534999171</vt:lpwstr>
  </property>
</Properties>
</file>