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8" r:id="rId3"/>
    <p:sldId id="256" r:id="rId4"/>
    <p:sldId id="261" r:id="rId5"/>
    <p:sldId id="257" r:id="rId6"/>
    <p:sldId id="259" r:id="rId7"/>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60F97-F40E-4FDD-AE3B-4C80EDF5676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4ED4FDF2-B3A9-41A8-B4F8-19372EC050A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73426D03-A1AD-4EE7-97BC-4299ED6EC2E0}"/>
              </a:ext>
            </a:extLst>
          </p:cNvPr>
          <p:cNvSpPr>
            <a:spLocks noGrp="1"/>
          </p:cNvSpPr>
          <p:nvPr>
            <p:ph type="dt" sz="half" idx="10"/>
          </p:nvPr>
        </p:nvSpPr>
        <p:spPr/>
        <p:txBody>
          <a:bodyPr/>
          <a:lstStyle/>
          <a:p>
            <a:fld id="{DF211A11-9182-40C4-A3F4-988FEACAF94D}" type="datetimeFigureOut">
              <a:rPr lang="sv-SE" smtClean="0"/>
              <a:t>2019-05-16</a:t>
            </a:fld>
            <a:endParaRPr lang="sv-SE"/>
          </a:p>
        </p:txBody>
      </p:sp>
      <p:sp>
        <p:nvSpPr>
          <p:cNvPr id="5" name="Footer Placeholder 4">
            <a:extLst>
              <a:ext uri="{FF2B5EF4-FFF2-40B4-BE49-F238E27FC236}">
                <a16:creationId xmlns:a16="http://schemas.microsoft.com/office/drawing/2014/main" id="{D469258D-50A0-48BA-848C-5EF7104CF42C}"/>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8DDDEDAD-5570-4EBB-BE6D-27FFDB52D573}"/>
              </a:ext>
            </a:extLst>
          </p:cNvPr>
          <p:cNvSpPr>
            <a:spLocks noGrp="1"/>
          </p:cNvSpPr>
          <p:nvPr>
            <p:ph type="sldNum" sz="quarter" idx="12"/>
          </p:nvPr>
        </p:nvSpPr>
        <p:spPr/>
        <p:txBody>
          <a:bodyPr/>
          <a:lstStyle/>
          <a:p>
            <a:fld id="{42F1C7CB-5607-4EE8-8CA5-85092D6DEE7F}" type="slidenum">
              <a:rPr lang="sv-SE" smtClean="0"/>
              <a:t>‹#›</a:t>
            </a:fld>
            <a:endParaRPr lang="sv-SE"/>
          </a:p>
        </p:txBody>
      </p:sp>
    </p:spTree>
    <p:extLst>
      <p:ext uri="{BB962C8B-B14F-4D97-AF65-F5344CB8AC3E}">
        <p14:creationId xmlns:p14="http://schemas.microsoft.com/office/powerpoint/2010/main" val="33753370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4C8EE-8C32-4BD4-8558-FAA0C4E7E647}"/>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A12255B1-9D00-4C10-A133-DE0B905B0D5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C885E6B8-3090-4785-8CFE-86F9F3AD9067}"/>
              </a:ext>
            </a:extLst>
          </p:cNvPr>
          <p:cNvSpPr>
            <a:spLocks noGrp="1"/>
          </p:cNvSpPr>
          <p:nvPr>
            <p:ph type="dt" sz="half" idx="10"/>
          </p:nvPr>
        </p:nvSpPr>
        <p:spPr/>
        <p:txBody>
          <a:bodyPr/>
          <a:lstStyle/>
          <a:p>
            <a:fld id="{DF211A11-9182-40C4-A3F4-988FEACAF94D}" type="datetimeFigureOut">
              <a:rPr lang="sv-SE" smtClean="0"/>
              <a:t>2019-05-16</a:t>
            </a:fld>
            <a:endParaRPr lang="sv-SE"/>
          </a:p>
        </p:txBody>
      </p:sp>
      <p:sp>
        <p:nvSpPr>
          <p:cNvPr id="5" name="Footer Placeholder 4">
            <a:extLst>
              <a:ext uri="{FF2B5EF4-FFF2-40B4-BE49-F238E27FC236}">
                <a16:creationId xmlns:a16="http://schemas.microsoft.com/office/drawing/2014/main" id="{C1FE966B-9907-4847-8F34-084B85F9008D}"/>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0DE339EA-8AE3-4A91-A003-62D71D062B97}"/>
              </a:ext>
            </a:extLst>
          </p:cNvPr>
          <p:cNvSpPr>
            <a:spLocks noGrp="1"/>
          </p:cNvSpPr>
          <p:nvPr>
            <p:ph type="sldNum" sz="quarter" idx="12"/>
          </p:nvPr>
        </p:nvSpPr>
        <p:spPr/>
        <p:txBody>
          <a:bodyPr/>
          <a:lstStyle/>
          <a:p>
            <a:fld id="{42F1C7CB-5607-4EE8-8CA5-85092D6DEE7F}" type="slidenum">
              <a:rPr lang="sv-SE" smtClean="0"/>
              <a:t>‹#›</a:t>
            </a:fld>
            <a:endParaRPr lang="sv-SE"/>
          </a:p>
        </p:txBody>
      </p:sp>
    </p:spTree>
    <p:extLst>
      <p:ext uri="{BB962C8B-B14F-4D97-AF65-F5344CB8AC3E}">
        <p14:creationId xmlns:p14="http://schemas.microsoft.com/office/powerpoint/2010/main" val="38202233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385F7B9-F234-4A09-AF38-E3E562DBD14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0BB93C8F-6833-49A2-A41A-327946ED4E1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265F3DC7-43D8-4357-A77E-8FC08C266A6C}"/>
              </a:ext>
            </a:extLst>
          </p:cNvPr>
          <p:cNvSpPr>
            <a:spLocks noGrp="1"/>
          </p:cNvSpPr>
          <p:nvPr>
            <p:ph type="dt" sz="half" idx="10"/>
          </p:nvPr>
        </p:nvSpPr>
        <p:spPr/>
        <p:txBody>
          <a:bodyPr/>
          <a:lstStyle/>
          <a:p>
            <a:fld id="{DF211A11-9182-40C4-A3F4-988FEACAF94D}" type="datetimeFigureOut">
              <a:rPr lang="sv-SE" smtClean="0"/>
              <a:t>2019-05-16</a:t>
            </a:fld>
            <a:endParaRPr lang="sv-SE"/>
          </a:p>
        </p:txBody>
      </p:sp>
      <p:sp>
        <p:nvSpPr>
          <p:cNvPr id="5" name="Footer Placeholder 4">
            <a:extLst>
              <a:ext uri="{FF2B5EF4-FFF2-40B4-BE49-F238E27FC236}">
                <a16:creationId xmlns:a16="http://schemas.microsoft.com/office/drawing/2014/main" id="{8547199F-5BD7-4EBE-813B-5CA57EA4D86F}"/>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2F81BE58-6D46-46DB-B32E-816F78186DA0}"/>
              </a:ext>
            </a:extLst>
          </p:cNvPr>
          <p:cNvSpPr>
            <a:spLocks noGrp="1"/>
          </p:cNvSpPr>
          <p:nvPr>
            <p:ph type="sldNum" sz="quarter" idx="12"/>
          </p:nvPr>
        </p:nvSpPr>
        <p:spPr/>
        <p:txBody>
          <a:bodyPr/>
          <a:lstStyle/>
          <a:p>
            <a:fld id="{42F1C7CB-5607-4EE8-8CA5-85092D6DEE7F}" type="slidenum">
              <a:rPr lang="sv-SE" smtClean="0"/>
              <a:t>‹#›</a:t>
            </a:fld>
            <a:endParaRPr lang="sv-SE"/>
          </a:p>
        </p:txBody>
      </p:sp>
    </p:spTree>
    <p:extLst>
      <p:ext uri="{BB962C8B-B14F-4D97-AF65-F5344CB8AC3E}">
        <p14:creationId xmlns:p14="http://schemas.microsoft.com/office/powerpoint/2010/main" val="4226556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B7C80-FFE1-46EB-8253-370054EF4BE7}"/>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A7B29D0D-2BAE-4DF0-9DFA-1E0AE380570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3E0AB85E-4EF6-4470-91E0-F32A8B690DD1}"/>
              </a:ext>
            </a:extLst>
          </p:cNvPr>
          <p:cNvSpPr>
            <a:spLocks noGrp="1"/>
          </p:cNvSpPr>
          <p:nvPr>
            <p:ph type="dt" sz="half" idx="10"/>
          </p:nvPr>
        </p:nvSpPr>
        <p:spPr/>
        <p:txBody>
          <a:bodyPr/>
          <a:lstStyle/>
          <a:p>
            <a:fld id="{DF211A11-9182-40C4-A3F4-988FEACAF94D}" type="datetimeFigureOut">
              <a:rPr lang="sv-SE" smtClean="0"/>
              <a:t>2019-05-16</a:t>
            </a:fld>
            <a:endParaRPr lang="sv-SE"/>
          </a:p>
        </p:txBody>
      </p:sp>
      <p:sp>
        <p:nvSpPr>
          <p:cNvPr id="5" name="Footer Placeholder 4">
            <a:extLst>
              <a:ext uri="{FF2B5EF4-FFF2-40B4-BE49-F238E27FC236}">
                <a16:creationId xmlns:a16="http://schemas.microsoft.com/office/drawing/2014/main" id="{878273EF-6BAB-4250-A27B-CDE0805C933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EC355D56-D8A8-47E8-8B66-D97C342BADDD}"/>
              </a:ext>
            </a:extLst>
          </p:cNvPr>
          <p:cNvSpPr>
            <a:spLocks noGrp="1"/>
          </p:cNvSpPr>
          <p:nvPr>
            <p:ph type="sldNum" sz="quarter" idx="12"/>
          </p:nvPr>
        </p:nvSpPr>
        <p:spPr/>
        <p:txBody>
          <a:bodyPr/>
          <a:lstStyle/>
          <a:p>
            <a:fld id="{42F1C7CB-5607-4EE8-8CA5-85092D6DEE7F}" type="slidenum">
              <a:rPr lang="sv-SE" smtClean="0"/>
              <a:t>‹#›</a:t>
            </a:fld>
            <a:endParaRPr lang="sv-SE"/>
          </a:p>
        </p:txBody>
      </p:sp>
    </p:spTree>
    <p:extLst>
      <p:ext uri="{BB962C8B-B14F-4D97-AF65-F5344CB8AC3E}">
        <p14:creationId xmlns:p14="http://schemas.microsoft.com/office/powerpoint/2010/main" val="2754218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8D5FB-193D-47B9-BEB2-B24E60CC2DA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B9DFFFDA-A306-4AEF-AF6F-EF87F56657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8A5FDAC-5C38-4B80-B1E4-F76DA15E14FC}"/>
              </a:ext>
            </a:extLst>
          </p:cNvPr>
          <p:cNvSpPr>
            <a:spLocks noGrp="1"/>
          </p:cNvSpPr>
          <p:nvPr>
            <p:ph type="dt" sz="half" idx="10"/>
          </p:nvPr>
        </p:nvSpPr>
        <p:spPr/>
        <p:txBody>
          <a:bodyPr/>
          <a:lstStyle/>
          <a:p>
            <a:fld id="{DF211A11-9182-40C4-A3F4-988FEACAF94D}" type="datetimeFigureOut">
              <a:rPr lang="sv-SE" smtClean="0"/>
              <a:t>2019-05-16</a:t>
            </a:fld>
            <a:endParaRPr lang="sv-SE"/>
          </a:p>
        </p:txBody>
      </p:sp>
      <p:sp>
        <p:nvSpPr>
          <p:cNvPr id="5" name="Footer Placeholder 4">
            <a:extLst>
              <a:ext uri="{FF2B5EF4-FFF2-40B4-BE49-F238E27FC236}">
                <a16:creationId xmlns:a16="http://schemas.microsoft.com/office/drawing/2014/main" id="{FB6912A9-D80C-491A-AAA4-7B5EE00F3961}"/>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6769333C-24F0-421B-8990-1FEB92036E86}"/>
              </a:ext>
            </a:extLst>
          </p:cNvPr>
          <p:cNvSpPr>
            <a:spLocks noGrp="1"/>
          </p:cNvSpPr>
          <p:nvPr>
            <p:ph type="sldNum" sz="quarter" idx="12"/>
          </p:nvPr>
        </p:nvSpPr>
        <p:spPr/>
        <p:txBody>
          <a:bodyPr/>
          <a:lstStyle/>
          <a:p>
            <a:fld id="{42F1C7CB-5607-4EE8-8CA5-85092D6DEE7F}" type="slidenum">
              <a:rPr lang="sv-SE" smtClean="0"/>
              <a:t>‹#›</a:t>
            </a:fld>
            <a:endParaRPr lang="sv-SE"/>
          </a:p>
        </p:txBody>
      </p:sp>
    </p:spTree>
    <p:extLst>
      <p:ext uri="{BB962C8B-B14F-4D97-AF65-F5344CB8AC3E}">
        <p14:creationId xmlns:p14="http://schemas.microsoft.com/office/powerpoint/2010/main" val="900575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4E5B7-D7CE-46F7-BABF-2A882CA72BB5}"/>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F6E8A4D5-AD94-4BF3-898E-887BDE69DA4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59F56AE1-5194-4E79-AFF4-523BA2320A5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2E1C9FA2-088D-4636-A481-21196D04F3DB}"/>
              </a:ext>
            </a:extLst>
          </p:cNvPr>
          <p:cNvSpPr>
            <a:spLocks noGrp="1"/>
          </p:cNvSpPr>
          <p:nvPr>
            <p:ph type="dt" sz="half" idx="10"/>
          </p:nvPr>
        </p:nvSpPr>
        <p:spPr/>
        <p:txBody>
          <a:bodyPr/>
          <a:lstStyle/>
          <a:p>
            <a:fld id="{DF211A11-9182-40C4-A3F4-988FEACAF94D}" type="datetimeFigureOut">
              <a:rPr lang="sv-SE" smtClean="0"/>
              <a:t>2019-05-16</a:t>
            </a:fld>
            <a:endParaRPr lang="sv-SE"/>
          </a:p>
        </p:txBody>
      </p:sp>
      <p:sp>
        <p:nvSpPr>
          <p:cNvPr id="6" name="Footer Placeholder 5">
            <a:extLst>
              <a:ext uri="{FF2B5EF4-FFF2-40B4-BE49-F238E27FC236}">
                <a16:creationId xmlns:a16="http://schemas.microsoft.com/office/drawing/2014/main" id="{3D243179-1F62-4DE6-90B4-D3807FC004D8}"/>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F17118CF-A269-4400-8A05-13284DAAA247}"/>
              </a:ext>
            </a:extLst>
          </p:cNvPr>
          <p:cNvSpPr>
            <a:spLocks noGrp="1"/>
          </p:cNvSpPr>
          <p:nvPr>
            <p:ph type="sldNum" sz="quarter" idx="12"/>
          </p:nvPr>
        </p:nvSpPr>
        <p:spPr/>
        <p:txBody>
          <a:bodyPr/>
          <a:lstStyle/>
          <a:p>
            <a:fld id="{42F1C7CB-5607-4EE8-8CA5-85092D6DEE7F}" type="slidenum">
              <a:rPr lang="sv-SE" smtClean="0"/>
              <a:t>‹#›</a:t>
            </a:fld>
            <a:endParaRPr lang="sv-SE"/>
          </a:p>
        </p:txBody>
      </p:sp>
    </p:spTree>
    <p:extLst>
      <p:ext uri="{BB962C8B-B14F-4D97-AF65-F5344CB8AC3E}">
        <p14:creationId xmlns:p14="http://schemas.microsoft.com/office/powerpoint/2010/main" val="4205109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52314-4568-46E1-9B17-0C2FB39303C6}"/>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F7384197-B9B0-4EEC-8345-9118F6D87E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A0A92FC-4EF1-4DE2-A788-9EEAC01BCE0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BB235E95-68DC-4795-B606-867A7C3F29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495B310-FB53-4927-B6D1-15979281E59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3AAB6A3B-24C8-41AF-94A3-984C33CDA9AD}"/>
              </a:ext>
            </a:extLst>
          </p:cNvPr>
          <p:cNvSpPr>
            <a:spLocks noGrp="1"/>
          </p:cNvSpPr>
          <p:nvPr>
            <p:ph type="dt" sz="half" idx="10"/>
          </p:nvPr>
        </p:nvSpPr>
        <p:spPr/>
        <p:txBody>
          <a:bodyPr/>
          <a:lstStyle/>
          <a:p>
            <a:fld id="{DF211A11-9182-40C4-A3F4-988FEACAF94D}" type="datetimeFigureOut">
              <a:rPr lang="sv-SE" smtClean="0"/>
              <a:t>2019-05-16</a:t>
            </a:fld>
            <a:endParaRPr lang="sv-SE"/>
          </a:p>
        </p:txBody>
      </p:sp>
      <p:sp>
        <p:nvSpPr>
          <p:cNvPr id="8" name="Footer Placeholder 7">
            <a:extLst>
              <a:ext uri="{FF2B5EF4-FFF2-40B4-BE49-F238E27FC236}">
                <a16:creationId xmlns:a16="http://schemas.microsoft.com/office/drawing/2014/main" id="{1C7CBE7A-B8E3-471D-B843-648D630245B5}"/>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7D8B9304-9132-4416-BCF5-A536E8ECC950}"/>
              </a:ext>
            </a:extLst>
          </p:cNvPr>
          <p:cNvSpPr>
            <a:spLocks noGrp="1"/>
          </p:cNvSpPr>
          <p:nvPr>
            <p:ph type="sldNum" sz="quarter" idx="12"/>
          </p:nvPr>
        </p:nvSpPr>
        <p:spPr/>
        <p:txBody>
          <a:bodyPr/>
          <a:lstStyle/>
          <a:p>
            <a:fld id="{42F1C7CB-5607-4EE8-8CA5-85092D6DEE7F}" type="slidenum">
              <a:rPr lang="sv-SE" smtClean="0"/>
              <a:t>‹#›</a:t>
            </a:fld>
            <a:endParaRPr lang="sv-SE"/>
          </a:p>
        </p:txBody>
      </p:sp>
    </p:spTree>
    <p:extLst>
      <p:ext uri="{BB962C8B-B14F-4D97-AF65-F5344CB8AC3E}">
        <p14:creationId xmlns:p14="http://schemas.microsoft.com/office/powerpoint/2010/main" val="1636124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870BA-B5F4-451B-9864-2FDCA5FE725B}"/>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E6D6B9BC-62A6-459B-87F7-A8A614D03D96}"/>
              </a:ext>
            </a:extLst>
          </p:cNvPr>
          <p:cNvSpPr>
            <a:spLocks noGrp="1"/>
          </p:cNvSpPr>
          <p:nvPr>
            <p:ph type="dt" sz="half" idx="10"/>
          </p:nvPr>
        </p:nvSpPr>
        <p:spPr/>
        <p:txBody>
          <a:bodyPr/>
          <a:lstStyle/>
          <a:p>
            <a:fld id="{DF211A11-9182-40C4-A3F4-988FEACAF94D}" type="datetimeFigureOut">
              <a:rPr lang="sv-SE" smtClean="0"/>
              <a:t>2019-05-16</a:t>
            </a:fld>
            <a:endParaRPr lang="sv-SE"/>
          </a:p>
        </p:txBody>
      </p:sp>
      <p:sp>
        <p:nvSpPr>
          <p:cNvPr id="4" name="Footer Placeholder 3">
            <a:extLst>
              <a:ext uri="{FF2B5EF4-FFF2-40B4-BE49-F238E27FC236}">
                <a16:creationId xmlns:a16="http://schemas.microsoft.com/office/drawing/2014/main" id="{AC3EA605-C203-43F1-9463-35C8FA9E7DB5}"/>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D5A1414E-5D32-4DDB-8C76-9577911210B4}"/>
              </a:ext>
            </a:extLst>
          </p:cNvPr>
          <p:cNvSpPr>
            <a:spLocks noGrp="1"/>
          </p:cNvSpPr>
          <p:nvPr>
            <p:ph type="sldNum" sz="quarter" idx="12"/>
          </p:nvPr>
        </p:nvSpPr>
        <p:spPr/>
        <p:txBody>
          <a:bodyPr/>
          <a:lstStyle/>
          <a:p>
            <a:fld id="{42F1C7CB-5607-4EE8-8CA5-85092D6DEE7F}" type="slidenum">
              <a:rPr lang="sv-SE" smtClean="0"/>
              <a:t>‹#›</a:t>
            </a:fld>
            <a:endParaRPr lang="sv-SE"/>
          </a:p>
        </p:txBody>
      </p:sp>
    </p:spTree>
    <p:extLst>
      <p:ext uri="{BB962C8B-B14F-4D97-AF65-F5344CB8AC3E}">
        <p14:creationId xmlns:p14="http://schemas.microsoft.com/office/powerpoint/2010/main" val="1483605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7D9402-8098-4A39-8E6E-2E95512C1230}"/>
              </a:ext>
            </a:extLst>
          </p:cNvPr>
          <p:cNvSpPr>
            <a:spLocks noGrp="1"/>
          </p:cNvSpPr>
          <p:nvPr>
            <p:ph type="dt" sz="half" idx="10"/>
          </p:nvPr>
        </p:nvSpPr>
        <p:spPr/>
        <p:txBody>
          <a:bodyPr/>
          <a:lstStyle/>
          <a:p>
            <a:fld id="{DF211A11-9182-40C4-A3F4-988FEACAF94D}" type="datetimeFigureOut">
              <a:rPr lang="sv-SE" smtClean="0"/>
              <a:t>2019-05-16</a:t>
            </a:fld>
            <a:endParaRPr lang="sv-SE"/>
          </a:p>
        </p:txBody>
      </p:sp>
      <p:sp>
        <p:nvSpPr>
          <p:cNvPr id="3" name="Footer Placeholder 2">
            <a:extLst>
              <a:ext uri="{FF2B5EF4-FFF2-40B4-BE49-F238E27FC236}">
                <a16:creationId xmlns:a16="http://schemas.microsoft.com/office/drawing/2014/main" id="{A003F701-3286-4E40-8851-D7B7253BB257}"/>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6F430FDC-11A3-4BE1-AD4C-AA5FFFA0207E}"/>
              </a:ext>
            </a:extLst>
          </p:cNvPr>
          <p:cNvSpPr>
            <a:spLocks noGrp="1"/>
          </p:cNvSpPr>
          <p:nvPr>
            <p:ph type="sldNum" sz="quarter" idx="12"/>
          </p:nvPr>
        </p:nvSpPr>
        <p:spPr/>
        <p:txBody>
          <a:bodyPr/>
          <a:lstStyle/>
          <a:p>
            <a:fld id="{42F1C7CB-5607-4EE8-8CA5-85092D6DEE7F}" type="slidenum">
              <a:rPr lang="sv-SE" smtClean="0"/>
              <a:t>‹#›</a:t>
            </a:fld>
            <a:endParaRPr lang="sv-SE"/>
          </a:p>
        </p:txBody>
      </p:sp>
    </p:spTree>
    <p:extLst>
      <p:ext uri="{BB962C8B-B14F-4D97-AF65-F5344CB8AC3E}">
        <p14:creationId xmlns:p14="http://schemas.microsoft.com/office/powerpoint/2010/main" val="1221245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507EA-E3C8-4C9F-97F9-0AA92EC065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21D04DBC-A9C2-4696-936D-B6A7A23163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C0FE9E28-5B7D-4034-BAB9-E9E4C2F8CA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EC5FA20-56C4-47A2-85FA-33EBA677B8A9}"/>
              </a:ext>
            </a:extLst>
          </p:cNvPr>
          <p:cNvSpPr>
            <a:spLocks noGrp="1"/>
          </p:cNvSpPr>
          <p:nvPr>
            <p:ph type="dt" sz="half" idx="10"/>
          </p:nvPr>
        </p:nvSpPr>
        <p:spPr/>
        <p:txBody>
          <a:bodyPr/>
          <a:lstStyle/>
          <a:p>
            <a:fld id="{DF211A11-9182-40C4-A3F4-988FEACAF94D}" type="datetimeFigureOut">
              <a:rPr lang="sv-SE" smtClean="0"/>
              <a:t>2019-05-16</a:t>
            </a:fld>
            <a:endParaRPr lang="sv-SE"/>
          </a:p>
        </p:txBody>
      </p:sp>
      <p:sp>
        <p:nvSpPr>
          <p:cNvPr id="6" name="Footer Placeholder 5">
            <a:extLst>
              <a:ext uri="{FF2B5EF4-FFF2-40B4-BE49-F238E27FC236}">
                <a16:creationId xmlns:a16="http://schemas.microsoft.com/office/drawing/2014/main" id="{7693B84A-1BB9-42AE-B950-342AC979022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89456E95-261A-468B-8D14-45274B2CC930}"/>
              </a:ext>
            </a:extLst>
          </p:cNvPr>
          <p:cNvSpPr>
            <a:spLocks noGrp="1"/>
          </p:cNvSpPr>
          <p:nvPr>
            <p:ph type="sldNum" sz="quarter" idx="12"/>
          </p:nvPr>
        </p:nvSpPr>
        <p:spPr/>
        <p:txBody>
          <a:bodyPr/>
          <a:lstStyle/>
          <a:p>
            <a:fld id="{42F1C7CB-5607-4EE8-8CA5-85092D6DEE7F}" type="slidenum">
              <a:rPr lang="sv-SE" smtClean="0"/>
              <a:t>‹#›</a:t>
            </a:fld>
            <a:endParaRPr lang="sv-SE"/>
          </a:p>
        </p:txBody>
      </p:sp>
    </p:spTree>
    <p:extLst>
      <p:ext uri="{BB962C8B-B14F-4D97-AF65-F5344CB8AC3E}">
        <p14:creationId xmlns:p14="http://schemas.microsoft.com/office/powerpoint/2010/main" val="3249245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E499F-A8C5-4E75-9B9E-DF3749430D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06226502-4F83-44A2-8943-19EE3376E7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87B89D28-05FA-4590-90A0-0C2587BCF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E95A4D6-D47D-4491-8BAC-DA66EB75A0A2}"/>
              </a:ext>
            </a:extLst>
          </p:cNvPr>
          <p:cNvSpPr>
            <a:spLocks noGrp="1"/>
          </p:cNvSpPr>
          <p:nvPr>
            <p:ph type="dt" sz="half" idx="10"/>
          </p:nvPr>
        </p:nvSpPr>
        <p:spPr/>
        <p:txBody>
          <a:bodyPr/>
          <a:lstStyle/>
          <a:p>
            <a:fld id="{DF211A11-9182-40C4-A3F4-988FEACAF94D}" type="datetimeFigureOut">
              <a:rPr lang="sv-SE" smtClean="0"/>
              <a:t>2019-05-16</a:t>
            </a:fld>
            <a:endParaRPr lang="sv-SE"/>
          </a:p>
        </p:txBody>
      </p:sp>
      <p:sp>
        <p:nvSpPr>
          <p:cNvPr id="6" name="Footer Placeholder 5">
            <a:extLst>
              <a:ext uri="{FF2B5EF4-FFF2-40B4-BE49-F238E27FC236}">
                <a16:creationId xmlns:a16="http://schemas.microsoft.com/office/drawing/2014/main" id="{A84EF00D-9173-4456-B41E-695361CCB035}"/>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8C5A0E0A-6FA9-4F1D-B258-769AB7798868}"/>
              </a:ext>
            </a:extLst>
          </p:cNvPr>
          <p:cNvSpPr>
            <a:spLocks noGrp="1"/>
          </p:cNvSpPr>
          <p:nvPr>
            <p:ph type="sldNum" sz="quarter" idx="12"/>
          </p:nvPr>
        </p:nvSpPr>
        <p:spPr/>
        <p:txBody>
          <a:bodyPr/>
          <a:lstStyle/>
          <a:p>
            <a:fld id="{42F1C7CB-5607-4EE8-8CA5-85092D6DEE7F}" type="slidenum">
              <a:rPr lang="sv-SE" smtClean="0"/>
              <a:t>‹#›</a:t>
            </a:fld>
            <a:endParaRPr lang="sv-SE"/>
          </a:p>
        </p:txBody>
      </p:sp>
    </p:spTree>
    <p:extLst>
      <p:ext uri="{BB962C8B-B14F-4D97-AF65-F5344CB8AC3E}">
        <p14:creationId xmlns:p14="http://schemas.microsoft.com/office/powerpoint/2010/main" val="2173517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C9448D-289D-49CB-9F8F-8416771AF76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692CA0E8-A3D6-4279-8B4D-E0BC453A39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219B1379-4977-4737-BE00-11A7168F94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211A11-9182-40C4-A3F4-988FEACAF94D}" type="datetimeFigureOut">
              <a:rPr lang="sv-SE" smtClean="0"/>
              <a:t>2019-05-16</a:t>
            </a:fld>
            <a:endParaRPr lang="sv-SE"/>
          </a:p>
        </p:txBody>
      </p:sp>
      <p:sp>
        <p:nvSpPr>
          <p:cNvPr id="5" name="Footer Placeholder 4">
            <a:extLst>
              <a:ext uri="{FF2B5EF4-FFF2-40B4-BE49-F238E27FC236}">
                <a16:creationId xmlns:a16="http://schemas.microsoft.com/office/drawing/2014/main" id="{3627D3CC-13AA-4656-85E3-A88A9182BC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BBE0F382-7991-4147-A531-7A6789D67F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F1C7CB-5607-4EE8-8CA5-85092D6DEE7F}" type="slidenum">
              <a:rPr lang="sv-SE" smtClean="0"/>
              <a:t>‹#›</a:t>
            </a:fld>
            <a:endParaRPr lang="sv-SE"/>
          </a:p>
        </p:txBody>
      </p:sp>
    </p:spTree>
    <p:extLst>
      <p:ext uri="{BB962C8B-B14F-4D97-AF65-F5344CB8AC3E}">
        <p14:creationId xmlns:p14="http://schemas.microsoft.com/office/powerpoint/2010/main" val="3199985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CA7DB-C792-4943-A0FD-21B228175EE7}"/>
              </a:ext>
            </a:extLst>
          </p:cNvPr>
          <p:cNvSpPr>
            <a:spLocks noGrp="1"/>
          </p:cNvSpPr>
          <p:nvPr>
            <p:ph type="ctrTitle"/>
          </p:nvPr>
        </p:nvSpPr>
        <p:spPr/>
        <p:txBody>
          <a:bodyPr/>
          <a:lstStyle/>
          <a:p>
            <a:r>
              <a:rPr lang="sv-SE" dirty="0"/>
              <a:t>WF on NR BS requirement sets for the 7-24 range</a:t>
            </a:r>
          </a:p>
        </p:txBody>
      </p:sp>
      <p:sp>
        <p:nvSpPr>
          <p:cNvPr id="3" name="Subtitle 2">
            <a:extLst>
              <a:ext uri="{FF2B5EF4-FFF2-40B4-BE49-F238E27FC236}">
                <a16:creationId xmlns:a16="http://schemas.microsoft.com/office/drawing/2014/main" id="{D31B46FC-7517-4C52-87DA-5F2DFA88481A}"/>
              </a:ext>
            </a:extLst>
          </p:cNvPr>
          <p:cNvSpPr>
            <a:spLocks noGrp="1"/>
          </p:cNvSpPr>
          <p:nvPr>
            <p:ph type="subTitle" idx="1"/>
          </p:nvPr>
        </p:nvSpPr>
        <p:spPr/>
        <p:txBody>
          <a:bodyPr/>
          <a:lstStyle/>
          <a:p>
            <a:r>
              <a:rPr lang="sv-SE"/>
              <a:t>R4-197793</a:t>
            </a:r>
            <a:endParaRPr lang="sv-SE" dirty="0"/>
          </a:p>
        </p:txBody>
      </p:sp>
    </p:spTree>
    <p:extLst>
      <p:ext uri="{BB962C8B-B14F-4D97-AF65-F5344CB8AC3E}">
        <p14:creationId xmlns:p14="http://schemas.microsoft.com/office/powerpoint/2010/main" val="4136975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3A269-F559-42F6-887D-DC3CD4A627F4}"/>
              </a:ext>
            </a:extLst>
          </p:cNvPr>
          <p:cNvSpPr>
            <a:spLocks noGrp="1"/>
          </p:cNvSpPr>
          <p:nvPr>
            <p:ph type="title"/>
          </p:nvPr>
        </p:nvSpPr>
        <p:spPr/>
        <p:txBody>
          <a:bodyPr/>
          <a:lstStyle/>
          <a:p>
            <a:endParaRPr lang="sv-SE"/>
          </a:p>
        </p:txBody>
      </p:sp>
      <p:sp>
        <p:nvSpPr>
          <p:cNvPr id="3" name="Content Placeholder 2">
            <a:extLst>
              <a:ext uri="{FF2B5EF4-FFF2-40B4-BE49-F238E27FC236}">
                <a16:creationId xmlns:a16="http://schemas.microsoft.com/office/drawing/2014/main" id="{3569EFC0-2A76-4A3E-A398-AFCAE3EF34B3}"/>
              </a:ext>
            </a:extLst>
          </p:cNvPr>
          <p:cNvSpPr>
            <a:spLocks noGrp="1"/>
          </p:cNvSpPr>
          <p:nvPr>
            <p:ph idx="1"/>
          </p:nvPr>
        </p:nvSpPr>
        <p:spPr/>
        <p:txBody>
          <a:bodyPr/>
          <a:lstStyle/>
          <a:p>
            <a:r>
              <a:rPr lang="sv-SE" dirty="0"/>
              <a:t>The intention of slides 2-3 is to provide guidance on what kind of analysis to bring to RAN4#92</a:t>
            </a:r>
          </a:p>
          <a:p>
            <a:r>
              <a:rPr lang="sv-SE" dirty="0"/>
              <a:t>The intention is to be able to at least capture as an outcome of the study what considerations will apply for deciding the BS type</a:t>
            </a:r>
          </a:p>
        </p:txBody>
      </p:sp>
    </p:spTree>
    <p:extLst>
      <p:ext uri="{BB962C8B-B14F-4D97-AF65-F5344CB8AC3E}">
        <p14:creationId xmlns:p14="http://schemas.microsoft.com/office/powerpoint/2010/main" val="549509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90BD4-E842-48AA-AEDD-68FCE7326360}"/>
              </a:ext>
            </a:extLst>
          </p:cNvPr>
          <p:cNvSpPr>
            <a:spLocks noGrp="1"/>
          </p:cNvSpPr>
          <p:nvPr>
            <p:ph type="title"/>
          </p:nvPr>
        </p:nvSpPr>
        <p:spPr/>
        <p:txBody>
          <a:bodyPr/>
          <a:lstStyle/>
          <a:p>
            <a:r>
              <a:rPr lang="sv-SE" dirty="0"/>
              <a:t>NR BS types</a:t>
            </a:r>
          </a:p>
        </p:txBody>
      </p:sp>
      <p:sp>
        <p:nvSpPr>
          <p:cNvPr id="3" name="Content Placeholder 2">
            <a:extLst>
              <a:ext uri="{FF2B5EF4-FFF2-40B4-BE49-F238E27FC236}">
                <a16:creationId xmlns:a16="http://schemas.microsoft.com/office/drawing/2014/main" id="{7A8A303F-8B68-41F9-A92D-E0E3D0F2DA5F}"/>
              </a:ext>
            </a:extLst>
          </p:cNvPr>
          <p:cNvSpPr>
            <a:spLocks noGrp="1"/>
          </p:cNvSpPr>
          <p:nvPr>
            <p:ph idx="1"/>
          </p:nvPr>
        </p:nvSpPr>
        <p:spPr/>
        <p:txBody>
          <a:bodyPr>
            <a:normAutofit fontScale="85000" lnSpcReduction="20000"/>
          </a:bodyPr>
          <a:lstStyle/>
          <a:p>
            <a:r>
              <a:rPr lang="sv-SE" dirty="0"/>
              <a:t>For WA basestation</a:t>
            </a:r>
          </a:p>
          <a:p>
            <a:pPr lvl="1"/>
            <a:r>
              <a:rPr lang="sv-SE" dirty="0"/>
              <a:t>OTA requirements are presumed to be needed for anywhere in the 7-24GHz range. </a:t>
            </a:r>
          </a:p>
          <a:p>
            <a:pPr lvl="2"/>
            <a:r>
              <a:rPr lang="sv-SE" dirty="0"/>
              <a:t>This does not mandate any conclusion on the FR1/FR2 extension discussion. </a:t>
            </a:r>
          </a:p>
          <a:p>
            <a:pPr lvl="1"/>
            <a:r>
              <a:rPr lang="sv-SE" dirty="0"/>
              <a:t>To decide whether -C requirements are needed, consider:</a:t>
            </a:r>
          </a:p>
          <a:p>
            <a:pPr lvl="2"/>
            <a:r>
              <a:rPr lang="sv-SE" dirty="0"/>
              <a:t>Link budget and cell size with an external passive antenna, and whether coverage of WA and MR cell sizes is feasible</a:t>
            </a:r>
          </a:p>
          <a:p>
            <a:pPr lvl="2"/>
            <a:r>
              <a:rPr lang="sv-SE" dirty="0"/>
              <a:t>Impact of BS type to filtering solutions</a:t>
            </a:r>
          </a:p>
          <a:p>
            <a:pPr lvl="2"/>
            <a:r>
              <a:rPr lang="sv-SE" dirty="0"/>
              <a:t>Feasibility and complexity of conducted measurements</a:t>
            </a:r>
          </a:p>
          <a:p>
            <a:pPr lvl="1"/>
            <a:r>
              <a:rPr lang="sv-SE" dirty="0"/>
              <a:t>To decide whether -H requirements are needed, consider:</a:t>
            </a:r>
          </a:p>
          <a:p>
            <a:pPr lvl="2"/>
            <a:r>
              <a:rPr lang="sv-SE" dirty="0"/>
              <a:t>Feasibility and complexity of conducted measurements</a:t>
            </a:r>
          </a:p>
          <a:p>
            <a:pPr lvl="2"/>
            <a:r>
              <a:rPr lang="sv-SE" dirty="0"/>
              <a:t>Test time for TRP and benefits of not needing to do out of band measurmeents</a:t>
            </a:r>
          </a:p>
          <a:p>
            <a:pPr lvl="2"/>
            <a:r>
              <a:rPr lang="sv-SE" dirty="0"/>
              <a:t>Whether there is some feasible means to translate between conducted and OTA requirements</a:t>
            </a:r>
          </a:p>
          <a:p>
            <a:pPr lvl="3"/>
            <a:r>
              <a:rPr lang="sv-SE" dirty="0"/>
              <a:t>Whether the hybrid requirements set should be exactly the same or differ from the existing in case some requirements translate and others do not (e.g. TRP translates, RX more difficult or similar)</a:t>
            </a:r>
          </a:p>
          <a:p>
            <a:pPr lvl="1"/>
            <a:r>
              <a:rPr lang="sv-SE" dirty="0"/>
              <a:t>Consider whether the power limit can/should be increased compared to that of FR1</a:t>
            </a:r>
          </a:p>
          <a:p>
            <a:pPr lvl="1"/>
            <a:r>
              <a:rPr lang="sv-SE" dirty="0"/>
              <a:t>Evaluate for each example frequency sub-range</a:t>
            </a:r>
          </a:p>
          <a:p>
            <a:pPr lvl="2"/>
            <a:endParaRPr lang="sv-SE" dirty="0"/>
          </a:p>
        </p:txBody>
      </p:sp>
    </p:spTree>
    <p:extLst>
      <p:ext uri="{BB962C8B-B14F-4D97-AF65-F5344CB8AC3E}">
        <p14:creationId xmlns:p14="http://schemas.microsoft.com/office/powerpoint/2010/main" val="9799514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90BD4-E842-48AA-AEDD-68FCE7326360}"/>
              </a:ext>
            </a:extLst>
          </p:cNvPr>
          <p:cNvSpPr>
            <a:spLocks noGrp="1"/>
          </p:cNvSpPr>
          <p:nvPr>
            <p:ph type="title"/>
          </p:nvPr>
        </p:nvSpPr>
        <p:spPr/>
        <p:txBody>
          <a:bodyPr/>
          <a:lstStyle/>
          <a:p>
            <a:r>
              <a:rPr lang="sv-SE" dirty="0"/>
              <a:t>NR BS types</a:t>
            </a:r>
          </a:p>
        </p:txBody>
      </p:sp>
      <p:sp>
        <p:nvSpPr>
          <p:cNvPr id="3" name="Content Placeholder 2">
            <a:extLst>
              <a:ext uri="{FF2B5EF4-FFF2-40B4-BE49-F238E27FC236}">
                <a16:creationId xmlns:a16="http://schemas.microsoft.com/office/drawing/2014/main" id="{7A8A303F-8B68-41F9-A92D-E0E3D0F2DA5F}"/>
              </a:ext>
            </a:extLst>
          </p:cNvPr>
          <p:cNvSpPr>
            <a:spLocks noGrp="1"/>
          </p:cNvSpPr>
          <p:nvPr>
            <p:ph idx="1"/>
          </p:nvPr>
        </p:nvSpPr>
        <p:spPr/>
        <p:txBody>
          <a:bodyPr>
            <a:normAutofit fontScale="85000" lnSpcReduction="20000"/>
          </a:bodyPr>
          <a:lstStyle/>
          <a:p>
            <a:r>
              <a:rPr lang="sv-SE" dirty="0"/>
              <a:t>For MR basestation</a:t>
            </a:r>
          </a:p>
          <a:p>
            <a:pPr lvl="1"/>
            <a:r>
              <a:rPr lang="sv-SE" dirty="0"/>
              <a:t>OTA requirements are presumed to be needed for anywhere in the 7-24GHz range. </a:t>
            </a:r>
          </a:p>
          <a:p>
            <a:pPr lvl="2"/>
            <a:r>
              <a:rPr lang="sv-SE" dirty="0"/>
              <a:t>This does not mandate any conclusion on the FR1/FR2 extension discussion. </a:t>
            </a:r>
          </a:p>
          <a:p>
            <a:pPr lvl="1"/>
            <a:r>
              <a:rPr lang="sv-SE" dirty="0"/>
              <a:t>To decide whether -C requirements are needed, consider:</a:t>
            </a:r>
          </a:p>
          <a:p>
            <a:pPr lvl="2"/>
            <a:r>
              <a:rPr lang="sv-SE" dirty="0"/>
              <a:t>Link budget and cell size with an external passive antenna, and whether coverage of WA and MR cell sizes is feasible</a:t>
            </a:r>
          </a:p>
          <a:p>
            <a:pPr lvl="2"/>
            <a:r>
              <a:rPr lang="sv-SE" dirty="0"/>
              <a:t>Impact of BS type to filtering solutions</a:t>
            </a:r>
          </a:p>
          <a:p>
            <a:pPr lvl="2"/>
            <a:r>
              <a:rPr lang="sv-SE" dirty="0"/>
              <a:t>Feasibility and complexity of conducted measurements</a:t>
            </a:r>
          </a:p>
          <a:p>
            <a:pPr lvl="1"/>
            <a:r>
              <a:rPr lang="sv-SE" dirty="0"/>
              <a:t>To decide whether -H requirements are needed, consider:</a:t>
            </a:r>
          </a:p>
          <a:p>
            <a:pPr lvl="2"/>
            <a:r>
              <a:rPr lang="sv-SE" dirty="0"/>
              <a:t>Feasibility and complexity of conducted measurements</a:t>
            </a:r>
          </a:p>
          <a:p>
            <a:pPr lvl="2"/>
            <a:r>
              <a:rPr lang="sv-SE" dirty="0"/>
              <a:t>Test time for TRP and benefits of not needing to do out of band measurmeents</a:t>
            </a:r>
          </a:p>
          <a:p>
            <a:pPr lvl="2"/>
            <a:r>
              <a:rPr lang="sv-SE" dirty="0"/>
              <a:t>Whether there is some feasible means to translate between conducted and OTA requirements</a:t>
            </a:r>
          </a:p>
          <a:p>
            <a:pPr lvl="3"/>
            <a:r>
              <a:rPr lang="sv-SE" dirty="0"/>
              <a:t>Whether the hybrid requirements set should be exactly the same or differ from the existing in case some requirements translate and others do not (e.g. TRP translates, RX more difficult or similar)</a:t>
            </a:r>
          </a:p>
          <a:p>
            <a:pPr lvl="1"/>
            <a:r>
              <a:rPr lang="sv-SE" dirty="0"/>
              <a:t>Consider whether the power limit can/should be increased compared to that of FR1</a:t>
            </a:r>
          </a:p>
          <a:p>
            <a:pPr lvl="1"/>
            <a:r>
              <a:rPr lang="sv-SE" dirty="0"/>
              <a:t>Evaluate for each example frequency sub-range</a:t>
            </a:r>
          </a:p>
          <a:p>
            <a:pPr lvl="2"/>
            <a:endParaRPr lang="sv-SE" dirty="0"/>
          </a:p>
        </p:txBody>
      </p:sp>
    </p:spTree>
    <p:extLst>
      <p:ext uri="{BB962C8B-B14F-4D97-AF65-F5344CB8AC3E}">
        <p14:creationId xmlns:p14="http://schemas.microsoft.com/office/powerpoint/2010/main" val="3396067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0E8FC-8557-4435-8CFC-2E4E70B4CF22}"/>
              </a:ext>
            </a:extLst>
          </p:cNvPr>
          <p:cNvSpPr>
            <a:spLocks noGrp="1"/>
          </p:cNvSpPr>
          <p:nvPr>
            <p:ph type="title"/>
          </p:nvPr>
        </p:nvSpPr>
        <p:spPr/>
        <p:txBody>
          <a:bodyPr/>
          <a:lstStyle/>
          <a:p>
            <a:r>
              <a:rPr lang="sv-SE" dirty="0"/>
              <a:t>NR BS types</a:t>
            </a:r>
          </a:p>
        </p:txBody>
      </p:sp>
      <p:sp>
        <p:nvSpPr>
          <p:cNvPr id="3" name="Content Placeholder 2">
            <a:extLst>
              <a:ext uri="{FF2B5EF4-FFF2-40B4-BE49-F238E27FC236}">
                <a16:creationId xmlns:a16="http://schemas.microsoft.com/office/drawing/2014/main" id="{D7CB0AA2-D0F3-4CA5-9DD8-C1792A2F1B54}"/>
              </a:ext>
            </a:extLst>
          </p:cNvPr>
          <p:cNvSpPr>
            <a:spLocks noGrp="1"/>
          </p:cNvSpPr>
          <p:nvPr>
            <p:ph idx="1"/>
          </p:nvPr>
        </p:nvSpPr>
        <p:spPr/>
        <p:txBody>
          <a:bodyPr/>
          <a:lstStyle/>
          <a:p>
            <a:r>
              <a:rPr lang="sv-SE" dirty="0"/>
              <a:t>For LA basestation</a:t>
            </a:r>
          </a:p>
          <a:p>
            <a:pPr lvl="1"/>
            <a:r>
              <a:rPr lang="sv-SE" dirty="0"/>
              <a:t>Need for OTA, hybrid and non-AAS may depend on likely array size</a:t>
            </a:r>
          </a:p>
          <a:p>
            <a:pPr lvl="1"/>
            <a:r>
              <a:rPr lang="sv-SE" dirty="0"/>
              <a:t>Consider link budget and coverage for LA scenarios to decide whether OTA, non-AAS or both is needed</a:t>
            </a:r>
          </a:p>
          <a:p>
            <a:pPr lvl="1"/>
            <a:r>
              <a:rPr lang="sv-SE" dirty="0"/>
              <a:t>If OTA is needed, for hybrid apply same considerations as for WA and MR, but in a LA context</a:t>
            </a:r>
          </a:p>
          <a:p>
            <a:pPr lvl="1"/>
            <a:r>
              <a:rPr lang="sv-SE" dirty="0"/>
              <a:t>Consider whether the power limit can/should be increased compared to that of FR1</a:t>
            </a:r>
          </a:p>
          <a:p>
            <a:pPr lvl="1"/>
            <a:r>
              <a:rPr lang="sv-SE" dirty="0"/>
              <a:t>Evaluate for each example frequency sub-range</a:t>
            </a:r>
          </a:p>
          <a:p>
            <a:pPr lvl="1"/>
            <a:endParaRPr lang="sv-SE" dirty="0"/>
          </a:p>
        </p:txBody>
      </p:sp>
    </p:spTree>
    <p:extLst>
      <p:ext uri="{BB962C8B-B14F-4D97-AF65-F5344CB8AC3E}">
        <p14:creationId xmlns:p14="http://schemas.microsoft.com/office/powerpoint/2010/main" val="1667839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24080-4829-4A33-9132-AFB13E2783C2}"/>
              </a:ext>
            </a:extLst>
          </p:cNvPr>
          <p:cNvSpPr>
            <a:spLocks noGrp="1"/>
          </p:cNvSpPr>
          <p:nvPr>
            <p:ph type="title"/>
          </p:nvPr>
        </p:nvSpPr>
        <p:spPr>
          <a:xfrm>
            <a:off x="600891" y="365125"/>
            <a:ext cx="11408229" cy="1325563"/>
          </a:xfrm>
        </p:spPr>
        <p:txBody>
          <a:bodyPr/>
          <a:lstStyle/>
          <a:p>
            <a:r>
              <a:rPr lang="sv-SE" dirty="0"/>
              <a:t>Documentation of BS considerations in TR 38.820</a:t>
            </a:r>
          </a:p>
        </p:txBody>
      </p:sp>
      <p:sp>
        <p:nvSpPr>
          <p:cNvPr id="3" name="Content Placeholder 2">
            <a:extLst>
              <a:ext uri="{FF2B5EF4-FFF2-40B4-BE49-F238E27FC236}">
                <a16:creationId xmlns:a16="http://schemas.microsoft.com/office/drawing/2014/main" id="{0812410E-D07B-4C39-9CF6-94A66E745387}"/>
              </a:ext>
            </a:extLst>
          </p:cNvPr>
          <p:cNvSpPr>
            <a:spLocks noGrp="1"/>
          </p:cNvSpPr>
          <p:nvPr>
            <p:ph idx="1"/>
          </p:nvPr>
        </p:nvSpPr>
        <p:spPr/>
        <p:txBody>
          <a:bodyPr>
            <a:normAutofit fontScale="92500" lnSpcReduction="20000"/>
          </a:bodyPr>
          <a:lstStyle/>
          <a:p>
            <a:r>
              <a:rPr lang="sv-SE" dirty="0"/>
              <a:t>For the NR BS requirements section, summary tables will be created for Tx and Rx requirements capturing at least:</a:t>
            </a:r>
          </a:p>
          <a:p>
            <a:pPr lvl="1"/>
            <a:r>
              <a:rPr lang="sv-SE" dirty="0"/>
              <a:t>A summary of the conclusion relating to the requirement during the SI</a:t>
            </a:r>
          </a:p>
          <a:p>
            <a:pPr lvl="1"/>
            <a:r>
              <a:rPr lang="sv-SE" dirty="0"/>
              <a:t>An indication of what further work is expected during a WI</a:t>
            </a:r>
          </a:p>
          <a:p>
            <a:r>
              <a:rPr lang="sv-SE" dirty="0"/>
              <a:t>Requirement specific sub-clauses might need to be introduced to capture the observations and the motivation for modifications in 7-24GHz, comparing to FR1 and FR2 requirements in case the motivation is not clear from the technology sections. </a:t>
            </a:r>
          </a:p>
          <a:p>
            <a:r>
              <a:rPr lang="sv-SE" dirty="0"/>
              <a:t>Technology related considerations should be captured elsewhere in the report. The conclusions for individual requirements may refer to the technology considerations</a:t>
            </a:r>
          </a:p>
          <a:p>
            <a:r>
              <a:rPr lang="sv-SE" dirty="0"/>
              <a:t>The exact format of the table will be decided once further progress on conclusions has been made.</a:t>
            </a:r>
          </a:p>
        </p:txBody>
      </p:sp>
    </p:spTree>
    <p:extLst>
      <p:ext uri="{BB962C8B-B14F-4D97-AF65-F5344CB8AC3E}">
        <p14:creationId xmlns:p14="http://schemas.microsoft.com/office/powerpoint/2010/main" val="5479609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659</TotalTime>
  <Words>630</Words>
  <Application>Microsoft Office PowerPoint</Application>
  <PresentationFormat>Widescreen</PresentationFormat>
  <Paragraphs>48</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WF on NR BS requirement sets for the 7-24 range</vt:lpstr>
      <vt:lpstr>PowerPoint Presentation</vt:lpstr>
      <vt:lpstr>NR BS types</vt:lpstr>
      <vt:lpstr>NR BS types</vt:lpstr>
      <vt:lpstr>NR BS types</vt:lpstr>
      <vt:lpstr>Documentation of BS considerations in TR 38.820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BS types</dc:title>
  <dc:creator>Thomas Chapman</dc:creator>
  <cp:lastModifiedBy>Thomas Chapman</cp:lastModifiedBy>
  <cp:revision>27</cp:revision>
  <dcterms:created xsi:type="dcterms:W3CDTF">2019-05-16T05:42:08Z</dcterms:created>
  <dcterms:modified xsi:type="dcterms:W3CDTF">2019-05-16T21:50:06Z</dcterms:modified>
</cp:coreProperties>
</file>