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4" r:id="rId4"/>
    <p:sldId id="266" r:id="rId5"/>
    <p:sldId id="259" r:id="rId6"/>
    <p:sldId id="260" r:id="rId7"/>
    <p:sldId id="261" r:id="rId8"/>
    <p:sldId id="262" r:id="rId9"/>
    <p:sldId id="263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8" autoAdjust="0"/>
    <p:restoredTop sz="94660"/>
  </p:normalViewPr>
  <p:slideViewPr>
    <p:cSldViewPr snapToGrid="0">
      <p:cViewPr varScale="1">
        <p:scale>
          <a:sx n="68" d="100"/>
          <a:sy n="68" d="100"/>
        </p:scale>
        <p:origin x="5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Worst case residual impact of UE self noise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8442038495188104E-2"/>
          <c:y val="0.13930555555555557"/>
          <c:w val="0.88947856517935253"/>
          <c:h val="0.72088764946048411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>
                  <a:alpha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Sheet1!$B$2:$B$88</c:f>
              <c:numCache>
                <c:formatCode>General</c:formatCode>
                <c:ptCount val="87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  <c:pt idx="21">
                  <c:v>5.25</c:v>
                </c:pt>
                <c:pt idx="22">
                  <c:v>5.5</c:v>
                </c:pt>
                <c:pt idx="23">
                  <c:v>5.75</c:v>
                </c:pt>
                <c:pt idx="24">
                  <c:v>6</c:v>
                </c:pt>
                <c:pt idx="25">
                  <c:v>6.25</c:v>
                </c:pt>
                <c:pt idx="26">
                  <c:v>6.5</c:v>
                </c:pt>
                <c:pt idx="27">
                  <c:v>6.75</c:v>
                </c:pt>
                <c:pt idx="28">
                  <c:v>7</c:v>
                </c:pt>
                <c:pt idx="29">
                  <c:v>7.25</c:v>
                </c:pt>
                <c:pt idx="30">
                  <c:v>7.5</c:v>
                </c:pt>
                <c:pt idx="31">
                  <c:v>7.75</c:v>
                </c:pt>
                <c:pt idx="32">
                  <c:v>8</c:v>
                </c:pt>
                <c:pt idx="33">
                  <c:v>8.25</c:v>
                </c:pt>
                <c:pt idx="34">
                  <c:v>8.5</c:v>
                </c:pt>
                <c:pt idx="35">
                  <c:v>8.75</c:v>
                </c:pt>
                <c:pt idx="36">
                  <c:v>9</c:v>
                </c:pt>
                <c:pt idx="37">
                  <c:v>9.25</c:v>
                </c:pt>
                <c:pt idx="38">
                  <c:v>9.5</c:v>
                </c:pt>
                <c:pt idx="39">
                  <c:v>9.75</c:v>
                </c:pt>
                <c:pt idx="40">
                  <c:v>10</c:v>
                </c:pt>
                <c:pt idx="41">
                  <c:v>10.25</c:v>
                </c:pt>
                <c:pt idx="42">
                  <c:v>10.5</c:v>
                </c:pt>
                <c:pt idx="43">
                  <c:v>10.75</c:v>
                </c:pt>
                <c:pt idx="44">
                  <c:v>11</c:v>
                </c:pt>
                <c:pt idx="45">
                  <c:v>11.25</c:v>
                </c:pt>
                <c:pt idx="46">
                  <c:v>11.5</c:v>
                </c:pt>
                <c:pt idx="47">
                  <c:v>11.75</c:v>
                </c:pt>
                <c:pt idx="48">
                  <c:v>12</c:v>
                </c:pt>
                <c:pt idx="49">
                  <c:v>12.25</c:v>
                </c:pt>
                <c:pt idx="50">
                  <c:v>12.5</c:v>
                </c:pt>
                <c:pt idx="51">
                  <c:v>12.75</c:v>
                </c:pt>
                <c:pt idx="52">
                  <c:v>13</c:v>
                </c:pt>
                <c:pt idx="53">
                  <c:v>13.25</c:v>
                </c:pt>
                <c:pt idx="54">
                  <c:v>13.5</c:v>
                </c:pt>
                <c:pt idx="55">
                  <c:v>13.75</c:v>
                </c:pt>
                <c:pt idx="56">
                  <c:v>14</c:v>
                </c:pt>
                <c:pt idx="57">
                  <c:v>14.25</c:v>
                </c:pt>
                <c:pt idx="58">
                  <c:v>14.5</c:v>
                </c:pt>
                <c:pt idx="59">
                  <c:v>14.75</c:v>
                </c:pt>
                <c:pt idx="60">
                  <c:v>15</c:v>
                </c:pt>
                <c:pt idx="61">
                  <c:v>15.25</c:v>
                </c:pt>
                <c:pt idx="62">
                  <c:v>15.5</c:v>
                </c:pt>
                <c:pt idx="63">
                  <c:v>15.75</c:v>
                </c:pt>
                <c:pt idx="64">
                  <c:v>16</c:v>
                </c:pt>
                <c:pt idx="65">
                  <c:v>16.25</c:v>
                </c:pt>
                <c:pt idx="66">
                  <c:v>16.5</c:v>
                </c:pt>
                <c:pt idx="67">
                  <c:v>16.75</c:v>
                </c:pt>
                <c:pt idx="68">
                  <c:v>17</c:v>
                </c:pt>
                <c:pt idx="69">
                  <c:v>17.25</c:v>
                </c:pt>
                <c:pt idx="70">
                  <c:v>17.5</c:v>
                </c:pt>
                <c:pt idx="71">
                  <c:v>17.75</c:v>
                </c:pt>
                <c:pt idx="72">
                  <c:v>18</c:v>
                </c:pt>
                <c:pt idx="73">
                  <c:v>18.25</c:v>
                </c:pt>
                <c:pt idx="74">
                  <c:v>18.5</c:v>
                </c:pt>
                <c:pt idx="75">
                  <c:v>18.75</c:v>
                </c:pt>
                <c:pt idx="76">
                  <c:v>19</c:v>
                </c:pt>
                <c:pt idx="77">
                  <c:v>19.25</c:v>
                </c:pt>
                <c:pt idx="78">
                  <c:v>19.5</c:v>
                </c:pt>
                <c:pt idx="79">
                  <c:v>19.75</c:v>
                </c:pt>
                <c:pt idx="80">
                  <c:v>20</c:v>
                </c:pt>
                <c:pt idx="81">
                  <c:v>20.25</c:v>
                </c:pt>
                <c:pt idx="82">
                  <c:v>20.5</c:v>
                </c:pt>
                <c:pt idx="83">
                  <c:v>20.75</c:v>
                </c:pt>
                <c:pt idx="84">
                  <c:v>21</c:v>
                </c:pt>
                <c:pt idx="85">
                  <c:v>21.25</c:v>
                </c:pt>
                <c:pt idx="86">
                  <c:v>21.5</c:v>
                </c:pt>
              </c:numCache>
            </c:numRef>
          </c:xVal>
          <c:yVal>
            <c:numRef>
              <c:f>Sheet1!$G$2:$G$88</c:f>
              <c:numCache>
                <c:formatCode>General</c:formatCode>
                <c:ptCount val="87"/>
                <c:pt idx="0">
                  <c:v>3.0102999566398121</c:v>
                </c:pt>
                <c:pt idx="1">
                  <c:v>2.8870986029247172</c:v>
                </c:pt>
                <c:pt idx="2">
                  <c:v>2.7674915645818725</c:v>
                </c:pt>
                <c:pt idx="3">
                  <c:v>2.6514699297020368</c:v>
                </c:pt>
                <c:pt idx="4">
                  <c:v>2.539018910438672</c:v>
                </c:pt>
                <c:pt idx="5">
                  <c:v>2.430117940051999</c:v>
                </c:pt>
                <c:pt idx="6">
                  <c:v>2.3247408068758637</c:v>
                </c:pt>
                <c:pt idx="7">
                  <c:v>2.2228558233667211</c:v>
                </c:pt>
                <c:pt idx="8">
                  <c:v>2.1244260279433975</c:v>
                </c:pt>
                <c:pt idx="9">
                  <c:v>2.0294094169282157</c:v>
                </c:pt>
                <c:pt idx="10">
                  <c:v>1.9377592035624964</c:v>
                </c:pt>
                <c:pt idx="11">
                  <c:v>1.8494241007980747</c:v>
                </c:pt>
                <c:pt idx="12">
                  <c:v>1.7643486243648532</c:v>
                </c:pt>
                <c:pt idx="13">
                  <c:v>1.6824734124841187</c:v>
                </c:pt>
                <c:pt idx="14">
                  <c:v>1.6037355585374726</c:v>
                </c:pt>
                <c:pt idx="15">
                  <c:v>1.5280689530093756</c:v>
                </c:pt>
                <c:pt idx="16">
                  <c:v>1.4554046310929376</c:v>
                </c:pt>
                <c:pt idx="17">
                  <c:v>1.3856711224779756</c:v>
                </c:pt>
                <c:pt idx="18">
                  <c:v>1.3187948000206227</c:v>
                </c:pt>
                <c:pt idx="19">
                  <c:v>1.2547002242169158</c:v>
                </c:pt>
                <c:pt idx="20">
                  <c:v>1.193310480660946</c:v>
                </c:pt>
                <c:pt idx="21">
                  <c:v>1.1345475079524832</c:v>
                </c:pt>
                <c:pt idx="22">
                  <c:v>1.0783324138215722</c:v>
                </c:pt>
                <c:pt idx="23">
                  <c:v>1.0245857775502429</c:v>
                </c:pt>
                <c:pt idx="24">
                  <c:v>0.97322793708695432</c:v>
                </c:pt>
                <c:pt idx="25">
                  <c:v>0.92417925956108515</c:v>
                </c:pt>
                <c:pt idx="26">
                  <c:v>0.8773603942067556</c:v>
                </c:pt>
                <c:pt idx="27">
                  <c:v>0.83269250699291053</c:v>
                </c:pt>
                <c:pt idx="28">
                  <c:v>0.7900974965256653</c:v>
                </c:pt>
                <c:pt idx="29">
                  <c:v>0.7494981910366656</c:v>
                </c:pt>
                <c:pt idx="30">
                  <c:v>0.71081852649532351</c:v>
                </c:pt>
                <c:pt idx="31">
                  <c:v>0.67398370608209923</c:v>
                </c:pt>
                <c:pt idx="32">
                  <c:v>0.63892034143379739</c:v>
                </c:pt>
                <c:pt idx="33">
                  <c:v>0.60555657622035497</c:v>
                </c:pt>
                <c:pt idx="34">
                  <c:v>0.57382219273629431</c:v>
                </c:pt>
                <c:pt idx="35">
                  <c:v>0.54364870229006179</c:v>
                </c:pt>
                <c:pt idx="36">
                  <c:v>0.51496942025230297</c:v>
                </c:pt>
                <c:pt idx="37">
                  <c:v>0.48771952668129437</c:v>
                </c:pt>
                <c:pt idx="38">
                  <c:v>0.46183611348224041</c:v>
                </c:pt>
                <c:pt idx="39">
                  <c:v>0.43725821907881723</c:v>
                </c:pt>
                <c:pt idx="40">
                  <c:v>0.41392685158225184</c:v>
                </c:pt>
                <c:pt idx="41">
                  <c:v>0.39178500143724015</c:v>
                </c:pt>
                <c:pt idx="42">
                  <c:v>0.37077764450720174</c:v>
                </c:pt>
                <c:pt idx="43">
                  <c:v>0.35085173653527946</c:v>
                </c:pt>
                <c:pt idx="44">
                  <c:v>0.33195619988428149</c:v>
                </c:pt>
                <c:pt idx="45">
                  <c:v>0.31404190341929272</c:v>
                </c:pt>
                <c:pt idx="46">
                  <c:v>0.29706163635327698</c:v>
                </c:pt>
                <c:pt idx="47">
                  <c:v>0.28097007682888808</c:v>
                </c:pt>
                <c:pt idx="48">
                  <c:v>0.26572375596102482</c:v>
                </c:pt>
                <c:pt idx="49">
                  <c:v>0.25128101801455571</c:v>
                </c:pt>
                <c:pt idx="50">
                  <c:v>0.23760197734140398</c:v>
                </c:pt>
                <c:pt idx="51">
                  <c:v>0.22464847265141508</c:v>
                </c:pt>
                <c:pt idx="52">
                  <c:v>0.21238401914255434</c:v>
                </c:pt>
                <c:pt idx="53">
                  <c:v>0.20077375896863892</c:v>
                </c:pt>
                <c:pt idx="54">
                  <c:v>0.18978441047734762</c:v>
                </c:pt>
                <c:pt idx="55">
                  <c:v>0.17938421660771198</c:v>
                </c:pt>
                <c:pt idx="56">
                  <c:v>0.16954289279533086</c:v>
                </c:pt>
                <c:pt idx="57">
                  <c:v>0.16023157469470917</c:v>
                </c:pt>
                <c:pt idx="58">
                  <c:v>0.15142276599206816</c:v>
                </c:pt>
                <c:pt idx="59">
                  <c:v>0.14309028654827216</c:v>
                </c:pt>
                <c:pt idx="60">
                  <c:v>0.13520922108038391</c:v>
                </c:pt>
                <c:pt idx="61">
                  <c:v>0.12775586856177767</c:v>
                </c:pt>
                <c:pt idx="62">
                  <c:v>0.12070769249443103</c:v>
                </c:pt>
                <c:pt idx="63">
                  <c:v>0.11404327218311927</c:v>
                </c:pt>
                <c:pt idx="64">
                  <c:v>0.10774225511957525</c:v>
                </c:pt>
                <c:pt idx="65">
                  <c:v>0.10178531056494577</c:v>
                </c:pt>
                <c:pt idx="66">
                  <c:v>9.6154084401415929E-2</c:v>
                </c:pt>
                <c:pt idx="67">
                  <c:v>9.0831155307832034E-2</c:v>
                </c:pt>
                <c:pt idx="68">
                  <c:v>8.5799992300358952E-2</c:v>
                </c:pt>
                <c:pt idx="69">
                  <c:v>8.1044913666527663E-2</c:v>
                </c:pt>
                <c:pt idx="70">
                  <c:v>7.6551047310090325E-2</c:v>
                </c:pt>
                <c:pt idx="71">
                  <c:v>7.2304292514537849E-2</c:v>
                </c:pt>
                <c:pt idx="72">
                  <c:v>6.8291283124530366E-2</c:v>
                </c:pt>
                <c:pt idx="73">
                  <c:v>6.4499352137385557E-2</c:v>
                </c:pt>
                <c:pt idx="74">
                  <c:v>6.0916497690428173E-2</c:v>
                </c:pt>
                <c:pt idx="75">
                  <c:v>5.7531350424611105E-2</c:v>
                </c:pt>
                <c:pt idx="76">
                  <c:v>5.4333142200462703E-2</c:v>
                </c:pt>
                <c:pt idx="77">
                  <c:v>5.1311676138414697E-2</c:v>
                </c:pt>
                <c:pt idx="78">
                  <c:v>4.8457297952769096E-2</c:v>
                </c:pt>
                <c:pt idx="79">
                  <c:v>4.5760868545752231E-2</c:v>
                </c:pt>
                <c:pt idx="80">
                  <c:v>4.3213737826427234E-2</c:v>
                </c:pt>
                <c:pt idx="81">
                  <c:v>4.0807719717506075E-2</c:v>
                </c:pt>
                <c:pt idx="82">
                  <c:v>3.8535068312121723E-2</c:v>
                </c:pt>
                <c:pt idx="83">
                  <c:v>3.638845514192468E-2</c:v>
                </c:pt>
                <c:pt idx="84">
                  <c:v>3.4360947517285467E-2</c:v>
                </c:pt>
                <c:pt idx="85">
                  <c:v>3.2445987900477036E-2</c:v>
                </c:pt>
                <c:pt idx="86">
                  <c:v>3.0637374272586726E-2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538-453E-922A-9CDFF4DD52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2650392"/>
        <c:axId val="552653344"/>
      </c:scatterChart>
      <c:valAx>
        <c:axId val="5526503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Level of Noc above self noise(dB)</a:t>
                </a:r>
              </a:p>
            </c:rich>
          </c:tx>
          <c:layout>
            <c:manualLayout>
              <c:xMode val="edge"/>
              <c:yMode val="edge"/>
              <c:x val="0.42544510061242341"/>
              <c:y val="0.901859871682706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2653344"/>
        <c:crosses val="autoZero"/>
        <c:crossBetween val="midCat"/>
      </c:valAx>
      <c:valAx>
        <c:axId val="552653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Residual impact (dB)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25000"/>
                <a:lumOff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26503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>
        <a:solidFill>
          <a:schemeClr val="tx1">
            <a:lumMod val="15000"/>
            <a:lumOff val="85000"/>
          </a:schemeClr>
        </a:solidFill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>
            <a:alpha val="6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38100">
        <a:solidFill>
          <a:schemeClr val="phClr">
            <a:alpha val="60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>
        <a:solidFill>
          <a:schemeClr val="tx1">
            <a:lumMod val="15000"/>
            <a:lumOff val="85000"/>
          </a:schemeClr>
        </a:solidFill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>
        <a:solidFill>
          <a:schemeClr val="tx1">
            <a:lumMod val="25000"/>
            <a:lumOff val="75000"/>
          </a:schemeClr>
        </a:solidFill>
      </a:ln>
    </cs:spPr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4A574-F442-4AC5-AFF8-EA84ED8AF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B12FF6-FECC-467B-BE0F-5FCF430A1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B93A1-6BA6-4CD9-ABE5-C7F722E92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B3D053-8D41-4F99-9AB6-122B3B0C1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895D8-0074-4BCA-B2FE-FF697819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46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62123-3F09-45E3-9FAC-F25E61A83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174D30-9A58-4BD3-8B26-7E4E80CD6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AB3AA-BC6A-4383-9BA3-A10B41E20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C774D-F141-428D-B9C7-148C5ED4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EBD88-6C8A-4837-B1E4-312A7E1B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8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31548E-4DB2-4EAE-855B-CB2FCD4A1B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AAD4DC-A86E-493F-8785-E56CB9EB1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EAF1A-E760-4BBE-9F95-48B9B46EA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A0F8F-EAFB-4511-BBA6-03FA4E6A6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B2024-98EC-4A9C-80B1-C6FD72C09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076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5962A-348A-4852-B3FB-E158E1C64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C86AF-29B5-47F7-98F8-B03859D7D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9B8F1-8EEF-44CF-80B1-2C7CACE43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47047-8782-49A1-BDBC-65A978C57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AA1BB-DFC2-4EE1-A7F4-1E9698776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11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C5E5D-7990-47A1-BC4C-B47CFC2D9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423B7E-CFF5-4749-881F-EF24C4C81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4A32F3-2B7A-4A54-BCE5-1E7B32BD8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B4B7F2-D62D-4B4F-82FF-F1C268D1E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4CCF9-8FB7-4EC7-A399-6520353C3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87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BB46D-8926-4A2F-A05F-C54668FC2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E847E-E456-48DF-BD0C-F02D8FC74B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E7504-0FCF-45F6-BB8B-DB185A08D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A67FA7-F2A9-447A-A359-BF21A57A6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14BA90-928A-48D6-9F45-A74A7931F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699BE0-5E2A-4BCF-A2F3-124934A37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3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254D0-127E-4CA0-870A-F94479AC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1D9F34-0E89-4275-ACC8-B7DA4707B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D12CC3-F053-402F-B9C0-F4D2AD281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F54285-C9C0-4CFF-8778-E0396D5BEA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6CDB9C-537D-4C01-BE7F-9483C2F470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09E7E-A476-4B6B-84E0-85B295316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A7AC7F-3E5C-4752-A4D2-B6FD147F8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AACCDB-C4F0-43B7-988F-4A3D5FB46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83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108BF-D17C-4A17-A15D-75EB8975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EF3A15-12D3-4D8B-A9C1-7E1DA2152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223692-BB1C-4652-94E0-2C590C9DB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B912E2-5587-4CA7-91A0-9545A536F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06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4DE54D-8C0E-43E7-A31E-92ED4A5D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D553B0-A4C4-47CF-B9C0-A1D4D6FE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4F6E2-A8A0-49F5-8A06-EE7C05237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6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2348C-D913-4D5C-8394-339D07CBD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D79E8-9DC7-42D5-B525-35642BE38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4C4F30-3C6A-4236-82BF-D83C019A33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273363-51F7-4F1D-A4F8-55B9FE4DB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6312C4-6F3F-495E-B8B0-150386588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A9E016-C13C-4F80-A117-4A78D4B33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21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74BB7-AB8C-465D-87FC-7750C561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26E22D-675D-4D58-8807-CA83F09540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0C6874-F772-4109-93C7-F7B140ED5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589E27-C318-4CEE-958B-4E20F2040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A4DBBC-3F8D-4CBF-BF5C-AC208CDC0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303DB2-E6A5-49D6-8808-76A8EFFB5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90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E529F5-BD53-432A-872F-BD3042379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CDAFB-255B-4969-8C7B-139754EF7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5FC779-81A2-46F0-B7EB-62B3788A05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EE6E0-7293-48D1-9B5A-65C370951848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2B830-9508-47DF-9177-0119F112B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6BBD2-B241-4064-8827-0B92FE308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2111B-B51A-439F-AD4C-44AA642FA3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antenna gain and minimum applied </a:t>
            </a:r>
            <a:r>
              <a:rPr lang="en-US" dirty="0" err="1"/>
              <a:t>Noc</a:t>
            </a:r>
            <a:r>
              <a:rPr lang="en-US" dirty="0"/>
              <a:t> for FR2 testing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0FE99B-1859-44A1-85A5-DFB5B1D485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Ericsson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FE7C7D-713E-4B10-81EE-3EC2F45F2741}"/>
              </a:ext>
            </a:extLst>
          </p:cNvPr>
          <p:cNvSpPr txBox="1"/>
          <p:nvPr/>
        </p:nvSpPr>
        <p:spPr>
          <a:xfrm>
            <a:off x="443752" y="215153"/>
            <a:ext cx="5244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#91</a:t>
            </a:r>
          </a:p>
          <a:p>
            <a:r>
              <a:rPr lang="en-US" sz="2000" dirty="0"/>
              <a:t>Reno, NV, USA, 13 – 17 May, 2019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3BA0EC-0930-4ADC-A1D7-557C75B2B3E2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R4-1907736</a:t>
            </a:r>
          </a:p>
        </p:txBody>
      </p:sp>
    </p:spTree>
    <p:extLst>
      <p:ext uri="{BB962C8B-B14F-4D97-AF65-F5344CB8AC3E}">
        <p14:creationId xmlns:p14="http://schemas.microsoft.com/office/powerpoint/2010/main" val="2605232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39889-0674-4503-BC9E-E985BAD73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Issues for further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1315A-462D-4718-B3BA-3511FAB948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Whether </a:t>
            </a:r>
            <a:r>
              <a:rPr lang="en-GB" dirty="0" err="1"/>
              <a:t>Noc</a:t>
            </a:r>
            <a:r>
              <a:rPr lang="en-GB" dirty="0"/>
              <a:t> level is agnostic to band and UE Power class</a:t>
            </a:r>
          </a:p>
          <a:p>
            <a:pPr lvl="1"/>
            <a:r>
              <a:rPr lang="en-GB" dirty="0"/>
              <a:t>Option 1: define based on worst case (currently PC3, n260)</a:t>
            </a:r>
          </a:p>
          <a:p>
            <a:pPr lvl="1"/>
            <a:r>
              <a:rPr lang="en-GB" dirty="0"/>
              <a:t>Option 2: define a different </a:t>
            </a:r>
            <a:r>
              <a:rPr lang="en-GB" dirty="0" err="1"/>
              <a:t>Noc</a:t>
            </a:r>
            <a:r>
              <a:rPr lang="en-GB" dirty="0"/>
              <a:t> for each band -&gt; impacts all other power levels in the test</a:t>
            </a:r>
          </a:p>
          <a:p>
            <a:r>
              <a:rPr lang="en-GB" dirty="0"/>
              <a:t>How to reflect </a:t>
            </a:r>
            <a:r>
              <a:rPr lang="el-GR" dirty="0"/>
              <a:t>Σ</a:t>
            </a:r>
            <a:r>
              <a:rPr lang="en-US" dirty="0"/>
              <a:t>MBP in </a:t>
            </a:r>
            <a:r>
              <a:rPr lang="en-US" dirty="0" err="1"/>
              <a:t>Noc</a:t>
            </a:r>
            <a:r>
              <a:rPr lang="en-US" dirty="0"/>
              <a:t> setting</a:t>
            </a:r>
          </a:p>
          <a:p>
            <a:pPr lvl="1"/>
            <a:r>
              <a:rPr lang="en-US" dirty="0"/>
              <a:t>Option 1: Assume worst case</a:t>
            </a:r>
            <a:r>
              <a:rPr lang="el-GR" dirty="0"/>
              <a:t> Σ</a:t>
            </a:r>
            <a:r>
              <a:rPr lang="en-US" dirty="0"/>
              <a:t>MBP from 38.101-2 -&gt; further limits dynamic range available in tests and may change in future releases</a:t>
            </a:r>
          </a:p>
          <a:p>
            <a:pPr lvl="1"/>
            <a:r>
              <a:rPr lang="en-US" dirty="0"/>
              <a:t>Option 2: </a:t>
            </a:r>
            <a:r>
              <a:rPr lang="en-US" dirty="0" err="1"/>
              <a:t>Paramerised</a:t>
            </a:r>
            <a:r>
              <a:rPr lang="en-US" dirty="0"/>
              <a:t> tests using actual </a:t>
            </a:r>
            <a:r>
              <a:rPr lang="el-GR" dirty="0"/>
              <a:t>Σ</a:t>
            </a:r>
            <a:r>
              <a:rPr lang="en-US" dirty="0"/>
              <a:t>MBP </a:t>
            </a:r>
            <a:r>
              <a:rPr lang="en-GB" dirty="0"/>
              <a:t>-&gt; impacts all other power levels in the test</a:t>
            </a:r>
          </a:p>
          <a:p>
            <a:r>
              <a:rPr lang="en-GB" dirty="0"/>
              <a:t>Whether setting </a:t>
            </a:r>
            <a:r>
              <a:rPr lang="en-GB" dirty="0" err="1"/>
              <a:t>Noc</a:t>
            </a:r>
            <a:r>
              <a:rPr lang="en-GB" dirty="0"/>
              <a:t> 6dB above UE noise can be used in all test cases </a:t>
            </a:r>
          </a:p>
          <a:p>
            <a:pPr lvl="1"/>
            <a:r>
              <a:rPr lang="en-GB" dirty="0"/>
              <a:t>Depending on whether all applicable side conditions can be met with default </a:t>
            </a:r>
            <a:r>
              <a:rPr lang="en-GB" dirty="0" err="1"/>
              <a:t>Noc</a:t>
            </a:r>
            <a:r>
              <a:rPr lang="en-GB" dirty="0"/>
              <a:t> setting</a:t>
            </a:r>
          </a:p>
        </p:txBody>
      </p:sp>
    </p:spTree>
    <p:extLst>
      <p:ext uri="{BB962C8B-B14F-4D97-AF65-F5344CB8AC3E}">
        <p14:creationId xmlns:p14="http://schemas.microsoft.com/office/powerpoint/2010/main" val="4210084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EE50A-3241-401A-B1E1-BF744BF75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4521827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/>
              <a:t>According to SS-RSRP definition in 38.215, FR2 measurement is performed on the combined signal from antenna elements</a:t>
            </a:r>
          </a:p>
          <a:p>
            <a:pPr lvl="2"/>
            <a:r>
              <a:rPr lang="en-GB" i="1" dirty="0"/>
              <a:t>For frequency range 2, SS-RSRP shall be measured based on the combined signal from antenna elements corresponding to a given receiver branch</a:t>
            </a:r>
            <a:endParaRPr lang="en-US" i="1" dirty="0"/>
          </a:p>
          <a:p>
            <a:pPr lvl="1"/>
            <a:r>
              <a:rPr lang="en-US" dirty="0"/>
              <a:t>The reported SS-RSRP is therefore expected to depend on antenna/ beamforming gain and UE calibration. A device with higher antenna/ beamforming will report a higher SS-RSRP and vice versa</a:t>
            </a:r>
          </a:p>
          <a:p>
            <a:pPr lvl="1"/>
            <a:r>
              <a:rPr lang="en-US" dirty="0"/>
              <a:t>The experienced/reported SS-RSRP is necessary for at least the following purposes</a:t>
            </a:r>
          </a:p>
          <a:p>
            <a:pPr lvl="2"/>
            <a:r>
              <a:rPr lang="en-US" dirty="0"/>
              <a:t>Enabling absolute accuracy of UE measurement reports to be verified</a:t>
            </a:r>
          </a:p>
          <a:p>
            <a:pPr lvl="2"/>
            <a:r>
              <a:rPr lang="en-US" dirty="0"/>
              <a:t> Correctly configuring event triggering thresholds in RRM tests</a:t>
            </a:r>
          </a:p>
          <a:p>
            <a:pPr lvl="2"/>
            <a:r>
              <a:rPr lang="en-US" dirty="0"/>
              <a:t>Absolute thresholds in reselection test cases</a:t>
            </a:r>
          </a:p>
          <a:p>
            <a:pPr lvl="1"/>
            <a:r>
              <a:rPr lang="en-US" dirty="0"/>
              <a:t>The following proposals for antenna gain were discussed in RAN4#91</a:t>
            </a:r>
          </a:p>
          <a:p>
            <a:pPr lvl="1"/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9165200-9464-4CB9-A62E-0653FA3B7D0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13449" y="5604669"/>
          <a:ext cx="6258363" cy="106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5593">
                  <a:extLst>
                    <a:ext uri="{9D8B030D-6E8A-4147-A177-3AD203B41FA5}">
                      <a16:colId xmlns:a16="http://schemas.microsoft.com/office/drawing/2014/main" val="3078369181"/>
                    </a:ext>
                  </a:extLst>
                </a:gridCol>
                <a:gridCol w="2445593">
                  <a:extLst>
                    <a:ext uri="{9D8B030D-6E8A-4147-A177-3AD203B41FA5}">
                      <a16:colId xmlns:a16="http://schemas.microsoft.com/office/drawing/2014/main" val="1653234890"/>
                    </a:ext>
                  </a:extLst>
                </a:gridCol>
                <a:gridCol w="1367177">
                  <a:extLst>
                    <a:ext uri="{9D8B030D-6E8A-4147-A177-3AD203B41FA5}">
                      <a16:colId xmlns:a16="http://schemas.microsoft.com/office/drawing/2014/main" val="3409908176"/>
                    </a:ext>
                  </a:extLst>
                </a:gridCol>
              </a:tblGrid>
              <a:tr h="159283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Rough beam antenna gain range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Ericsson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Huawei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1909701"/>
                  </a:ext>
                </a:extLst>
              </a:tr>
              <a:tr h="15928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PC3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PC3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6368649"/>
                  </a:ext>
                </a:extLst>
              </a:tr>
              <a:tr h="1592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Maximum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17 </a:t>
                      </a:r>
                      <a:r>
                        <a:rPr lang="en-GB" sz="1400" dirty="0" err="1">
                          <a:effectLst/>
                        </a:rPr>
                        <a:t>dBi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17 dBi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681785"/>
                  </a:ext>
                </a:extLst>
              </a:tr>
              <a:tr h="318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Minimum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7-YdBi (beam peak); -5-ZdBi (non-beam peak)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-7 </a:t>
                      </a:r>
                      <a:r>
                        <a:rPr lang="en-GB" sz="1400" dirty="0" err="1">
                          <a:effectLst/>
                        </a:rPr>
                        <a:t>dBi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9143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6816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734EE-20D1-4BAD-ADED-8D08C776F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 : Tentative agreement on antenna gain in RAN4#91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22B4C-BDE9-4B6B-9612-1C1D20F003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Rough beam antenna gain range for PC3</a:t>
            </a:r>
          </a:p>
          <a:p>
            <a:pPr lvl="2"/>
            <a:r>
              <a:rPr lang="en-US" dirty="0"/>
              <a:t>Maximum	</a:t>
            </a:r>
          </a:p>
          <a:p>
            <a:pPr lvl="3"/>
            <a:r>
              <a:rPr lang="en-US" dirty="0"/>
              <a:t>Option 1: [17] </a:t>
            </a:r>
            <a:r>
              <a:rPr lang="en-US" dirty="0" err="1"/>
              <a:t>dBi</a:t>
            </a:r>
            <a:endParaRPr lang="en-US" dirty="0"/>
          </a:p>
          <a:p>
            <a:pPr lvl="3"/>
            <a:r>
              <a:rPr lang="en-US" dirty="0"/>
              <a:t>Option 2: not define</a:t>
            </a:r>
          </a:p>
          <a:p>
            <a:pPr lvl="2"/>
            <a:r>
              <a:rPr lang="en-US" dirty="0"/>
              <a:t>Minimum</a:t>
            </a:r>
          </a:p>
          <a:p>
            <a:pPr lvl="3"/>
            <a:r>
              <a:rPr lang="en-US" dirty="0"/>
              <a:t>[-7]</a:t>
            </a:r>
            <a:r>
              <a:rPr lang="en-US" dirty="0" err="1"/>
              <a:t>dBi</a:t>
            </a:r>
            <a:r>
              <a:rPr lang="en-US" dirty="0"/>
              <a:t> for beam peak</a:t>
            </a:r>
          </a:p>
          <a:p>
            <a:pPr lvl="3"/>
            <a:r>
              <a:rPr lang="en-US" dirty="0"/>
              <a:t>FFS for non-beam peak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2695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E1119-EC41-4BD5-8097-2E016F920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32FE3-7154-423B-81F2-9F7BE2A8B9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3232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Investigate feasibility and value of upper bound for reported SS-RSRP value</a:t>
            </a:r>
          </a:p>
          <a:p>
            <a:pPr lvl="1"/>
            <a:r>
              <a:rPr lang="en-GB" dirty="0"/>
              <a:t> Whether upper bound should be specified, including</a:t>
            </a:r>
          </a:p>
          <a:p>
            <a:pPr lvl="2"/>
            <a:r>
              <a:rPr lang="en-GB" dirty="0"/>
              <a:t>Limitation on allowable UE implementations</a:t>
            </a:r>
          </a:p>
          <a:p>
            <a:pPr lvl="2"/>
            <a:r>
              <a:rPr lang="en-GB" dirty="0"/>
              <a:t>Whether tests remain meaningful if maximum SS-RSRP is unbounded</a:t>
            </a:r>
          </a:p>
          <a:p>
            <a:pPr lvl="2"/>
            <a:r>
              <a:rPr lang="en-GB" dirty="0"/>
              <a:t>Nominal RSRP in UE calibration</a:t>
            </a:r>
          </a:p>
          <a:p>
            <a:pPr lvl="1"/>
            <a:r>
              <a:rPr lang="en-GB" dirty="0"/>
              <a:t>If feasible, the suitable value for the upper bound.</a:t>
            </a:r>
          </a:p>
          <a:p>
            <a:r>
              <a:rPr lang="en-GB" dirty="0"/>
              <a:t>Investigate suitable lower bound for reported SS-RSRP value for </a:t>
            </a:r>
            <a:r>
              <a:rPr lang="en-GB" dirty="0" err="1"/>
              <a:t>AoA</a:t>
            </a:r>
            <a:r>
              <a:rPr lang="en-GB" dirty="0"/>
              <a:t> setup 1 and </a:t>
            </a:r>
            <a:r>
              <a:rPr lang="en-GB" dirty="0" err="1"/>
              <a:t>AoA</a:t>
            </a:r>
            <a:r>
              <a:rPr lang="en-GB" dirty="0"/>
              <a:t> setup 2,3</a:t>
            </a:r>
          </a:p>
          <a:p>
            <a:pPr lvl="1"/>
            <a:r>
              <a:rPr lang="en-GB" dirty="0"/>
              <a:t>Analysis may consider reference sensitivity, agreed Y &amp; Z values, and the definition of array gain used in the derivation of Y1, Y2, Y3, Y4 &amp; Z1, Z2, Z3 and Z4.</a:t>
            </a:r>
          </a:p>
          <a:p>
            <a:pPr lvl="1"/>
            <a:r>
              <a:rPr lang="en-GB" dirty="0"/>
              <a:t>Nominal RSRP in UE calibration</a:t>
            </a:r>
          </a:p>
          <a:p>
            <a:r>
              <a:rPr lang="en-GB" dirty="0"/>
              <a:t>Investigate how to capture the outcome in TS38.133</a:t>
            </a:r>
          </a:p>
          <a:p>
            <a:pPr lvl="1"/>
            <a:r>
              <a:rPr lang="en-GB" dirty="0"/>
              <a:t>Option 1 : Capture suitable event triggered reporting thresholds in tests, and minimum / maximum expected L1/L3 SS-RSRP in absolute accuracy testing</a:t>
            </a:r>
          </a:p>
          <a:p>
            <a:pPr lvl="1"/>
            <a:r>
              <a:rPr lang="en-GB" dirty="0"/>
              <a:t>Option 2 : Capture in a general section in annex A</a:t>
            </a:r>
          </a:p>
          <a:p>
            <a:pPr lvl="1"/>
            <a:r>
              <a:rPr lang="en-GB" dirty="0"/>
              <a:t>Option 3 : Capture in section 10</a:t>
            </a:r>
          </a:p>
          <a:p>
            <a:pPr lvl="1"/>
            <a:r>
              <a:rPr lang="en-GB" dirty="0"/>
              <a:t>Option 4 : Other option is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167753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E1119-EC41-4BD5-8097-2E016F920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32FE3-7154-423B-81F2-9F7BE2A8B9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Investigate feasibility and value of upper bound for antenna gain including</a:t>
            </a:r>
          </a:p>
          <a:p>
            <a:pPr lvl="1"/>
            <a:r>
              <a:rPr lang="en-GB" dirty="0"/>
              <a:t> Whether upper bound should be specified, including</a:t>
            </a:r>
          </a:p>
          <a:p>
            <a:pPr lvl="2"/>
            <a:r>
              <a:rPr lang="en-GB" dirty="0"/>
              <a:t>Limitation on allowable UE implementations</a:t>
            </a:r>
          </a:p>
          <a:p>
            <a:pPr lvl="2"/>
            <a:r>
              <a:rPr lang="en-GB" dirty="0"/>
              <a:t>Whether tests remain meaningful if maximum SS-RSRP is unbounded</a:t>
            </a:r>
          </a:p>
          <a:p>
            <a:pPr lvl="1"/>
            <a:r>
              <a:rPr lang="en-GB" dirty="0"/>
              <a:t>If feasible, the suitable value for the upper bound </a:t>
            </a:r>
            <a:r>
              <a:rPr lang="en-GB" dirty="0" err="1"/>
              <a:t>eg</a:t>
            </a:r>
            <a:r>
              <a:rPr lang="en-GB" dirty="0"/>
              <a:t> confirm if square brackets can be removed from the tentative agreement</a:t>
            </a:r>
          </a:p>
          <a:p>
            <a:r>
              <a:rPr lang="en-GB" dirty="0"/>
              <a:t>Investigate suitable lower bound for antenna gain for OTA setup 1 and OTA setup 2,3</a:t>
            </a:r>
          </a:p>
          <a:p>
            <a:pPr lvl="1"/>
            <a:r>
              <a:rPr lang="en-GB" dirty="0"/>
              <a:t>Analysis may consider reference sensitivity, agreed Y &amp; Z values, and the definition of array gain used in the derivation of Y&amp;Z</a:t>
            </a:r>
          </a:p>
          <a:p>
            <a:r>
              <a:rPr lang="en-GB" dirty="0"/>
              <a:t>Investigate how to capture the outcome in TS38.133</a:t>
            </a:r>
          </a:p>
          <a:p>
            <a:pPr lvl="1"/>
            <a:r>
              <a:rPr lang="en-GB" dirty="0"/>
              <a:t>Option 1 : Capture suitable event triggered reporting thresholds in tests, and minimum / maximum expected SS-RSRP in absolute accuracy testing</a:t>
            </a:r>
          </a:p>
          <a:p>
            <a:pPr lvl="1"/>
            <a:r>
              <a:rPr lang="en-GB" dirty="0"/>
              <a:t>Option 2 : Capture in a general section in annex A</a:t>
            </a:r>
          </a:p>
          <a:p>
            <a:pPr lvl="1"/>
            <a:r>
              <a:rPr lang="en-GB" dirty="0"/>
              <a:t>Option 3 : Other option is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2468714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1D970-1D32-4E3E-A2CA-4B10713BE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 – Applied </a:t>
            </a:r>
            <a:r>
              <a:rPr lang="en-GB" dirty="0" err="1"/>
              <a:t>Noc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4F4D0B-1BE5-4627-A10A-6B23ED61E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It has been agreed that in the SS-RSRP accuracy test</a:t>
            </a:r>
          </a:p>
          <a:p>
            <a:pPr lvl="1" hangingPunct="0"/>
            <a:r>
              <a:rPr lang="en-GB" dirty="0"/>
              <a:t>Define SS-RSRP test with low input signal level</a:t>
            </a:r>
          </a:p>
          <a:p>
            <a:pPr lvl="1" hangingPunct="0"/>
            <a:r>
              <a:rPr lang="en-GB" dirty="0"/>
              <a:t>No external noise is added</a:t>
            </a:r>
          </a:p>
          <a:p>
            <a:pPr hangingPunct="0"/>
            <a:r>
              <a:rPr lang="en-GB" dirty="0"/>
              <a:t>For higher level SS-RSRP accuracy test and all other tests, a noise signal (</a:t>
            </a:r>
            <a:r>
              <a:rPr lang="en-GB" dirty="0" err="1"/>
              <a:t>Noc</a:t>
            </a:r>
            <a:r>
              <a:rPr lang="en-GB" dirty="0"/>
              <a:t>) shall be applied</a:t>
            </a:r>
          </a:p>
          <a:p>
            <a:pPr hangingPunct="0"/>
            <a:r>
              <a:rPr lang="en-GB" dirty="0"/>
              <a:t>The </a:t>
            </a:r>
            <a:r>
              <a:rPr lang="en-GB" dirty="0" err="1"/>
              <a:t>Noc</a:t>
            </a:r>
            <a:r>
              <a:rPr lang="en-GB" dirty="0"/>
              <a:t> level needs to be sufficiently high that it can be used to control SNR, and the residual impact of the UE self noise should be </a:t>
            </a:r>
            <a:r>
              <a:rPr lang="en-GB" dirty="0" err="1"/>
              <a:t>minimimal</a:t>
            </a:r>
            <a:r>
              <a:rPr lang="en-GB" dirty="0"/>
              <a:t> at the chosen test point</a:t>
            </a:r>
          </a:p>
          <a:p>
            <a:pPr hangingPunct="0"/>
            <a:r>
              <a:rPr lang="en-GB" dirty="0"/>
              <a:t>Assuming noise powers can be added in the power domain and a worst case noise floor based on agreed side conditions, the residual impact may be evaluated as shown on the next slide</a:t>
            </a:r>
          </a:p>
          <a:p>
            <a:pPr hangingPunct="0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5498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8CA5-8606-427E-8009-FBFF6C719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 – residual impact of UE self noise (worst case)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EA40763-451D-444D-BEF0-864D4775D1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882707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0919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564F9-E15E-45AE-A9A7-D65C81111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8CFE6-8582-4761-A6B6-A63D47194C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Test cases where noise is added shall by default use </a:t>
            </a:r>
            <a:r>
              <a:rPr lang="en-GB" dirty="0" err="1"/>
              <a:t>Noc</a:t>
            </a:r>
            <a:r>
              <a:rPr lang="en-GB" dirty="0"/>
              <a:t> ≥6dB above the assumed UE noise floor</a:t>
            </a:r>
          </a:p>
          <a:p>
            <a:r>
              <a:rPr lang="en-GB" dirty="0"/>
              <a:t>This gives a worst case residual impact of UE self noise at baseband of 1dB</a:t>
            </a:r>
          </a:p>
          <a:p>
            <a:r>
              <a:rPr lang="en-GB" dirty="0"/>
              <a:t>To allow for this, 1dB margin shall be allowed in the lowest Es/</a:t>
            </a:r>
            <a:r>
              <a:rPr lang="en-GB" dirty="0" err="1"/>
              <a:t>Iot</a:t>
            </a:r>
            <a:r>
              <a:rPr lang="en-GB" dirty="0"/>
              <a:t> tested with respect to the Es/</a:t>
            </a:r>
            <a:r>
              <a:rPr lang="en-GB" dirty="0" err="1"/>
              <a:t>Iot</a:t>
            </a:r>
            <a:r>
              <a:rPr lang="en-GB" dirty="0"/>
              <a:t> side condition</a:t>
            </a:r>
          </a:p>
          <a:p>
            <a:pPr lvl="1"/>
            <a:r>
              <a:rPr lang="en-GB" dirty="0" err="1"/>
              <a:t>Eg</a:t>
            </a:r>
            <a:r>
              <a:rPr lang="en-GB" dirty="0"/>
              <a:t> if the side condition is Es/</a:t>
            </a:r>
            <a:r>
              <a:rPr lang="en-GB" dirty="0" err="1"/>
              <a:t>Iot</a:t>
            </a:r>
            <a:r>
              <a:rPr lang="en-GB" dirty="0"/>
              <a:t>≥-6dB, the test should target -5dB as lowest applied Es/</a:t>
            </a:r>
            <a:r>
              <a:rPr lang="en-GB" dirty="0" err="1"/>
              <a:t>Iot</a:t>
            </a:r>
            <a:r>
              <a:rPr lang="en-GB" dirty="0"/>
              <a:t> at reference point</a:t>
            </a:r>
          </a:p>
          <a:p>
            <a:r>
              <a:rPr lang="en-GB" dirty="0"/>
              <a:t>The assumed UE noise floor may be found from applicable side condition (Minimum SSB_RP) already specified in annex B.2 by</a:t>
            </a:r>
          </a:p>
          <a:p>
            <a:r>
              <a:rPr lang="en-US" dirty="0"/>
              <a:t>UE assumed noise floor in dBm/120kHz=</a:t>
            </a:r>
            <a:r>
              <a:rPr lang="en-US" dirty="0" err="1"/>
              <a:t>Minimium</a:t>
            </a:r>
            <a:r>
              <a:rPr lang="en-US" dirty="0"/>
              <a:t> SSB_RP-</a:t>
            </a:r>
            <a:r>
              <a:rPr lang="el-GR" dirty="0"/>
              <a:t>Δ</a:t>
            </a:r>
            <a:r>
              <a:rPr lang="en-US" dirty="0" err="1"/>
              <a:t>RRM,sc</a:t>
            </a:r>
            <a:r>
              <a:rPr lang="en-US" dirty="0"/>
              <a:t> </a:t>
            </a:r>
          </a:p>
          <a:p>
            <a:pPr lvl="1"/>
            <a:r>
              <a:rPr lang="el-GR" dirty="0"/>
              <a:t>Δ</a:t>
            </a:r>
            <a:r>
              <a:rPr lang="en-US" dirty="0" err="1"/>
              <a:t>RRM,sc</a:t>
            </a:r>
            <a:r>
              <a:rPr lang="en-US" dirty="0"/>
              <a:t> = -6dB if intra minimum SSB_RP is used, or equivalently -4dB if inter minimum SSB_RP is used will give same value</a:t>
            </a:r>
          </a:p>
          <a:p>
            <a:r>
              <a:rPr lang="en-GB" dirty="0"/>
              <a:t>Maximum Io RRM side condition of -50dBm for measurement also needs to be met in all tests</a:t>
            </a:r>
          </a:p>
          <a:p>
            <a:pPr lvl="1"/>
            <a:endParaRPr lang="en-US" dirty="0"/>
          </a:p>
          <a:p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8722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3CFA5-1F9D-4477-A2AA-43FC1AB1E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for PC3, n260, </a:t>
            </a:r>
            <a:r>
              <a:rPr lang="el-GR" dirty="0"/>
              <a:t>Σ</a:t>
            </a:r>
            <a:r>
              <a:rPr lang="en-US" dirty="0"/>
              <a:t>MBP=0, testing in non peak beam direction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7077B4-5AEE-4B00-B73F-1670E00F0A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UE assumed noise floor = -103.9dBm/120kHz+Z</a:t>
            </a:r>
            <a:r>
              <a:rPr lang="en-US" sz="2000" dirty="0"/>
              <a:t>3</a:t>
            </a:r>
            <a:r>
              <a:rPr lang="en-US" dirty="0"/>
              <a:t>+6dB</a:t>
            </a:r>
          </a:p>
          <a:p>
            <a:r>
              <a:rPr lang="en-US" dirty="0"/>
              <a:t>Using agreed Z</a:t>
            </a:r>
            <a:r>
              <a:rPr lang="en-US" sz="2000" dirty="0"/>
              <a:t>3</a:t>
            </a:r>
            <a:r>
              <a:rPr lang="en-US" dirty="0"/>
              <a:t>=7dB, UE assumed noise floor  =-90.9dBm/120kHz</a:t>
            </a:r>
          </a:p>
          <a:p>
            <a:r>
              <a:rPr lang="en-US" u="sng" dirty="0"/>
              <a:t>Conclusions for this example under the WF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Minimum </a:t>
            </a:r>
            <a:r>
              <a:rPr lang="en-US" dirty="0" err="1"/>
              <a:t>Noc</a:t>
            </a:r>
            <a:r>
              <a:rPr lang="en-US" dirty="0"/>
              <a:t> that can be used in tests is 6dB above UE assumed noise floor= -84.9dBm/120kHz</a:t>
            </a:r>
          </a:p>
          <a:p>
            <a:pPr lvl="1"/>
            <a:r>
              <a:rPr lang="en-US" dirty="0"/>
              <a:t>Minimum Es/</a:t>
            </a:r>
            <a:r>
              <a:rPr lang="en-US" dirty="0" err="1"/>
              <a:t>Iot</a:t>
            </a:r>
            <a:r>
              <a:rPr lang="en-US" dirty="0"/>
              <a:t> that can be used in tests at reference point = -5dB to account for possible residual impact of UE own noise</a:t>
            </a:r>
          </a:p>
          <a:p>
            <a:r>
              <a:rPr lang="en-GB" dirty="0"/>
              <a:t>Note that this </a:t>
            </a:r>
            <a:r>
              <a:rPr lang="en-GB" dirty="0" err="1"/>
              <a:t>Noc</a:t>
            </a:r>
            <a:r>
              <a:rPr lang="en-GB" dirty="0"/>
              <a:t> by itself already gives Io=-55dBm/95.04MHz, so testing is not feasible with significant positive Es/</a:t>
            </a:r>
            <a:r>
              <a:rPr lang="en-GB" dirty="0" err="1"/>
              <a:t>Iot</a:t>
            </a:r>
            <a:r>
              <a:rPr lang="en-GB" dirty="0"/>
              <a:t> for any cell with the current side condition for Io/channel BW≤-50dBm </a:t>
            </a:r>
          </a:p>
        </p:txBody>
      </p:sp>
    </p:spTree>
    <p:extLst>
      <p:ext uri="{BB962C8B-B14F-4D97-AF65-F5344CB8AC3E}">
        <p14:creationId xmlns:p14="http://schemas.microsoft.com/office/powerpoint/2010/main" val="3882169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1115</Words>
  <Application>Microsoft Office PowerPoint</Application>
  <PresentationFormat>Widescreen</PresentationFormat>
  <Paragraphs>98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Way forward on antenna gain and minimum applied Noc for FR2 testing</vt:lpstr>
      <vt:lpstr>Background</vt:lpstr>
      <vt:lpstr>Background : Tentative agreement on antenna gain in RAN4#91</vt:lpstr>
      <vt:lpstr>Way forward</vt:lpstr>
      <vt:lpstr>Way forward(2)</vt:lpstr>
      <vt:lpstr>Background – Applied Noc</vt:lpstr>
      <vt:lpstr>Background – residual impact of UE self noise (worst case)</vt:lpstr>
      <vt:lpstr>Way forward</vt:lpstr>
      <vt:lpstr>Example for PC3, n260, ΣMBP=0, testing in non peak beam direction</vt:lpstr>
      <vt:lpstr>Issues for further study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RRM RMC for 2AoA test setup</dc:title>
  <dc:creator>Kazuyoshi Uesaka</dc:creator>
  <cp:lastModifiedBy>Chris Callender</cp:lastModifiedBy>
  <cp:revision>112</cp:revision>
  <dcterms:created xsi:type="dcterms:W3CDTF">2019-05-15T03:35:43Z</dcterms:created>
  <dcterms:modified xsi:type="dcterms:W3CDTF">2019-05-16T22:33:52Z</dcterms:modified>
</cp:coreProperties>
</file>