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6"/>
  </p:notesMasterIdLst>
  <p:sldIdLst>
    <p:sldId id="256" r:id="rId2"/>
    <p:sldId id="268" r:id="rId3"/>
    <p:sldId id="270" r:id="rId4"/>
    <p:sldId id="27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600809-C3FD-4517-9D5A-5E10F6FE0E9F}" v="93" dt="2019-05-17T20:58:56.4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336" y="1929468"/>
            <a:ext cx="11887200" cy="1499532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on IAB OTA Timing and RRM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949" y="4223092"/>
            <a:ext cx="11274805" cy="1162640"/>
          </a:xfrm>
        </p:spPr>
        <p:txBody>
          <a:bodyPr>
            <a:normAutofit/>
          </a:bodyPr>
          <a:lstStyle/>
          <a:p>
            <a:r>
              <a:rPr lang="en-US" sz="2800" dirty="0"/>
              <a:t>Ericsson, Samsung, Nokia, Nokia Shanghai Bell, Huawei, </a:t>
            </a:r>
            <a:r>
              <a:rPr lang="en-US" sz="2800" dirty="0" err="1"/>
              <a:t>HiSilicon</a:t>
            </a:r>
            <a:endParaRPr lang="en-US" sz="2800" dirty="0"/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 91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Reno, USA, May 13-17, 2019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Agenda: 8.5.4</a:t>
            </a: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R4-1907732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9989"/>
            <a:ext cx="11748023" cy="69341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763399"/>
            <a:ext cx="12192001" cy="6024612"/>
          </a:xfrm>
        </p:spPr>
        <p:txBody>
          <a:bodyPr>
            <a:normAutofit/>
          </a:bodyPr>
          <a:lstStyle/>
          <a:p>
            <a:pPr lvl="0"/>
            <a:r>
              <a:rPr lang="en-US" sz="2400" b="1" dirty="0"/>
              <a:t>IAB OTA Synchronization</a:t>
            </a:r>
          </a:p>
          <a:p>
            <a:pPr lvl="1"/>
            <a:r>
              <a:rPr lang="en-GB" sz="2200" dirty="0"/>
              <a:t>Existing timing advance (TA) mechanism (in Rel-15) is used for OTA time alignment of IAB node.</a:t>
            </a:r>
          </a:p>
          <a:p>
            <a:pPr lvl="1"/>
            <a:r>
              <a:rPr lang="en-US" sz="2000" dirty="0"/>
              <a:t>An I</a:t>
            </a:r>
            <a:r>
              <a:rPr lang="en-GB" sz="2000" dirty="0"/>
              <a:t>AB node shall set its DL TX timing ahead of its DL Rx timing by TA/2 + </a:t>
            </a:r>
            <a:r>
              <a:rPr lang="en-GB" sz="2000" dirty="0" err="1"/>
              <a:t>T_delta</a:t>
            </a:r>
            <a:endParaRPr lang="en-GB" sz="2000" dirty="0"/>
          </a:p>
          <a:p>
            <a:pPr lvl="2"/>
            <a:r>
              <a:rPr lang="en-GB" dirty="0"/>
              <a:t> </a:t>
            </a:r>
            <a:r>
              <a:rPr lang="en-GB" sz="1800" dirty="0" err="1"/>
              <a:t>T_delta</a:t>
            </a:r>
            <a:r>
              <a:rPr lang="en-GB" sz="1800" dirty="0"/>
              <a:t> is signalled by the parent IAB node. Where:</a:t>
            </a:r>
          </a:p>
          <a:p>
            <a:pPr marL="1371600" lvl="3" indent="0">
              <a:buNone/>
            </a:pPr>
            <a:r>
              <a:rPr lang="en-GB" dirty="0"/>
              <a:t> </a:t>
            </a:r>
            <a:r>
              <a:rPr lang="en-GB" sz="1600" dirty="0" err="1"/>
              <a:t>T_delta</a:t>
            </a:r>
            <a:r>
              <a:rPr lang="en-GB" sz="1600" dirty="0"/>
              <a:t> = (</a:t>
            </a:r>
            <a:r>
              <a:rPr lang="en-GB" sz="1600" dirty="0" err="1"/>
              <a:t>TA_offset</a:t>
            </a:r>
            <a:r>
              <a:rPr lang="en-GB" sz="1600" dirty="0"/>
              <a:t> - </a:t>
            </a:r>
            <a:r>
              <a:rPr lang="en-GB" sz="1600" dirty="0" err="1"/>
              <a:t>T</a:t>
            </a:r>
            <a:r>
              <a:rPr lang="en-GB" sz="1600" baseline="-25000" dirty="0" err="1"/>
              <a:t>g</a:t>
            </a:r>
            <a:r>
              <a:rPr lang="en-GB" sz="1600" dirty="0"/>
              <a:t>)/2 and TA = </a:t>
            </a:r>
            <a:r>
              <a:rPr lang="en-GB" sz="1600" dirty="0" err="1"/>
              <a:t>N</a:t>
            </a:r>
            <a:r>
              <a:rPr lang="en-GB" sz="1600" baseline="-25000" dirty="0" err="1"/>
              <a:t>TA</a:t>
            </a:r>
            <a:r>
              <a:rPr lang="en-GB" sz="1600" dirty="0" err="1">
                <a:sym typeface="Symbol" panose="05050102010706020507" pitchFamily="18" charset="2"/>
              </a:rPr>
              <a:t></a:t>
            </a:r>
            <a:r>
              <a:rPr lang="en-GB" sz="1600" dirty="0" err="1"/>
              <a:t>Tc</a:t>
            </a:r>
            <a:r>
              <a:rPr lang="en-GB" sz="1600" dirty="0"/>
              <a:t>; according to [1].</a:t>
            </a:r>
          </a:p>
          <a:p>
            <a:pPr marL="1371600" lvl="3" indent="0">
              <a:buNone/>
            </a:pPr>
            <a:r>
              <a:rPr lang="en-GB" sz="1600" dirty="0"/>
              <a:t> </a:t>
            </a:r>
            <a:r>
              <a:rPr lang="en-GB" sz="1600" dirty="0" err="1"/>
              <a:t>T_delta</a:t>
            </a:r>
            <a:r>
              <a:rPr lang="en-GB" sz="1600" dirty="0"/>
              <a:t> = - </a:t>
            </a:r>
            <a:r>
              <a:rPr lang="en-GB" sz="1600" dirty="0" err="1"/>
              <a:t>T</a:t>
            </a:r>
            <a:r>
              <a:rPr lang="en-GB" sz="1600" baseline="-25000" dirty="0" err="1"/>
              <a:t>g</a:t>
            </a:r>
            <a:r>
              <a:rPr lang="en-GB" sz="1600" dirty="0"/>
              <a:t>/2 and TA = (N</a:t>
            </a:r>
            <a:r>
              <a:rPr lang="en-GB" sz="1600" baseline="-25000" dirty="0"/>
              <a:t>TA</a:t>
            </a:r>
            <a:r>
              <a:rPr lang="en-GB" sz="1600" dirty="0"/>
              <a:t> + </a:t>
            </a:r>
            <a:r>
              <a:rPr lang="en-GB" sz="1600" dirty="0" err="1"/>
              <a:t>N</a:t>
            </a:r>
            <a:r>
              <a:rPr lang="en-GB" sz="1600" baseline="-25000" dirty="0" err="1"/>
              <a:t>TA_offset</a:t>
            </a:r>
            <a:r>
              <a:rPr lang="en-GB" sz="1600" dirty="0"/>
              <a:t>)</a:t>
            </a:r>
            <a:r>
              <a:rPr lang="en-GB" sz="1600" dirty="0">
                <a:sym typeface="Symbol" panose="05050102010706020507" pitchFamily="18" charset="2"/>
              </a:rPr>
              <a:t></a:t>
            </a:r>
            <a:r>
              <a:rPr lang="en-GB" sz="1600" dirty="0"/>
              <a:t>T</a:t>
            </a:r>
            <a:r>
              <a:rPr lang="en-GB" sz="1600" baseline="-25000" dirty="0"/>
              <a:t>c</a:t>
            </a:r>
            <a:r>
              <a:rPr lang="en-GB" sz="1600" dirty="0"/>
              <a:t> according to [2]. </a:t>
            </a:r>
            <a:endParaRPr lang="en-GB" sz="2200" dirty="0"/>
          </a:p>
          <a:p>
            <a:pPr marL="1371600" lvl="3" indent="0">
              <a:buNone/>
            </a:pPr>
            <a:endParaRPr lang="en-US" sz="600" b="1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2400" b="1" dirty="0"/>
              <a:t>IAB RRM: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000" dirty="0"/>
              <a:t>IAB node has access and backhaul links (Section 7.3, TR 38.874 v16.0.0):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dirty="0"/>
              <a:t>Access link: link between an access UE and an IAB-node or IAB-donor.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Backhaul: link between an IAB-node and an IAB child node or an IAB parent node. </a:t>
            </a:r>
            <a:endParaRPr lang="en-US" sz="14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dirty="0"/>
              <a:t>IAB node does not support mobility.  </a:t>
            </a:r>
          </a:p>
          <a:p>
            <a:pPr marL="0" indent="0">
              <a:buNone/>
            </a:pPr>
            <a:endParaRPr lang="en-US" sz="2000" b="1" dirty="0"/>
          </a:p>
          <a:p>
            <a:pPr>
              <a:buFont typeface="Wingdings" panose="05000000000000000000" pitchFamily="2" charset="2"/>
              <a:buChar char="§"/>
            </a:pPr>
            <a:endParaRPr lang="en-US" sz="2000" b="1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2400" b="1" dirty="0"/>
              <a:t>References:</a:t>
            </a:r>
          </a:p>
          <a:p>
            <a:pPr marL="457200" lvl="1" indent="0">
              <a:buNone/>
            </a:pPr>
            <a:r>
              <a:rPr lang="en-US" sz="1600" dirty="0"/>
              <a:t>[1]	R1-1903810/R4-1902804, LS on OTA timing alignment for IAB, RAN1 LS to RAN4</a:t>
            </a:r>
          </a:p>
          <a:p>
            <a:pPr marL="457200" lvl="1" indent="0">
              <a:buNone/>
            </a:pPr>
            <a:r>
              <a:rPr lang="en-US" sz="1600" dirty="0"/>
              <a:t>[2]	R4-1905306/R1-1905842, LS on clarification of OTA timing alignment for IAB, RAN1 LS to RAN4</a:t>
            </a:r>
          </a:p>
        </p:txBody>
      </p:sp>
    </p:spTree>
    <p:extLst>
      <p:ext uri="{BB962C8B-B14F-4D97-AF65-F5344CB8AC3E}">
        <p14:creationId xmlns:p14="http://schemas.microsoft.com/office/powerpoint/2010/main" val="4180509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727" y="54527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Way Forward on OTA Time Alignment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50813"/>
            <a:ext cx="12192000" cy="5809378"/>
          </a:xfrm>
        </p:spPr>
        <p:txBody>
          <a:bodyPr>
            <a:normAutofit/>
          </a:bodyPr>
          <a:lstStyle/>
          <a:p>
            <a:r>
              <a:rPr lang="sv-SE" dirty="0"/>
              <a:t>Range and granularity of T_delta:</a:t>
            </a:r>
          </a:p>
          <a:p>
            <a:pPr lvl="1"/>
            <a:r>
              <a:rPr lang="sv-SE" dirty="0"/>
              <a:t>At least the following factors need to be considered for deciding the range and granularity of T_delta:</a:t>
            </a:r>
          </a:p>
          <a:p>
            <a:pPr lvl="1"/>
            <a:r>
              <a:rPr lang="sv-SE" dirty="0"/>
              <a:t>  Errors associated with the e</a:t>
            </a:r>
            <a:r>
              <a:rPr lang="en-GB" dirty="0" err="1"/>
              <a:t>xisting</a:t>
            </a:r>
            <a:r>
              <a:rPr lang="en-GB" dirty="0"/>
              <a:t> TA mechanism (in Rel-15):</a:t>
            </a:r>
          </a:p>
          <a:p>
            <a:pPr lvl="2"/>
            <a:r>
              <a:rPr lang="en-US" dirty="0"/>
              <a:t>Bias in N</a:t>
            </a:r>
            <a:r>
              <a:rPr lang="en-US" baseline="-25000" dirty="0"/>
              <a:t>TA</a:t>
            </a:r>
            <a:r>
              <a:rPr lang="en-US" dirty="0"/>
              <a:t>.</a:t>
            </a:r>
            <a:endParaRPr lang="en-GB" dirty="0"/>
          </a:p>
          <a:p>
            <a:pPr lvl="2"/>
            <a:r>
              <a:rPr lang="en-GB" dirty="0"/>
              <a:t>TA command resolution.</a:t>
            </a:r>
          </a:p>
          <a:p>
            <a:pPr lvl="1"/>
            <a:r>
              <a:rPr lang="sv-SE" dirty="0"/>
              <a:t>The granularity of T_delta shall be finer than the granularity of TA command. </a:t>
            </a:r>
          </a:p>
          <a:p>
            <a:r>
              <a:rPr lang="sv-SE" dirty="0"/>
              <a:t>IAB OTA synchronization:</a:t>
            </a:r>
          </a:p>
          <a:p>
            <a:pPr lvl="1"/>
            <a:r>
              <a:rPr lang="sv-SE" dirty="0"/>
              <a:t>Option 1: Do not specify OTA synchronization (OTA-S) accuracy for IAB node.</a:t>
            </a:r>
          </a:p>
          <a:p>
            <a:pPr lvl="1"/>
            <a:r>
              <a:rPr lang="sv-SE" dirty="0"/>
              <a:t>Option 2: Specify OTA-S accuracy for IAB node.</a:t>
            </a:r>
          </a:p>
          <a:p>
            <a:pPr lvl="1"/>
            <a:r>
              <a:rPr lang="en-US" dirty="0"/>
              <a:t>Factors impacting OTA-S accuracy need to be considered for deciding one of the options.</a:t>
            </a:r>
          </a:p>
        </p:txBody>
      </p:sp>
    </p:spTree>
    <p:extLst>
      <p:ext uri="{BB962C8B-B14F-4D97-AF65-F5344CB8AC3E}">
        <p14:creationId xmlns:p14="http://schemas.microsoft.com/office/powerpoint/2010/main" val="5710286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727" y="54527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Way Forward on IAB RRM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50813"/>
            <a:ext cx="12192000" cy="5918436"/>
          </a:xfrm>
        </p:spPr>
        <p:txBody>
          <a:bodyPr/>
          <a:lstStyle/>
          <a:p>
            <a:r>
              <a:rPr lang="sv-SE" dirty="0"/>
              <a:t>Access Link (AL):</a:t>
            </a:r>
          </a:p>
          <a:p>
            <a:pPr lvl="1"/>
            <a:r>
              <a:rPr lang="sv-SE" dirty="0"/>
              <a:t> </a:t>
            </a:r>
            <a:r>
              <a:rPr lang="en-US" dirty="0"/>
              <a:t>A UE served by an IAB node on the access link (</a:t>
            </a:r>
            <a:r>
              <a:rPr lang="en-US" dirty="0" err="1"/>
              <a:t>Uu</a:t>
            </a:r>
            <a:r>
              <a:rPr lang="en-US" dirty="0"/>
              <a:t>) shall meet existing RRM requirements for the access link (</a:t>
            </a:r>
            <a:r>
              <a:rPr lang="en-US" dirty="0" err="1"/>
              <a:t>Uu</a:t>
            </a:r>
            <a:r>
              <a:rPr lang="en-US" dirty="0"/>
              <a:t>) defined in 38.133 and 36.133 (related to EN-DC or NE-DC). </a:t>
            </a:r>
          </a:p>
          <a:p>
            <a:pPr lvl="2"/>
            <a:r>
              <a:rPr lang="en-US" dirty="0"/>
              <a:t>No additional requirements related to UE operation on the access link are needed.</a:t>
            </a:r>
          </a:p>
          <a:p>
            <a:r>
              <a:rPr lang="en-US" dirty="0"/>
              <a:t>Backhaul link (BL):</a:t>
            </a:r>
          </a:p>
          <a:p>
            <a:pPr lvl="1"/>
            <a:r>
              <a:rPr lang="en-US" dirty="0"/>
              <a:t>It is FFS whether any RRM requirement need to be specified for IAB node and identify type of RRM requirement(s) (if need to be specified).</a:t>
            </a:r>
          </a:p>
        </p:txBody>
      </p:sp>
    </p:spTree>
    <p:extLst>
      <p:ext uri="{BB962C8B-B14F-4D97-AF65-F5344CB8AC3E}">
        <p14:creationId xmlns:p14="http://schemas.microsoft.com/office/powerpoint/2010/main" val="12069700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428</Words>
  <Application>Microsoft Office PowerPoint</Application>
  <PresentationFormat>Widescreen</PresentationFormat>
  <Paragraphs>41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Batang</vt:lpstr>
      <vt:lpstr>Arial</vt:lpstr>
      <vt:lpstr>Calibri</vt:lpstr>
      <vt:lpstr>Calibri Light</vt:lpstr>
      <vt:lpstr>Symbol</vt:lpstr>
      <vt:lpstr>Times New Roman</vt:lpstr>
      <vt:lpstr>Wingdings</vt:lpstr>
      <vt:lpstr>Office Theme</vt:lpstr>
      <vt:lpstr>Way forward on IAB OTA Timing and RRM</vt:lpstr>
      <vt:lpstr>Background</vt:lpstr>
      <vt:lpstr>Way Forward on OTA Time Alignment</vt:lpstr>
      <vt:lpstr>Way Forward on IAB RRM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2019-05-17T20:58:56Z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(2)ZEyeJZvUEBWb9MaZPNmsae/RxvV3+jll6hbCZD1FyT8hsRDPFktg+sGQuXzgM0H0sXz7iihy
WXn0FsQHodcKO2QJzoVmm5N6JCtMS7PucnnNjDHZQsNXR7JVZNJVg1RmkeBOz3vB3BNc7CzQ
ZwsKdVzgGW3ZO1J01YnIE8kLgOZXQ/Y3HjqpGFJAmNq9eWrNX9BesZkvomNX1RnibIVQAaIj
uBQ0hsq81Ni01mrx8M</vt:lpwstr>
  </property>
  <property fmtid="{D5CDD505-2E9C-101B-9397-08002B2CF9AE}" pid="10" name="_2015_ms_pID_7253431">
    <vt:lpwstr>wkzFledQv7Dl2HBlSBn2dWHhjZXfM/zPACW4gQL+T4s5KGXfYuqyoJ
rcsDsfW0WVkQsBSQ/BapotpM9vFdChpgOhQg/RN3CmDqkhtBYwJya4r67dzFbIKhvakwVJV3
Bc7HhSJ6aBk9oJ1JxPzOUpbkxnPQG3oJdECiDejlbx1sBfTwiveaxr5z9xU04dSL1nISjSjt
hfh2wnNZ0pq41l2S</vt:lpwstr>
  </property>
  <property fmtid="{D5CDD505-2E9C-101B-9397-08002B2CF9AE}" pid="11" name="_AdHocReviewCycleID">
    <vt:i4>-1770393099</vt:i4>
  </property>
</Properties>
</file>