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83" r:id="rId3"/>
    <p:sldId id="285" r:id="rId4"/>
    <p:sldId id="286" r:id="rId5"/>
    <p:sldId id="287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66" autoAdjust="0"/>
    <p:restoredTop sz="82742" autoAdjust="0"/>
  </p:normalViewPr>
  <p:slideViewPr>
    <p:cSldViewPr>
      <p:cViewPr varScale="1">
        <p:scale>
          <a:sx n="113" d="100"/>
          <a:sy n="113" d="100"/>
        </p:scale>
        <p:origin x="122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pPr/>
              <a:t>2019/5/17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26399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591162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26073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009049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2019/5/17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2019/5/17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2019/5/17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2019/5/17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2019/5/17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2019/5/17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2019/5/17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Way forward on NR mobility enhancement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>
                <a:solidFill>
                  <a:schemeClr val="tx1"/>
                </a:solidFill>
              </a:rPr>
              <a:t>Intel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TSG-RAN4 Meeting #</a:t>
            </a:r>
            <a:r>
              <a:rPr lang="en-GB" b="1" dirty="0" smtClean="0"/>
              <a:t>91 </a:t>
            </a:r>
            <a:r>
              <a:rPr lang="en-GB" b="1" dirty="0"/>
              <a:t>	</a:t>
            </a:r>
          </a:p>
          <a:p>
            <a:r>
              <a:rPr lang="en-US" b="1" dirty="0" smtClean="0"/>
              <a:t>Reno, USA, 13 </a:t>
            </a:r>
            <a:r>
              <a:rPr lang="en-US" b="1" dirty="0"/>
              <a:t>– </a:t>
            </a:r>
            <a:r>
              <a:rPr lang="en-US" b="1" dirty="0" smtClean="0"/>
              <a:t>17 May, </a:t>
            </a:r>
            <a:r>
              <a:rPr lang="en-US" b="1" dirty="0"/>
              <a:t>2019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5868144" y="188639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R4-1907391</a:t>
            </a:r>
            <a:endParaRPr lang="en-US" altLang="ja-JP" b="1" dirty="0"/>
          </a:p>
          <a:p>
            <a:pPr algn="r"/>
            <a:r>
              <a:rPr lang="en-US" altLang="ja-JP" b="1" dirty="0" smtClean="0"/>
              <a:t>Document for:</a:t>
            </a:r>
            <a:r>
              <a:rPr lang="en-US" altLang="ja-JP" dirty="0" smtClean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99392"/>
            <a:ext cx="8892480" cy="1143000"/>
          </a:xfrm>
        </p:spPr>
        <p:txBody>
          <a:bodyPr>
            <a:noAutofit/>
          </a:bodyPr>
          <a:lstStyle/>
          <a:p>
            <a:r>
              <a:rPr lang="en-US" sz="2800" dirty="0"/>
              <a:t>Agreements on </a:t>
            </a:r>
            <a:r>
              <a:rPr lang="en-US" sz="2800" dirty="0" smtClean="0"/>
              <a:t>handover with simultaneous Rx/</a:t>
            </a:r>
            <a:r>
              <a:rPr lang="en-US" sz="2800" dirty="0" err="1" smtClean="0"/>
              <a:t>Tx</a:t>
            </a:r>
            <a:r>
              <a:rPr lang="en-US" sz="2800" dirty="0"/>
              <a:t> </a:t>
            </a:r>
            <a:r>
              <a:rPr lang="en-US" sz="2800" dirty="0" smtClean="0"/>
              <a:t>with source and target cells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215770" y="1556792"/>
            <a:ext cx="8460940" cy="3585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GB" altLang="en-US" sz="2000" dirty="0" smtClean="0">
                <a:latin typeface="+mj-lt"/>
                <a:ea typeface="SimSun" panose="02010600030101010101" pitchFamily="2" charset="-122"/>
                <a:cs typeface="Times New Roman" panose="02020603050405020304" pitchFamily="18" charset="0"/>
              </a:rPr>
              <a:t>From RAN4 perspective, handover </a:t>
            </a:r>
            <a:r>
              <a:rPr kumimoji="0" lang="en-GB" altLang="en-US" sz="2000" dirty="0">
                <a:latin typeface="+mj-lt"/>
                <a:ea typeface="SimSun" panose="02010600030101010101" pitchFamily="2" charset="-122"/>
                <a:cs typeface="Times New Roman" panose="02020603050405020304" pitchFamily="18" charset="0"/>
              </a:rPr>
              <a:t>from one frequency range to </a:t>
            </a:r>
            <a:r>
              <a:rPr kumimoji="0" lang="en-GB" altLang="en-US" sz="2000" dirty="0" smtClean="0">
                <a:latin typeface="+mj-lt"/>
                <a:ea typeface="SimSun" panose="02010600030101010101" pitchFamily="2" charset="-122"/>
                <a:cs typeface="Times New Roman" panose="02020603050405020304" pitchFamily="18" charset="0"/>
              </a:rPr>
              <a:t>another with </a:t>
            </a:r>
            <a:r>
              <a:rPr kumimoji="0" lang="en-GB" altLang="en-US" sz="2000" dirty="0">
                <a:latin typeface="+mj-lt"/>
                <a:ea typeface="SimSun" panose="02010600030101010101" pitchFamily="2" charset="-122"/>
                <a:cs typeface="Times New Roman" panose="02020603050405020304" pitchFamily="18" charset="0"/>
              </a:rPr>
              <a:t>simultaneous Rx/</a:t>
            </a:r>
            <a:r>
              <a:rPr kumimoji="0" lang="en-GB" altLang="en-US" sz="2000" dirty="0" err="1">
                <a:latin typeface="+mj-lt"/>
                <a:ea typeface="SimSun" panose="02010600030101010101" pitchFamily="2" charset="-122"/>
                <a:cs typeface="Times New Roman" panose="02020603050405020304" pitchFamily="18" charset="0"/>
              </a:rPr>
              <a:t>Tx</a:t>
            </a:r>
            <a:r>
              <a:rPr kumimoji="0" lang="en-GB" altLang="en-US" sz="2000" dirty="0">
                <a:latin typeface="+mj-lt"/>
                <a:ea typeface="SimSun" panose="02010600030101010101" pitchFamily="2" charset="-122"/>
                <a:cs typeface="Times New Roman" panose="02020603050405020304" pitchFamily="18" charset="0"/>
              </a:rPr>
              <a:t> is </a:t>
            </a:r>
            <a:r>
              <a:rPr kumimoji="0" lang="en-GB" altLang="en-US" sz="2000" dirty="0" smtClean="0">
                <a:latin typeface="+mj-lt"/>
                <a:ea typeface="SimSun" panose="02010600030101010101" pitchFamily="2" charset="-122"/>
                <a:cs typeface="Times New Roman" panose="02020603050405020304" pitchFamily="18" charset="0"/>
              </a:rPr>
              <a:t>feasible, e.g. for UE supporting FR1+FR2 NR DC.</a:t>
            </a: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0" lang="en-GB" altLang="en-US" sz="2000" dirty="0" smtClean="0">
                <a:latin typeface="+mj-lt"/>
                <a:ea typeface="SimSun" panose="02010600030101010101" pitchFamily="2" charset="-122"/>
                <a:cs typeface="Times New Roman" panose="02020603050405020304" pitchFamily="18" charset="0"/>
              </a:rPr>
              <a:t>It is up to other leading group to decide if such handover is to be support or not in this work item.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GB" altLang="en-US" sz="2000" dirty="0">
              <a:latin typeface="+mj-lt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GB" altLang="en-US" sz="2000" dirty="0" smtClean="0">
              <a:latin typeface="+mj-lt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US" altLang="en-US" sz="700" dirty="0">
              <a:latin typeface="+mj-lt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GB" altLang="en-US" sz="2000" dirty="0" smtClean="0">
                <a:latin typeface="+mj-lt"/>
                <a:ea typeface="SimSun" panose="02010600030101010101" pitchFamily="2" charset="-122"/>
                <a:cs typeface="Times New Roman" panose="02020603050405020304" pitchFamily="18" charset="0"/>
              </a:rPr>
              <a:t>Handover </a:t>
            </a:r>
            <a:r>
              <a:rPr kumimoji="0" lang="en-GB" altLang="en-US" sz="2000" dirty="0">
                <a:latin typeface="+mj-lt"/>
                <a:ea typeface="SimSun" panose="02010600030101010101" pitchFamily="2" charset="-122"/>
                <a:cs typeface="Times New Roman" panose="02020603050405020304" pitchFamily="18" charset="0"/>
              </a:rPr>
              <a:t>with simultaneous </a:t>
            </a:r>
            <a:r>
              <a:rPr kumimoji="0" lang="en-GB" altLang="en-US" sz="2000" dirty="0" smtClean="0">
                <a:latin typeface="+mj-lt"/>
                <a:ea typeface="SimSun" panose="02010600030101010101" pitchFamily="2" charset="-122"/>
                <a:cs typeface="Times New Roman" panose="02020603050405020304" pitchFamily="18" charset="0"/>
              </a:rPr>
              <a:t>Rx/</a:t>
            </a:r>
            <a:r>
              <a:rPr kumimoji="0" lang="en-GB" altLang="en-US" sz="2000" dirty="0" err="1" smtClean="0">
                <a:latin typeface="+mj-lt"/>
                <a:ea typeface="SimSun" panose="02010600030101010101" pitchFamily="2" charset="-122"/>
                <a:cs typeface="Times New Roman" panose="02020603050405020304" pitchFamily="18" charset="0"/>
              </a:rPr>
              <a:t>Tx</a:t>
            </a:r>
            <a:r>
              <a:rPr kumimoji="0" lang="en-GB" altLang="en-US" sz="2000" dirty="0" smtClean="0">
                <a:latin typeface="+mj-lt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GB" altLang="en-US" sz="2000" dirty="0">
                <a:latin typeface="+mj-lt"/>
                <a:ea typeface="SimSun" panose="02010600030101010101" pitchFamily="2" charset="-122"/>
                <a:cs typeface="Times New Roman" panose="02020603050405020304" pitchFamily="18" charset="0"/>
              </a:rPr>
              <a:t>with both source and target cells involving different SCS is feasible depending on UE capability. </a:t>
            </a:r>
            <a:endParaRPr kumimoji="0" lang="en-GB" altLang="en-US" sz="2000" dirty="0" smtClean="0">
              <a:latin typeface="+mj-lt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0" lang="en-GB" altLang="en-US" sz="2000" dirty="0" smtClean="0">
                <a:latin typeface="+mj-lt"/>
                <a:ea typeface="SimSun" panose="02010600030101010101" pitchFamily="2" charset="-122"/>
                <a:cs typeface="Times New Roman" panose="02020603050405020304" pitchFamily="18" charset="0"/>
              </a:rPr>
              <a:t>All the existing UE capability regarding Rx/</a:t>
            </a:r>
            <a:r>
              <a:rPr kumimoji="0" lang="en-GB" altLang="en-US" sz="2000" dirty="0" err="1" smtClean="0">
                <a:latin typeface="+mj-lt"/>
                <a:ea typeface="SimSun" panose="02010600030101010101" pitchFamily="2" charset="-122"/>
                <a:cs typeface="Times New Roman" panose="02020603050405020304" pitchFamily="18" charset="0"/>
              </a:rPr>
              <a:t>Tx</a:t>
            </a:r>
            <a:r>
              <a:rPr kumimoji="0" lang="en-GB" altLang="en-US" sz="2000" dirty="0" smtClean="0">
                <a:latin typeface="+mj-lt"/>
                <a:ea typeface="SimSun" panose="02010600030101010101" pitchFamily="2" charset="-122"/>
                <a:cs typeface="Times New Roman" panose="02020603050405020304" pitchFamily="18" charset="0"/>
              </a:rPr>
              <a:t> with different SCS cannot be extended to cover this case. New UE capability needs to be introduced.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GB" altLang="en-US" sz="2000" dirty="0">
              <a:latin typeface="+mj-lt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9933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99392"/>
            <a:ext cx="8892480" cy="1143000"/>
          </a:xfrm>
        </p:spPr>
        <p:txBody>
          <a:bodyPr>
            <a:noAutofit/>
          </a:bodyPr>
          <a:lstStyle/>
          <a:p>
            <a:r>
              <a:rPr lang="en-US" sz="2800" dirty="0"/>
              <a:t>Agreements on RACH-less handover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9512" y="1268760"/>
            <a:ext cx="882072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GB" altLang="en-US" sz="2000" dirty="0" smtClean="0">
                <a:latin typeface="+mj-lt"/>
                <a:ea typeface="SimSun" panose="02010600030101010101" pitchFamily="2" charset="-122"/>
                <a:cs typeface="Times New Roman" panose="02020603050405020304" pitchFamily="18" charset="0"/>
              </a:rPr>
              <a:t>RACH-less </a:t>
            </a:r>
            <a:r>
              <a:rPr kumimoji="0" lang="en-GB" altLang="en-US" sz="2000" dirty="0">
                <a:latin typeface="+mj-lt"/>
                <a:ea typeface="SimSun" panose="02010600030101010101" pitchFamily="2" charset="-122"/>
                <a:cs typeface="Times New Roman" panose="02020603050405020304" pitchFamily="18" charset="0"/>
              </a:rPr>
              <a:t>handover with 0 or equal TA is feasible in FR2 </a:t>
            </a:r>
            <a:r>
              <a:rPr kumimoji="0" lang="en-GB" altLang="en-US" sz="2000" dirty="0" smtClean="0">
                <a:latin typeface="+mj-lt"/>
                <a:ea typeface="SimSun" panose="02010600030101010101" pitchFamily="2" charset="-122"/>
                <a:cs typeface="Times New Roman" panose="02020603050405020304" pitchFamily="18" charset="0"/>
              </a:rPr>
              <a:t>if </a:t>
            </a:r>
            <a:r>
              <a:rPr lang="en-GB" sz="2000" dirty="0" smtClean="0"/>
              <a:t>source </a:t>
            </a:r>
            <a:r>
              <a:rPr lang="en-GB" sz="2000" dirty="0"/>
              <a:t>and target cells are well synchronized</a:t>
            </a:r>
            <a:r>
              <a:rPr kumimoji="0" lang="en-GB" altLang="zh-CN" sz="2000" dirty="0" smtClean="0">
                <a:latin typeface="+mj-lt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GB" altLang="zh-CN" sz="2000" dirty="0">
              <a:latin typeface="+mj-lt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GB" altLang="zh-CN" sz="2000" dirty="0" smtClean="0">
                <a:latin typeface="+mj-lt"/>
                <a:ea typeface="SimSun" panose="02010600030101010101" pitchFamily="2" charset="-122"/>
                <a:cs typeface="Times New Roman" panose="02020603050405020304" pitchFamily="18" charset="0"/>
              </a:rPr>
              <a:t>From RAN4 perspective, if the source cell can configure </a:t>
            </a:r>
            <a:r>
              <a:rPr kumimoji="0" lang="en-GB" altLang="zh-CN" sz="2000" dirty="0">
                <a:latin typeface="+mj-lt"/>
                <a:ea typeface="SimSun" panose="02010600030101010101" pitchFamily="2" charset="-122"/>
                <a:cs typeface="Times New Roman" panose="02020603050405020304" pitchFamily="18" charset="0"/>
              </a:rPr>
              <a:t>multiple UL grant resources associated with different DL RS (SSB or CSI-RS</a:t>
            </a:r>
            <a:r>
              <a:rPr kumimoji="0" lang="en-GB" altLang="zh-CN" sz="2000" dirty="0" smtClean="0">
                <a:latin typeface="+mj-lt"/>
                <a:ea typeface="SimSun" panose="02010600030101010101" pitchFamily="2" charset="-122"/>
                <a:cs typeface="Times New Roman" panose="02020603050405020304" pitchFamily="18" charset="0"/>
              </a:rPr>
              <a:t>) in target cell, handover successful rate can be increased.</a:t>
            </a:r>
          </a:p>
          <a:p>
            <a:pPr marL="685800" lvl="0" indent="-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kumimoji="0" lang="en-GB" altLang="zh-CN" sz="2000" dirty="0" smtClean="0">
                <a:latin typeface="+mj-lt"/>
              </a:rPr>
              <a:t>Note this increases resource overhead in the target cell. It is up to other working group if to support this.</a:t>
            </a:r>
          </a:p>
          <a:p>
            <a:pPr marL="685800" lvl="0" indent="-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endParaRPr kumimoji="0" lang="en-GB" altLang="zh-CN" sz="2000" dirty="0">
              <a:latin typeface="+mj-lt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GB" altLang="zh-CN" sz="2000" dirty="0" smtClean="0">
                <a:latin typeface="+mj-lt"/>
              </a:rPr>
              <a:t>Feasibility of RACH-less handover with non-zero/non-equal TA is FFS. Companies are encouraged to provided further analysis.</a:t>
            </a:r>
            <a:endParaRPr kumimoji="0" lang="en-GB" altLang="zh-CN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430435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315416"/>
            <a:ext cx="8892480" cy="1143000"/>
          </a:xfrm>
        </p:spPr>
        <p:txBody>
          <a:bodyPr>
            <a:noAutofit/>
          </a:bodyPr>
          <a:lstStyle/>
          <a:p>
            <a:r>
              <a:rPr lang="en-US" sz="2800" dirty="0"/>
              <a:t>Agreements on </a:t>
            </a:r>
            <a:r>
              <a:rPr lang="en-US" sz="2800" dirty="0" smtClean="0"/>
              <a:t>conditional handover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7504" y="620688"/>
            <a:ext cx="9108504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dirty="0" smtClean="0"/>
              <a:t>The handover </a:t>
            </a:r>
            <a:r>
              <a:rPr lang="en-GB" dirty="0"/>
              <a:t>delay D</a:t>
            </a:r>
            <a:r>
              <a:rPr lang="en-GB" baseline="-25000" dirty="0"/>
              <a:t>CHO </a:t>
            </a:r>
            <a:r>
              <a:rPr lang="en-GB" dirty="0" smtClean="0"/>
              <a:t>in </a:t>
            </a:r>
            <a:r>
              <a:rPr lang="en-GB" dirty="0"/>
              <a:t>CHO is </a:t>
            </a:r>
            <a:r>
              <a:rPr lang="en-GB" dirty="0" smtClean="0"/>
              <a:t>defined from the </a:t>
            </a:r>
            <a:r>
              <a:rPr lang="en-GB" dirty="0"/>
              <a:t>time when handover </a:t>
            </a:r>
            <a:r>
              <a:rPr lang="en-GB" dirty="0" smtClean="0"/>
              <a:t>condition is met to the time when the first PRACH preamble is transmitted. The interpretation of “handover condition is met” is: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dirty="0"/>
              <a:t>	</a:t>
            </a:r>
            <a:r>
              <a:rPr lang="en-GB" dirty="0" smtClean="0"/>
              <a:t>option 1: the time when actual channel condition is satisfied (before UE </a:t>
            </a:r>
            <a:r>
              <a:rPr lang="en-GB" dirty="0" smtClean="0"/>
              <a:t>realizes).</a:t>
            </a:r>
            <a:endParaRPr lang="en-GB" dirty="0" smtClean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dirty="0" smtClean="0"/>
              <a:t>	option 2: the time when UE realizes the condition is satisfied and HO is executed.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dirty="0" smtClean="0"/>
              <a:t>If option 1 is agreeable, then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dirty="0" smtClean="0"/>
              <a:t>D</a:t>
            </a:r>
            <a:r>
              <a:rPr lang="en-GB" baseline="-25000" dirty="0" smtClean="0"/>
              <a:t>CHO</a:t>
            </a:r>
            <a:r>
              <a:rPr lang="en-GB" dirty="0" smtClean="0"/>
              <a:t> = </a:t>
            </a:r>
            <a:r>
              <a:rPr lang="en-GB" dirty="0" err="1" smtClean="0"/>
              <a:t>T</a:t>
            </a:r>
            <a:r>
              <a:rPr lang="en-GB" baseline="-25000" dirty="0" err="1" smtClean="0"/>
              <a:t>trigger</a:t>
            </a:r>
            <a:r>
              <a:rPr lang="en-GB" dirty="0" smtClean="0"/>
              <a:t> + </a:t>
            </a:r>
            <a:r>
              <a:rPr lang="en-GB" dirty="0" err="1" smtClean="0"/>
              <a:t>T</a:t>
            </a:r>
            <a:r>
              <a:rPr lang="en-GB" baseline="-25000" dirty="0" err="1" smtClean="0"/>
              <a:t>interrupt_CHO</a:t>
            </a:r>
            <a:endParaRPr lang="en-GB" baseline="-25000" dirty="0" smtClean="0"/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dirty="0" smtClean="0"/>
              <a:t>Where</a:t>
            </a:r>
            <a:r>
              <a:rPr lang="en-GB" dirty="0"/>
              <a:t>:</a:t>
            </a:r>
          </a:p>
          <a:p>
            <a:pPr marL="285750" lvl="0" indent="-285750" eaLnBrk="0" fontAlgn="base" hangingPunct="0"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§"/>
            </a:pPr>
            <a:r>
              <a:rPr lang="en-GB" sz="1600" dirty="0" err="1"/>
              <a:t>T</a:t>
            </a:r>
            <a:r>
              <a:rPr lang="en-GB" sz="1600" baseline="-25000" dirty="0" err="1"/>
              <a:t>trigger</a:t>
            </a:r>
            <a:r>
              <a:rPr kumimoji="0" lang="en-GB" altLang="zh-CN" sz="1600" dirty="0">
                <a:latin typeface="Arial" panose="020B0604020202020204" pitchFamily="34" charset="0"/>
              </a:rPr>
              <a:t>: is the </a:t>
            </a:r>
            <a:r>
              <a:rPr kumimoji="0" lang="en-GB" altLang="zh-CN" sz="1600" dirty="0" smtClean="0">
                <a:latin typeface="Arial" panose="020B0604020202020204" pitchFamily="34" charset="0"/>
              </a:rPr>
              <a:t>delay from </a:t>
            </a:r>
            <a:r>
              <a:rPr kumimoji="0" lang="en-GB" altLang="zh-CN" sz="1600" dirty="0">
                <a:latin typeface="Arial" panose="020B0604020202020204" pitchFamily="34" charset="0"/>
              </a:rPr>
              <a:t>the time when condition is met to HO is actually </a:t>
            </a:r>
            <a:r>
              <a:rPr kumimoji="0" lang="en-GB" altLang="zh-CN" sz="1600" dirty="0" smtClean="0">
                <a:latin typeface="Arial" panose="020B0604020202020204" pitchFamily="34" charset="0"/>
              </a:rPr>
              <a:t>executed: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GB" altLang="zh-CN" sz="1600" dirty="0">
                <a:latin typeface="Arial" panose="020B0604020202020204" pitchFamily="34" charset="0"/>
              </a:rPr>
              <a:t>	</a:t>
            </a:r>
            <a:r>
              <a:rPr lang="en-GB" sz="1600" dirty="0"/>
              <a:t> </a:t>
            </a:r>
            <a:r>
              <a:rPr lang="en-GB" sz="1600" dirty="0" err="1" smtClean="0"/>
              <a:t>T</a:t>
            </a:r>
            <a:r>
              <a:rPr lang="en-GB" sz="1600" baseline="-25000" dirty="0" err="1" smtClean="0"/>
              <a:t>trigger</a:t>
            </a:r>
            <a:r>
              <a:rPr lang="en-GB" sz="1600" baseline="-25000" dirty="0" smtClean="0"/>
              <a:t> </a:t>
            </a:r>
            <a:r>
              <a:rPr kumimoji="0" lang="en-GB" altLang="zh-CN" sz="1600" dirty="0" smtClean="0">
                <a:latin typeface="Arial" panose="020B0604020202020204" pitchFamily="34" charset="0"/>
              </a:rPr>
              <a:t>= </a:t>
            </a:r>
            <a:r>
              <a:rPr lang="en-GB" sz="1600" dirty="0" smtClean="0"/>
              <a:t>T</a:t>
            </a:r>
            <a:r>
              <a:rPr lang="en-GB" sz="1600" baseline="-25000" dirty="0" smtClean="0"/>
              <a:t>RRC, 1 </a:t>
            </a:r>
            <a:r>
              <a:rPr kumimoji="0" lang="en-GB" altLang="zh-CN" sz="1600" dirty="0">
                <a:latin typeface="Arial" panose="020B0604020202020204" pitchFamily="34" charset="0"/>
              </a:rPr>
              <a:t>+ </a:t>
            </a:r>
            <a:r>
              <a:rPr lang="en-GB" sz="1600" dirty="0" err="1" smtClean="0"/>
              <a:t>T</a:t>
            </a:r>
            <a:r>
              <a:rPr lang="en-GB" sz="1600" baseline="-25000" dirty="0" err="1" smtClean="0"/>
              <a:t>measure</a:t>
            </a:r>
            <a:r>
              <a:rPr lang="en-GB" sz="1600" baseline="-25000" dirty="0" smtClean="0"/>
              <a:t> </a:t>
            </a:r>
            <a:r>
              <a:rPr kumimoji="0" lang="en-GB" altLang="zh-CN" sz="1600" dirty="0" smtClean="0">
                <a:latin typeface="Arial" panose="020B0604020202020204" pitchFamily="34" charset="0"/>
              </a:rPr>
              <a:t>+ </a:t>
            </a:r>
            <a:r>
              <a:rPr lang="en-GB" sz="1600" dirty="0" smtClean="0"/>
              <a:t>T</a:t>
            </a:r>
            <a:r>
              <a:rPr lang="en-GB" sz="1600" baseline="-25000" dirty="0" smtClean="0"/>
              <a:t>TTT</a:t>
            </a:r>
            <a:r>
              <a:rPr kumimoji="0" lang="en-GB" altLang="zh-CN" sz="1600" baseline="-25000" dirty="0">
                <a:latin typeface="Arial" panose="020B0604020202020204" pitchFamily="34" charset="0"/>
              </a:rPr>
              <a:t>	</a:t>
            </a:r>
            <a:endParaRPr kumimoji="0" lang="en-GB" altLang="zh-CN" sz="1600" dirty="0">
              <a:latin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GB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GB" sz="16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RRC</a:t>
            </a:r>
            <a:r>
              <a:rPr lang="en-GB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, 1 </a:t>
            </a:r>
            <a:r>
              <a:rPr kumimoji="0" lang="en-GB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: CHO command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RRC procedure 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delay</a:t>
            </a:r>
            <a:r>
              <a:rPr kumimoji="0" lang="en-GB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GB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RRC, 1 </a:t>
            </a:r>
            <a:r>
              <a:rPr kumimoji="0" lang="en-GB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=0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if the time from when the 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CHO 		command until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the time when the 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condition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is 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met &gt;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RRC procedure delay, 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		otherwise T</a:t>
            </a:r>
            <a:r>
              <a:rPr lang="en-GB" sz="16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RRC</a:t>
            </a:r>
            <a:r>
              <a:rPr lang="en-GB" sz="1600" baseline="-25000" dirty="0">
                <a:latin typeface="Arial" panose="020B0604020202020204" pitchFamily="34" charset="0"/>
                <a:cs typeface="Arial" panose="020B0604020202020204" pitchFamily="34" charset="0"/>
              </a:rPr>
              <a:t>, 1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= RRC procedure delay- (time from 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CHO command until 		the condition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is 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met) </a:t>
            </a:r>
            <a:endParaRPr kumimoji="0" lang="en-GB" altLang="zh-CN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GB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GB" sz="1600" baseline="-2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measure</a:t>
            </a:r>
            <a:r>
              <a:rPr kumimoji="0" lang="en-GB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: measurement cycle on the target frequency layer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	T</a:t>
            </a:r>
            <a:r>
              <a:rPr lang="en-GB" sz="16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TTT</a:t>
            </a:r>
            <a:r>
              <a:rPr kumimoji="0" lang="en-GB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: length of time-to-trigger window if configured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kumimoji="0" lang="en-GB" altLang="zh-CN" dirty="0">
              <a:latin typeface="Arial" panose="020B0604020202020204" pitchFamily="34" charset="0"/>
            </a:endParaRPr>
          </a:p>
          <a:p>
            <a:pPr marL="342900" indent="-3429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GB" dirty="0" err="1" smtClean="0"/>
              <a:t>T</a:t>
            </a:r>
            <a:r>
              <a:rPr lang="en-GB" baseline="-25000" dirty="0" err="1" smtClean="0"/>
              <a:t>interrupt</a:t>
            </a:r>
            <a:r>
              <a:rPr lang="en-GB" baseline="-25000" dirty="0" err="1" smtClean="0">
                <a:solidFill>
                  <a:srgbClr val="FF0000"/>
                </a:solidFill>
              </a:rPr>
              <a:t>_CHO</a:t>
            </a:r>
            <a:r>
              <a:rPr kumimoji="0" lang="en-GB" altLang="zh-CN" dirty="0" smtClean="0">
                <a:latin typeface="Arial" panose="020B0604020202020204" pitchFamily="34" charset="0"/>
              </a:rPr>
              <a:t>: </a:t>
            </a:r>
            <a:r>
              <a:rPr kumimoji="0" lang="en-GB" altLang="zh-CN" dirty="0">
                <a:latin typeface="Arial" panose="020B0604020202020204" pitchFamily="34" charset="0"/>
              </a:rPr>
              <a:t>is </a:t>
            </a:r>
            <a:r>
              <a:rPr kumimoji="0" lang="en-GB" altLang="zh-CN" dirty="0" smtClean="0">
                <a:latin typeface="Arial" panose="020B0604020202020204" pitchFamily="34" charset="0"/>
              </a:rPr>
              <a:t>the interruption time from HO is executed to the first PRACH preamble is sent to the target cell: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GB" altLang="zh-CN" dirty="0">
                <a:latin typeface="Arial" panose="020B0604020202020204" pitchFamily="34" charset="0"/>
              </a:rPr>
              <a:t>	</a:t>
            </a:r>
            <a:r>
              <a:rPr lang="en-GB" dirty="0"/>
              <a:t> </a:t>
            </a:r>
            <a:r>
              <a:rPr lang="en-GB" dirty="0" err="1" smtClean="0"/>
              <a:t>T</a:t>
            </a:r>
            <a:r>
              <a:rPr lang="en-GB" baseline="-25000" dirty="0" err="1" smtClean="0"/>
              <a:t>interrupt</a:t>
            </a:r>
            <a:r>
              <a:rPr lang="en-GB" baseline="-25000" dirty="0" err="1" smtClean="0">
                <a:solidFill>
                  <a:srgbClr val="FF0000"/>
                </a:solidFill>
              </a:rPr>
              <a:t>_CHO</a:t>
            </a:r>
            <a:r>
              <a:rPr lang="en-GB" baseline="-25000" dirty="0" smtClean="0"/>
              <a:t> </a:t>
            </a:r>
            <a:r>
              <a:rPr kumimoji="0" lang="en-GB" altLang="zh-CN" dirty="0">
                <a:latin typeface="Arial" panose="020B0604020202020204" pitchFamily="34" charset="0"/>
              </a:rPr>
              <a:t>= </a:t>
            </a:r>
            <a:r>
              <a:rPr lang="en-GB" dirty="0" smtClean="0"/>
              <a:t>T</a:t>
            </a:r>
            <a:r>
              <a:rPr lang="en-GB" baseline="-25000" dirty="0" smtClean="0"/>
              <a:t>RRC_2 </a:t>
            </a:r>
            <a:r>
              <a:rPr kumimoji="0" lang="en-GB" altLang="zh-CN" dirty="0">
                <a:latin typeface="Arial" panose="020B0604020202020204" pitchFamily="34" charset="0"/>
              </a:rPr>
              <a:t>+ </a:t>
            </a:r>
            <a:r>
              <a:rPr lang="en-GB" dirty="0" err="1" smtClean="0"/>
              <a:t>T</a:t>
            </a:r>
            <a:r>
              <a:rPr lang="en-GB" baseline="-25000" dirty="0" err="1" smtClean="0"/>
              <a:t>interrupt</a:t>
            </a:r>
            <a:endParaRPr lang="en-GB" baseline="-25000" dirty="0" smtClean="0"/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GB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GB" sz="16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RRC_2</a:t>
            </a:r>
            <a:r>
              <a:rPr kumimoji="0" lang="en-GB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: time to disconnect with the source cell, e.g. stop timer if running, </a:t>
            </a:r>
            <a:r>
              <a:rPr lang="en-GB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elease 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UL data compression 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configuration and </a:t>
            </a:r>
            <a:r>
              <a:rPr lang="en-GB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etc</a:t>
            </a:r>
            <a:r>
              <a:rPr lang="en-GB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GB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GB" sz="1600" baseline="-2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interrupt</a:t>
            </a:r>
            <a:r>
              <a:rPr kumimoji="0"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GB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GB" sz="1600" dirty="0" err="1"/>
              <a:t>T</a:t>
            </a:r>
            <a:r>
              <a:rPr lang="en-GB" sz="1600" baseline="-25000" dirty="0" err="1"/>
              <a:t>search</a:t>
            </a:r>
            <a:r>
              <a:rPr lang="en-GB" sz="1600" dirty="0"/>
              <a:t> + T</a:t>
            </a:r>
            <a:r>
              <a:rPr lang="en-GB" sz="1600" baseline="-25000" dirty="0"/>
              <a:t>IU</a:t>
            </a:r>
            <a:r>
              <a:rPr lang="en-GB" sz="1600" dirty="0"/>
              <a:t> + 20+ T</a:t>
            </a:r>
            <a:r>
              <a:rPr lang="en-GB" sz="1600" baseline="-25000" dirty="0"/>
              <a:t>∆</a:t>
            </a:r>
            <a:r>
              <a:rPr lang="en-GB" sz="1600" dirty="0"/>
              <a:t> </a:t>
            </a:r>
            <a:r>
              <a:rPr lang="en-GB" sz="1600" dirty="0" smtClean="0"/>
              <a:t>(</a:t>
            </a:r>
            <a:r>
              <a:rPr kumimoji="0" lang="en-GB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same as legacy definition, where </a:t>
            </a:r>
            <a:r>
              <a:rPr lang="en-GB" sz="1600" dirty="0" err="1"/>
              <a:t>T</a:t>
            </a:r>
            <a:r>
              <a:rPr lang="en-GB" sz="1600" baseline="-25000" dirty="0" err="1"/>
              <a:t>search</a:t>
            </a:r>
            <a:r>
              <a:rPr lang="en-GB" sz="1600" baseline="-25000" dirty="0"/>
              <a:t> </a:t>
            </a:r>
            <a:r>
              <a:rPr kumimoji="0" lang="en-GB" altLang="zh-CN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may not be needed if CHO to unknown target cell is not supported according to other working group)</a:t>
            </a:r>
            <a:endParaRPr kumimoji="0" lang="en-GB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baseline="-25000" dirty="0" smtClean="0"/>
          </a:p>
        </p:txBody>
      </p:sp>
    </p:spTree>
    <p:extLst>
      <p:ext uri="{BB962C8B-B14F-4D97-AF65-F5344CB8AC3E}">
        <p14:creationId xmlns:p14="http://schemas.microsoft.com/office/powerpoint/2010/main" val="41603639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0"/>
            <a:ext cx="8892480" cy="1143000"/>
          </a:xfrm>
        </p:spPr>
        <p:txBody>
          <a:bodyPr>
            <a:noAutofit/>
          </a:bodyPr>
          <a:lstStyle/>
          <a:p>
            <a:pPr algn="l"/>
            <a:r>
              <a:rPr lang="en-US" sz="2800" dirty="0" smtClean="0"/>
              <a:t>Appendix: example for CHO procedure (option 1)</a:t>
            </a:r>
            <a:endParaRPr lang="en-US" sz="2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52" y="980728"/>
            <a:ext cx="7616624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953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10038</TotalTime>
  <Words>277</Words>
  <Application>Microsoft Office PowerPoint</Application>
  <PresentationFormat>On-screen Show (4:3)</PresentationFormat>
  <Paragraphs>43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3" baseType="lpstr">
      <vt:lpstr>ＭＳ Ｐゴシック</vt:lpstr>
      <vt:lpstr>宋体</vt:lpstr>
      <vt:lpstr>宋体</vt:lpstr>
      <vt:lpstr>Arial</vt:lpstr>
      <vt:lpstr>Calibri</vt:lpstr>
      <vt:lpstr>Times New Roman</vt:lpstr>
      <vt:lpstr>Wingdings</vt:lpstr>
      <vt:lpstr>Office テーマ</vt:lpstr>
      <vt:lpstr>Way forward on NR mobility enhancement</vt:lpstr>
      <vt:lpstr>Agreements on handover with simultaneous Rx/Tx with source and target cells</vt:lpstr>
      <vt:lpstr>Agreements on RACH-less handover</vt:lpstr>
      <vt:lpstr>Agreements on conditional handover</vt:lpstr>
      <vt:lpstr>Appendix: example for CHO procedure (option 1)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Li, Qiming</cp:lastModifiedBy>
  <cp:revision>416</cp:revision>
  <dcterms:created xsi:type="dcterms:W3CDTF">2017-01-18T16:32:26Z</dcterms:created>
  <dcterms:modified xsi:type="dcterms:W3CDTF">2019-05-17T21:45:12Z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f673fa53-00a8-4528-8afe-c361a4e32f5d</vt:lpwstr>
  </property>
  <property fmtid="{D5CDD505-2E9C-101B-9397-08002B2CF9AE}" pid="4" name="CTP_TimeStamp">
    <vt:lpwstr>2019-05-17 21:45:12Z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</Properties>
</file>