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304" r:id="rId4"/>
    <p:sldId id="301" r:id="rId5"/>
    <p:sldId id="305" r:id="rId6"/>
    <p:sldId id="274" r:id="rId7"/>
    <p:sldId id="27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62" autoAdjust="0"/>
    <p:restoredTop sz="91176" autoAdjust="0"/>
  </p:normalViewPr>
  <p:slideViewPr>
    <p:cSldViewPr>
      <p:cViewPr varScale="1">
        <p:scale>
          <a:sx n="101" d="100"/>
          <a:sy n="101" d="100"/>
        </p:scale>
        <p:origin x="181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eller, Axel (Nokia - FR/Paris-Saclay)" userId="6b065ed8-40bf-4bd7-b1e4-242bb2fb76f9" providerId="ADAL" clId="{19E92AF7-300D-4346-99F5-EE9988C39E2C}"/>
    <pc:docChg chg="modSld">
      <pc:chgData name="Mueller, Axel (Nokia - FR/Paris-Saclay)" userId="6b065ed8-40bf-4bd7-b1e4-242bb2fb76f9" providerId="ADAL" clId="{19E92AF7-300D-4346-99F5-EE9988C39E2C}" dt="2019-05-17T02:32:37.608" v="4" actId="6549"/>
      <pc:docMkLst>
        <pc:docMk/>
      </pc:docMkLst>
      <pc:sldChg chg="modSp">
        <pc:chgData name="Mueller, Axel (Nokia - FR/Paris-Saclay)" userId="6b065ed8-40bf-4bd7-b1e4-242bb2fb76f9" providerId="ADAL" clId="{19E92AF7-300D-4346-99F5-EE9988C39E2C}" dt="2019-05-17T02:32:37.608" v="4" actId="6549"/>
        <pc:sldMkLst>
          <pc:docMk/>
          <pc:sldMk cId="0" sldId="256"/>
        </pc:sldMkLst>
        <pc:spChg chg="mod">
          <ac:chgData name="Mueller, Axel (Nokia - FR/Paris-Saclay)" userId="6b065ed8-40bf-4bd7-b1e4-242bb2fb76f9" providerId="ADAL" clId="{19E92AF7-300D-4346-99F5-EE9988C39E2C}" dt="2019-05-17T02:32:37.608" v="4" actId="6549"/>
          <ac:spMkLst>
            <pc:docMk/>
            <pc:sldMk cId="0" sldId="256"/>
            <ac:spMk id="9" creationId="{52A9A88A-35BF-419E-B5BF-1BB21DAAB3F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52A9A88A-35BF-419E-B5BF-1BB21DAAB3F8}"/>
              </a:ext>
            </a:extLst>
          </p:cNvPr>
          <p:cNvSpPr/>
          <p:nvPr/>
        </p:nvSpPr>
        <p:spPr>
          <a:xfrm>
            <a:off x="5453753" y="361631"/>
            <a:ext cx="32227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R4-1907241</a:t>
            </a:r>
            <a:endParaRPr lang="en-US" altLang="ja-JP" b="1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1B215AF-ED6A-4C79-9A91-7E25535AC09D}"/>
              </a:ext>
            </a:extLst>
          </p:cNvPr>
          <p:cNvSpPr/>
          <p:nvPr/>
        </p:nvSpPr>
        <p:spPr>
          <a:xfrm>
            <a:off x="282499" y="32817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b="1" dirty="0"/>
              <a:t>3GPP TSG-RAN WG4 RAN#91	</a:t>
            </a:r>
            <a:endParaRPr lang="ja-JP" altLang="ja-JP" dirty="0"/>
          </a:p>
          <a:p>
            <a:r>
              <a:rPr lang="en-GB" altLang="zh-CN" b="1" dirty="0"/>
              <a:t>Reno, Nevada, US, 13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– 17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May 2019</a:t>
            </a:r>
            <a:endParaRPr lang="en-US" altLang="zh-CN" b="1" dirty="0"/>
          </a:p>
          <a:p>
            <a:r>
              <a:rPr lang="en-US" altLang="ja-JP" b="1" dirty="0"/>
              <a:t>Agenda: </a:t>
            </a:r>
            <a:r>
              <a:rPr lang="en-GB" b="1" dirty="0"/>
              <a:t>6.12.2.2.1</a:t>
            </a:r>
            <a:endParaRPr lang="en-US" altLang="ja-JP" b="1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B9CF485-7454-41EA-9A82-F559C33A2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685331"/>
            <a:ext cx="9144000" cy="2387600"/>
          </a:xfrm>
        </p:spPr>
        <p:txBody>
          <a:bodyPr/>
          <a:lstStyle/>
          <a:p>
            <a:r>
              <a:rPr lang="en-GB" altLang="ja-JP" dirty="0">
                <a:latin typeface="+mn-lt"/>
              </a:rPr>
              <a:t>WF on NR PUSCH demodulation requirements</a:t>
            </a:r>
            <a:endParaRPr lang="en-US" dirty="0">
              <a:latin typeface="+mn-lt"/>
            </a:endParaRP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BDDCA1A0-90A2-442A-B5F7-0914179929C5}"/>
              </a:ext>
            </a:extLst>
          </p:cNvPr>
          <p:cNvSpPr txBox="1">
            <a:spLocks/>
          </p:cNvSpPr>
          <p:nvPr/>
        </p:nvSpPr>
        <p:spPr>
          <a:xfrm>
            <a:off x="0" y="4425370"/>
            <a:ext cx="9144000" cy="13102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>
                <a:solidFill>
                  <a:schemeClr val="tx1"/>
                </a:solidFill>
              </a:rPr>
              <a:t>Nokia, Nokia Shanghai Bell, […]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The following WFs were approved:</a:t>
            </a:r>
          </a:p>
          <a:p>
            <a:pPr lvl="1"/>
            <a:r>
              <a:rPr lang="en-US" dirty="0"/>
              <a:t>R4-1808024, WF on NR PUSCH demodulation requirements in Rel-15, RAN4#87</a:t>
            </a:r>
          </a:p>
          <a:p>
            <a:pPr lvl="1"/>
            <a:r>
              <a:rPr lang="en-US" dirty="0"/>
              <a:t>R4-1809366, WF on NR PUSCH demodulation requirements, RAN4#AH1807</a:t>
            </a:r>
          </a:p>
          <a:p>
            <a:pPr lvl="1"/>
            <a:r>
              <a:rPr lang="en-US" dirty="0"/>
              <a:t>R4-1811694, WF on NR PUSCH demodulation requirements, RAN4#88</a:t>
            </a:r>
          </a:p>
          <a:p>
            <a:pPr lvl="1"/>
            <a:r>
              <a:rPr lang="en-US" dirty="0"/>
              <a:t>R4-1813942, WF on NR PUSCH demodulation requirements, RAN4#88bis</a:t>
            </a:r>
          </a:p>
          <a:p>
            <a:pPr lvl="1"/>
            <a:r>
              <a:rPr lang="en-US" dirty="0"/>
              <a:t>R4-1816347, WF on NR PUSCH demodulation requirements, RAN4#89</a:t>
            </a:r>
          </a:p>
          <a:p>
            <a:pPr lvl="1"/>
            <a:r>
              <a:rPr lang="en-US" dirty="0"/>
              <a:t>R4-1902434, WF on NR PUSCH demodulation requirements, RAN4#90</a:t>
            </a:r>
          </a:p>
          <a:p>
            <a:pPr lvl="1"/>
            <a:r>
              <a:rPr lang="en-US" dirty="0"/>
              <a:t>R4-1904717, WF on NR PUSCH demodulation requirements, RAN4#90b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PTRS configuration for MCS2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dirty="0">
                <a:ea typeface="SimSun" panose="02010600030101010101" pitchFamily="2" charset="-122"/>
                <a:cs typeface="Times New Roman" panose="02020603050405020304" pitchFamily="18" charset="0"/>
              </a:rPr>
              <a:t>FR2: PT-RS configuration for QPSK:</a:t>
            </a:r>
            <a:endParaRPr lang="en-US" dirty="0"/>
          </a:p>
          <a:p>
            <a:pPr lvl="2"/>
            <a:r>
              <a:rPr lang="en-US" altLang="zh-CN" dirty="0"/>
              <a:t>No consensus is reached between the options, so there will be no test cases for MCS 2 with PT-RS enabled and FFS whether to update the applicability rule.</a:t>
            </a:r>
          </a:p>
          <a:p>
            <a:pPr lvl="2"/>
            <a:endParaRPr lang="en-US" altLang="zh-CN" dirty="0">
              <a:highlight>
                <a:srgbClr val="FFFF00"/>
              </a:highlight>
            </a:endParaRPr>
          </a:p>
          <a:p>
            <a:pPr lvl="2"/>
            <a:endParaRPr lang="en-US" dirty="0">
              <a:highlight>
                <a:srgbClr val="FFFF00"/>
              </a:highlight>
            </a:endParaRPr>
          </a:p>
          <a:p>
            <a:pPr marL="114300" indent="0">
              <a:buNone/>
            </a:pPr>
            <a:endParaRPr lang="en-US" sz="28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480246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FR2 Additional DM-RS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DM-RS configuration for FR2: </a:t>
            </a:r>
            <a:endParaRPr lang="en-GB" dirty="0"/>
          </a:p>
          <a:p>
            <a:pPr lvl="1" hangingPunct="0"/>
            <a:r>
              <a:rPr lang="en-US" dirty="0"/>
              <a:t>Keep test cases with DMRS configuration 1+0 for FR2.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542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E249A-01D6-48D5-8273-12BE6DC41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PUSCH Notation Harmonization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54083B-33AA-4593-B0ED-46EB551897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US" sz="2400" dirty="0">
              <a:highlight>
                <a:srgbClr val="00FF00"/>
              </a:highlight>
            </a:endParaRPr>
          </a:p>
          <a:p>
            <a:endParaRPr lang="en-GB" dirty="0">
              <a:highlight>
                <a:srgbClr val="00FF00"/>
              </a:highlight>
            </a:endParaRP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064C41D-3F53-456F-BAF5-5AA54FD330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409050"/>
              </p:ext>
            </p:extLst>
          </p:nvPr>
        </p:nvGraphicFramePr>
        <p:xfrm>
          <a:off x="570384" y="1700808"/>
          <a:ext cx="8003231" cy="2773654"/>
        </p:xfrm>
        <a:graphic>
          <a:graphicData uri="http://schemas.openxmlformats.org/drawingml/2006/table">
            <a:tbl>
              <a:tblPr firstRow="1" firstCol="1" bandRow="1"/>
              <a:tblGrid>
                <a:gridCol w="3233846">
                  <a:extLst>
                    <a:ext uri="{9D8B030D-6E8A-4147-A177-3AD203B41FA5}">
                      <a16:colId xmlns:a16="http://schemas.microsoft.com/office/drawing/2014/main" val="3627230673"/>
                    </a:ext>
                  </a:extLst>
                </a:gridCol>
                <a:gridCol w="3234519">
                  <a:extLst>
                    <a:ext uri="{9D8B030D-6E8A-4147-A177-3AD203B41FA5}">
                      <a16:colId xmlns:a16="http://schemas.microsoft.com/office/drawing/2014/main" val="4133458767"/>
                    </a:ext>
                  </a:extLst>
                </a:gridCol>
                <a:gridCol w="1534866">
                  <a:extLst>
                    <a:ext uri="{9D8B030D-6E8A-4147-A177-3AD203B41FA5}">
                      <a16:colId xmlns:a16="http://schemas.microsoft.com/office/drawing/2014/main" val="3521728229"/>
                    </a:ext>
                  </a:extLst>
                </a:gridCol>
              </a:tblGrid>
              <a:tr h="226768">
                <a:tc gridSpan="3">
                  <a:txBody>
                    <a:bodyPr/>
                    <a:lstStyle/>
                    <a:p>
                      <a:pPr marL="228600" indent="-274320">
                        <a:spcBef>
                          <a:spcPts val="900"/>
                        </a:spcBef>
                        <a:spcAft>
                          <a:spcPts val="900"/>
                        </a:spcAft>
                      </a:pPr>
                      <a:r>
                        <a:rPr lang="en-US" sz="1600" dirty="0">
                          <a:solidFill>
                            <a:srgbClr val="365F9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Notation in TS 38.104/141-1/141-2</a:t>
                      </a:r>
                      <a:endParaRPr lang="en-GB" sz="2000" dirty="0">
                        <a:solidFill>
                          <a:srgbClr val="365F9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6077974"/>
                  </a:ext>
                </a:extLst>
              </a:tr>
              <a:tr h="188974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Current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Proposed update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83836"/>
                  </a:ext>
                </a:extLst>
              </a:tr>
              <a:tr h="3401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Maximum number of OFDM symbols for front loaded DMRS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DM-RS duration = {single-symbol DM-RS}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38.211 Table 6.4.1.1.3-5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473062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Number of additional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dditional DM-RS position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 {pos0, pos1, pos2, pos3}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38.331 6.3.2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57158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EPRE ratio of PUSCH to DMRS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Ratio of PUSCH EPRE to DM-RS EPRE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38.214 Table 6.2.2-1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5436938"/>
                  </a:ext>
                </a:extLst>
              </a:tr>
              <a:tr h="3401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port(s)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38.212 Table 7.3.1.1.2-9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661450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N_ID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N_ID^0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38.211 6.4.1.1.1.1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95340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Time domain resource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Time domain resource assignment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38.214 6.1.2.1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3475712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PUSCH starting symbol index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Start symbol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38.214 6.1.2.1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3611587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PUSCH symbol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Allocation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38.214 6.1.2.1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0856565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Frequency domain resource</a:t>
                      </a:r>
                      <a:endParaRPr lang="en-GB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Frequency domain resource assignment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38.214 6.1.2.2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538083"/>
                  </a:ext>
                </a:extLst>
              </a:tr>
              <a:tr h="1700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DMRS configuration = {1+0, 1+1}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dditional DM-RS position</a:t>
                      </a: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= {pos0, pos1}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38.331 6.3.2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0693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84339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ED4736-B648-4FBC-895E-623C30BF89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8787394"/>
              </p:ext>
            </p:extLst>
          </p:nvPr>
        </p:nvGraphicFramePr>
        <p:xfrm>
          <a:off x="0" y="260648"/>
          <a:ext cx="9144000" cy="6828691"/>
        </p:xfrm>
        <a:graphic>
          <a:graphicData uri="http://schemas.openxmlformats.org/drawingml/2006/table">
            <a:tbl>
              <a:tblPr firstRow="1" firstCol="1" bandRow="1"/>
              <a:tblGrid>
                <a:gridCol w="3193083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2314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2988603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558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55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Disabled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2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scheme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Identity matrix (</a:t>
                      </a: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TPMI index 0)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4432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strike="sng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 1+1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, 1+1 (low </a:t>
                      </a:r>
                      <a:r>
                        <a:rPr lang="en-GB" altLang="zh-CN" sz="14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start symbol index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793208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26676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Full applicable test bandwidth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16, 20 (20 only for 1Tx)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69770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TDL-C 300ns, 100 Hz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10Hz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16: TDL-A 30ns, 300Hz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20: TDL-A 30ns, 75Hz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5MHz, 10MHz, 20MHz; 30kHz: 10MHz, 20MHz, 40MHz, 100MHz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60kHz(FR2): 50MHz, 100MHz; 120kHz: 50MHz, 100MHz, 200MHz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kumimoji="1" lang="en-US" sz="1400" strike="sng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QPSK: Not configured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16 and 64 QAM: (</a:t>
                      </a: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Configured with KPTRS =2, LPTRS =1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 and (not configured, low </a:t>
                      </a:r>
                      <a:r>
                        <a:rPr kumimoji="1" lang="en-GB" altLang="zh-CN" sz="14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46164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Code block group, Frequency hopping, Limited buffer rate matching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215549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E36D46E9-EF39-469C-8302-3B15A7F06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2" y="-387424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CP-OFDM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128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C202F8-1443-459F-9BD1-025B68D52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71" y="-387424"/>
            <a:ext cx="8261671" cy="1143000"/>
          </a:xfrm>
        </p:spPr>
        <p:txBody>
          <a:bodyPr>
            <a:normAutofit/>
          </a:bodyPr>
          <a:lstStyle/>
          <a:p>
            <a:r>
              <a:rPr lang="en-GB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Test Parameters</a:t>
            </a:r>
            <a:r>
              <a:rPr lang="en-US" altLang="zh-CN" sz="3600" dirty="0">
                <a:latin typeface="Calibri Light" panose="020F0302020204030204" pitchFamily="34" charset="0"/>
                <a:cs typeface="Calibri Light" panose="020F0302020204030204" pitchFamily="34" charset="0"/>
              </a:rPr>
              <a:t>, DFT-s-OFDM</a:t>
            </a:r>
            <a:endParaRPr lang="en-GB" sz="360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C0B0D50-D6C2-40A9-B1A7-4865EB65F3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267605"/>
              </p:ext>
            </p:extLst>
          </p:nvPr>
        </p:nvGraphicFramePr>
        <p:xfrm>
          <a:off x="0" y="521730"/>
          <a:ext cx="9144000" cy="5818205"/>
        </p:xfrm>
        <a:graphic>
          <a:graphicData uri="http://schemas.openxmlformats.org/drawingml/2006/table">
            <a:tbl>
              <a:tblPr firstRow="1" firstCol="1" bandRow="1"/>
              <a:tblGrid>
                <a:gridCol w="3144045">
                  <a:extLst>
                    <a:ext uri="{9D8B030D-6E8A-4147-A177-3AD203B41FA5}">
                      <a16:colId xmlns:a16="http://schemas.microsoft.com/office/drawing/2014/main" val="2115192498"/>
                    </a:ext>
                  </a:extLst>
                </a:gridCol>
                <a:gridCol w="2963833">
                  <a:extLst>
                    <a:ext uri="{9D8B030D-6E8A-4147-A177-3AD203B41FA5}">
                      <a16:colId xmlns:a16="http://schemas.microsoft.com/office/drawing/2014/main" val="1375557807"/>
                    </a:ext>
                  </a:extLst>
                </a:gridCol>
                <a:gridCol w="3036122">
                  <a:extLst>
                    <a:ext uri="{9D8B030D-6E8A-4147-A177-3AD203B41FA5}">
                      <a16:colId xmlns:a16="http://schemas.microsoft.com/office/drawing/2014/main" val="3430033481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Parameter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value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888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b="1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FR2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931505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Transform precoding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enabled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2498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Tx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871128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Rx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2, 4, 8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GB" altLang="zh-CN" sz="14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64014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layers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3576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DMRS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1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1511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Number of DMRS symbols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1+1, </a:t>
                      </a:r>
                      <a:r>
                        <a:rPr kumimoji="1" lang="en-GB" sz="1400" strike="sng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1, 1+1 (low </a:t>
                      </a:r>
                      <a:r>
                        <a:rPr lang="en-GB" altLang="zh-CN" sz="14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prio</a:t>
                      </a:r>
                      <a:r>
                        <a:rPr lang="en-GB" altLang="zh-CN" sz="14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)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37979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symbols length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0009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start symbol index</a:t>
                      </a:r>
                      <a:endParaRPr lang="en-GB" altLang="zh-CN" sz="1400" noProof="0"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347834"/>
                  </a:ext>
                </a:extLst>
              </a:tr>
              <a:tr h="2548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Time domain resource allocation type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A and B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type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39419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Frequency domain resource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15kHz: 25 PRB; 30kHz: 24 PRB </a:t>
                      </a:r>
                      <a:r>
                        <a:rPr kumimoji="1" lang="en-GB" altLang="zh-CN" sz="14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60kHz: 30 PRB; 120kHz:  30 PRB (middle of test BW)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13913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MCS index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906049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 (GHz)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2473166"/>
                  </a:ext>
                </a:extLst>
              </a:tr>
              <a:tr h="3055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Propagation condition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TDL-B 100ns, 400 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altLang="zh-CN" sz="1400" strike="noStrike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MCS 2: TDL-A 30ns, 300Hz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786565"/>
                  </a:ext>
                </a:extLst>
              </a:tr>
              <a:tr h="2034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SCS and BW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15kHz: 5 MHz; 30kHz: 10 MHz</a:t>
                      </a:r>
                      <a:endParaRPr kumimoji="1" lang="en-GB" altLang="zh-CN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60kHz: 50; 120kHz: 50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039032"/>
                  </a:ext>
                </a:extLst>
              </a:tr>
              <a:tr h="4677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strike="noStrike" baseline="0" noProof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PTRS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Not configured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4097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Timing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59223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400" noProof="0" dirty="0"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Frequency offset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07056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Code block group, Frequency hopping, Limited buffer rate matching</a:t>
                      </a:r>
                      <a:endParaRPr lang="en-GB" sz="1400" noProof="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 dirty="0"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Disabled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2006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altLang="zh-CN" sz="1400" noProof="0"/>
                        <a:t>Number of HARQ transmissions </a:t>
                      </a:r>
                      <a:endParaRPr lang="en-GB" sz="1400" noProof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kumimoji="1" lang="en-GB" sz="14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980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Testing metric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/>
                        <a:t>SNR @70% of maximum throughput</a:t>
                      </a:r>
                      <a:endParaRPr kumimoji="1" lang="en-GB" sz="1400" kern="1200" noProof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noProof="0" dirty="0"/>
                        <a:t>SNR @70% of maximum throughput</a:t>
                      </a:r>
                      <a:endParaRPr kumimoji="1" lang="en-GB" sz="14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941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195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37701</TotalTime>
  <Words>802</Words>
  <Application>Microsoft Office PowerPoint</Application>
  <PresentationFormat>On-screen Show (4:3)</PresentationFormat>
  <Paragraphs>203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DengXian</vt:lpstr>
      <vt:lpstr>MS PGothic</vt:lpstr>
      <vt:lpstr>SimSun</vt:lpstr>
      <vt:lpstr>SimSun</vt:lpstr>
      <vt:lpstr>Arial</vt:lpstr>
      <vt:lpstr>Calibri</vt:lpstr>
      <vt:lpstr>Calibri Light</vt:lpstr>
      <vt:lpstr>Times New Roman</vt:lpstr>
      <vt:lpstr>Office 主题</vt:lpstr>
      <vt:lpstr>WF on NR PUSCH demodulation requirements</vt:lpstr>
      <vt:lpstr>Background</vt:lpstr>
      <vt:lpstr>PTRS configuration for MCS2</vt:lpstr>
      <vt:lpstr>FR2 Additional DM-RS</vt:lpstr>
      <vt:lpstr>PUSCH Notation Harmonization</vt:lpstr>
      <vt:lpstr>Test Parameters, CP-OFDM</vt:lpstr>
      <vt:lpstr>Test Parameters, DFT-s-OFDM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Mueller, Axel (Nokia - FR/Paris-Saclay)</cp:lastModifiedBy>
  <cp:revision>509</cp:revision>
  <dcterms:created xsi:type="dcterms:W3CDTF">2016-01-12T08:39:50Z</dcterms:created>
  <dcterms:modified xsi:type="dcterms:W3CDTF">2019-05-17T02:32:46Z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(3)/EUguOiCtPdx1idgpm7tDHjB52ZtdCcjBuFCy9UhgIS3U3jXrl73gMXmqPrHJwz50JOtj177
LhoR82QqNdoj01ABBvaTOmyLHMYQJtyAU33/opK9RsLZ0HnVbUV2+QQTrZodVvTXKnwj4KHw
scjd2H79jsdPPU2BTIMP2YyxpiPbXcQc359uIyutg8IMd9BstG9gMCGFYMWIO7m1H7c9ga89
rgxm1KZmwnhUVHD89e</vt:lpwstr>
  </property>
  <property fmtid="{D5CDD505-2E9C-101B-9397-08002B2CF9AE}" pid="3" name="_2015_ms_pID_7253431">
    <vt:lpwstr>ECLTDKe1+OcEpwCYUzjHnKfilYk9ub0QsiIXbTb1Wb/Jjjoad2T1g8
gDix8BDOlGgYVxJ4xtC8XYzDLKBApiw6lyRBHqj4eSO7xFkf/beU4cphFOdtObRPJtdlk0aC
cMmIOSoRNtT4EJYy7I576GMZeQ62Iar+UVyKlzQ14yfiZ51x7VRICq8+AG5YmkediXK2Jt2G
vYzH1+nhtV7cF2QaH4D8K+b2vBPOwqGYIUj0</vt:lpwstr>
  </property>
  <property fmtid="{D5CDD505-2E9C-101B-9397-08002B2CF9AE}" pid="4" name="_2015_ms_pID_7253432">
    <vt:lpwstr>F7lFtw8e4oUuwNM0fnnkjfahSxrXzL8i+Jv8
Thi403w3DJeJ3qOGJCWOtPZUnmUoJwFOJF6+DAXqpFEymc/mN5Q=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1539307738</vt:lpwstr>
  </property>
</Properties>
</file>