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0"/>
  </p:notesMasterIdLst>
  <p:sldIdLst>
    <p:sldId id="462" r:id="rId5"/>
    <p:sldId id="458" r:id="rId6"/>
    <p:sldId id="459" r:id="rId7"/>
    <p:sldId id="460" r:id="rId8"/>
    <p:sldId id="461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65" autoAdjust="0"/>
    <p:restoredTop sz="96526" autoAdjust="0"/>
  </p:normalViewPr>
  <p:slideViewPr>
    <p:cSldViewPr>
      <p:cViewPr>
        <p:scale>
          <a:sx n="100" d="100"/>
          <a:sy n="100" d="100"/>
        </p:scale>
        <p:origin x="-1080" y="9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19/04/12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QC: Op1/Op2 have NBC issue.</a:t>
            </a:r>
          </a:p>
          <a:p>
            <a:r>
              <a:rPr lang="en-US" dirty="0" smtClean="0"/>
              <a:t>CMCC: Op1</a:t>
            </a:r>
            <a:r>
              <a:rPr lang="en-US" baseline="0" dirty="0" smtClean="0"/>
              <a:t> have NBC issue.</a:t>
            </a:r>
          </a:p>
          <a:p>
            <a:r>
              <a:rPr lang="en-US" baseline="0" dirty="0" smtClean="0"/>
              <a:t>Softbank: Depending on the method on op2, how to configuration. Not clear how op2 operate.</a:t>
            </a:r>
          </a:p>
          <a:p>
            <a:r>
              <a:rPr lang="en-US" baseline="0" dirty="0" smtClean="0"/>
              <a:t>Sprint: For op2, we are not talking new behavior, just place SSB to ensure legacy UE not find this cell.</a:t>
            </a:r>
          </a:p>
          <a:p>
            <a:r>
              <a:rPr lang="en-US" baseline="0" dirty="0" smtClean="0"/>
              <a:t>Op 3a: </a:t>
            </a:r>
          </a:p>
          <a:p>
            <a:r>
              <a:rPr lang="en-US" dirty="0" smtClean="0"/>
              <a:t>Nokia:</a:t>
            </a:r>
            <a:r>
              <a:rPr lang="en-US" baseline="0" dirty="0" smtClean="0"/>
              <a:t> Op3 still need Rel-16 Cap signaling</a:t>
            </a:r>
          </a:p>
          <a:p>
            <a:r>
              <a:rPr lang="en-US" baseline="0" dirty="0" smtClean="0"/>
              <a:t>Softbank/CMCC/KDDI: upper to Rel-16 conclusion for this feature. </a:t>
            </a:r>
          </a:p>
          <a:p>
            <a:r>
              <a:rPr lang="en-US" baseline="0" dirty="0" smtClean="0"/>
              <a:t>Ericsson: we would like to 100kHz channel shift will have impact SS raster. This is a generic question, we need to further discuss.</a:t>
            </a:r>
          </a:p>
          <a:p>
            <a:r>
              <a:rPr lang="en-US" baseline="0" dirty="0" smtClean="0"/>
              <a:t>KDDI: We would like to focused on Rel-15 UE Compatibility issue.</a:t>
            </a:r>
          </a:p>
          <a:p>
            <a:r>
              <a:rPr lang="en-US" baseline="0" dirty="0" smtClean="0"/>
              <a:t>QC: we similar comments as Ericsson, with 100kHz have impact SS raster.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199443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Qc: </a:t>
            </a:r>
            <a:r>
              <a:rPr kumimoji="1" lang="en-US" altLang="ja-JP" dirty="0" smtClean="0"/>
              <a:t>For all the options, only 7.5 </a:t>
            </a:r>
            <a:r>
              <a:rPr kumimoji="1" lang="en-US" altLang="zh-CN" dirty="0" smtClean="0"/>
              <a:t>UL shift tied with supporting 15kHz SCS.</a:t>
            </a:r>
            <a:endParaRPr kumimoji="1" lang="en-US" altLang="ja-JP" dirty="0" smtClean="0"/>
          </a:p>
          <a:p>
            <a:r>
              <a:rPr lang="en-US" dirty="0" err="1" smtClean="0"/>
              <a:t>Ericssion</a:t>
            </a:r>
            <a:r>
              <a:rPr lang="en-US" dirty="0" smtClean="0"/>
              <a:t>: we</a:t>
            </a:r>
            <a:r>
              <a:rPr lang="en-US" baseline="0" dirty="0" smtClean="0"/>
              <a:t> see certain impact on op4, we would like to check the feasibility of op4. In that sense, Op5 more simple, no impact on RAN2.</a:t>
            </a:r>
          </a:p>
          <a:p>
            <a:r>
              <a:rPr lang="en-US" baseline="0" dirty="0" smtClean="0"/>
              <a:t>Sprint: Op5 do have impact on RAN2, current IE “7.5kHz shift” only applied for FDD and SUL . So we still need to do modification. </a:t>
            </a:r>
          </a:p>
          <a:p>
            <a:r>
              <a:rPr lang="en-US" baseline="0" dirty="0" smtClean="0"/>
              <a:t>CMCC: this signaling only target from Rel-16. we do need to check the impact on this proposal.</a:t>
            </a:r>
          </a:p>
          <a:p>
            <a:r>
              <a:rPr lang="en-US" baseline="0" dirty="0" smtClean="0"/>
              <a:t>KDDI: Op4 better check RAN2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4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1703350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19/04/12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r>
              <a:rPr lang="en-US" altLang="zh-CN" dirty="0"/>
              <a:t>WF on LTE/NR spectrum sharing in Band 41/n41 </a:t>
            </a:r>
            <a:endParaRPr lang="zh-CN" altLang="zh-CN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KDDI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4414" y="323850"/>
            <a:ext cx="3775393" cy="978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</a:t>
            </a:r>
            <a:r>
              <a:rPr lang="en-US" altLang="zh-CN" sz="1800" b="1" dirty="0" smtClean="0"/>
              <a:t>90-bis </a:t>
            </a:r>
            <a:r>
              <a:rPr lang="en-US" altLang="zh-CN" sz="1800" b="1" dirty="0"/>
              <a:t>Meeting</a:t>
            </a:r>
          </a:p>
          <a:p>
            <a:pPr>
              <a:buNone/>
            </a:pPr>
            <a:r>
              <a:rPr lang="en-GB" sz="1800" b="1" dirty="0" smtClean="0"/>
              <a:t>Xi’an, China, 8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Apr. </a:t>
            </a:r>
            <a:r>
              <a:rPr lang="en-GB" sz="1800" b="1" dirty="0"/>
              <a:t>– </a:t>
            </a:r>
            <a:r>
              <a:rPr lang="en-GB" sz="1800" b="1" dirty="0" smtClean="0"/>
              <a:t>12</a:t>
            </a:r>
            <a:r>
              <a:rPr lang="en-GB" sz="1800" b="1" baseline="30000" dirty="0" smtClean="0"/>
              <a:t>th</a:t>
            </a:r>
            <a:r>
              <a:rPr lang="en-GB" sz="1800" b="1" dirty="0" smtClean="0"/>
              <a:t> Apr., </a:t>
            </a:r>
            <a:r>
              <a:rPr lang="en-GB" sz="1800" b="1" dirty="0"/>
              <a:t>2019</a:t>
            </a:r>
            <a:r>
              <a:rPr lang="it-IT" sz="1800" b="1" dirty="0"/>
              <a:t/>
            </a:r>
            <a:br>
              <a:rPr lang="it-IT" sz="1800" b="1" dirty="0"/>
            </a:b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8963" y="323850"/>
            <a:ext cx="131662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dirty="0"/>
              <a:t>R4-</a:t>
            </a:r>
            <a:r>
              <a:rPr lang="en-US" altLang="zh-CN" sz="1800" dirty="0" smtClean="0"/>
              <a:t>19</a:t>
            </a:r>
            <a:r>
              <a:rPr lang="en-US" altLang="ja-JP" sz="1800" dirty="0" smtClean="0"/>
              <a:t>0</a:t>
            </a:r>
            <a:r>
              <a:rPr lang="en-US" altLang="ja-JP" sz="1800" dirty="0" smtClean="0"/>
              <a:t>5</a:t>
            </a:r>
            <a:r>
              <a:rPr lang="en-US" altLang="ja-JP" sz="1800" dirty="0" smtClean="0"/>
              <a:t>190</a:t>
            </a:r>
            <a:endParaRPr lang="en-GB" altLang="zh-CN" sz="1800" b="1" dirty="0"/>
          </a:p>
        </p:txBody>
      </p:sp>
    </p:spTree>
    <p:extLst>
      <p:ext uri="{BB962C8B-B14F-4D97-AF65-F5344CB8AC3E}">
        <p14:creationId xmlns:p14="http://schemas.microsoft.com/office/powerpoint/2010/main" val="2230582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/>
              <a:t>Background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876800"/>
          </a:xfrm>
        </p:spPr>
        <p:txBody>
          <a:bodyPr/>
          <a:lstStyle/>
          <a:p>
            <a:pPr lvl="0" latinLnBrk="0"/>
            <a:r>
              <a:rPr lang="en-US" altLang="zh-CN" dirty="0" smtClean="0"/>
              <a:t>A WF </a:t>
            </a:r>
            <a:r>
              <a:rPr lang="en-US" altLang="ja-JP" dirty="0" smtClean="0"/>
              <a:t>[2]</a:t>
            </a:r>
            <a:r>
              <a:rPr lang="ja-JP" altLang="en-US" dirty="0" smtClean="0"/>
              <a:t> </a:t>
            </a:r>
            <a:r>
              <a:rPr lang="en-US" altLang="zh-CN" dirty="0" smtClean="0"/>
              <a:t>is approved </a:t>
            </a:r>
            <a:r>
              <a:rPr lang="ja-JP" altLang="zh-CN" dirty="0" smtClean="0"/>
              <a:t>f</a:t>
            </a:r>
            <a:r>
              <a:rPr lang="en-US" altLang="ja-JP" dirty="0" smtClean="0"/>
              <a:t>or</a:t>
            </a:r>
            <a:r>
              <a:rPr lang="ja-JP" altLang="en-US" dirty="0" smtClean="0"/>
              <a:t> </a:t>
            </a:r>
            <a:r>
              <a:rPr lang="en-US" altLang="ja-JP" dirty="0" smtClean="0"/>
              <a:t>the</a:t>
            </a:r>
            <a:r>
              <a:rPr lang="ja-JP" altLang="en-US" dirty="0" smtClean="0"/>
              <a:t> </a:t>
            </a:r>
            <a:r>
              <a:rPr lang="en-US" altLang="ja-JP" dirty="0" smtClean="0"/>
              <a:t>compatible</a:t>
            </a:r>
            <a:r>
              <a:rPr lang="ja-JP" altLang="en-US" dirty="0" smtClean="0"/>
              <a:t> </a:t>
            </a:r>
            <a:r>
              <a:rPr lang="en-US" altLang="ja-JP" dirty="0" smtClean="0"/>
              <a:t>issue</a:t>
            </a:r>
            <a:r>
              <a:rPr lang="ja-JP" altLang="en-US" dirty="0" smtClean="0"/>
              <a:t> </a:t>
            </a:r>
            <a:r>
              <a:rPr lang="en-US" altLang="ja-JP" dirty="0" smtClean="0"/>
              <a:t>of</a:t>
            </a:r>
            <a:r>
              <a:rPr lang="ja-JP" altLang="en-US" dirty="0" smtClean="0"/>
              <a:t> </a:t>
            </a:r>
            <a:r>
              <a:rPr lang="ja-JP" altLang="ja-JP" dirty="0" smtClean="0"/>
              <a:t>R</a:t>
            </a:r>
            <a:r>
              <a:rPr lang="en-US" altLang="ja-JP" dirty="0" smtClean="0"/>
              <a:t>el-15</a:t>
            </a:r>
            <a:r>
              <a:rPr lang="ja-JP" altLang="en-US" dirty="0" smtClean="0"/>
              <a:t> </a:t>
            </a:r>
            <a:r>
              <a:rPr lang="en-US" altLang="ja-JP" dirty="0" smtClean="0"/>
              <a:t>UE</a:t>
            </a:r>
            <a:r>
              <a:rPr lang="ja-JP" altLang="en-US" dirty="0" smtClean="0"/>
              <a:t> </a:t>
            </a:r>
            <a:r>
              <a:rPr lang="ja-JP" altLang="ja-JP" dirty="0" smtClean="0"/>
              <a:t>f</a:t>
            </a:r>
            <a:r>
              <a:rPr lang="en-US" altLang="ja-JP" dirty="0" smtClean="0"/>
              <a:t>or</a:t>
            </a:r>
            <a:r>
              <a:rPr lang="ja-JP" altLang="en-US" dirty="0" smtClean="0"/>
              <a:t> </a:t>
            </a:r>
            <a:r>
              <a:rPr lang="ja-JP" altLang="ja-JP" dirty="0" smtClean="0"/>
              <a:t>b</a:t>
            </a:r>
            <a:r>
              <a:rPr lang="en-US" altLang="ja-JP" dirty="0" smtClean="0"/>
              <a:t>and</a:t>
            </a:r>
            <a:r>
              <a:rPr lang="ja-JP" altLang="en-US" dirty="0" smtClean="0"/>
              <a:t> </a:t>
            </a:r>
            <a:r>
              <a:rPr lang="en-US" altLang="ja-JP" dirty="0" smtClean="0"/>
              <a:t>41/n41</a:t>
            </a:r>
            <a:r>
              <a:rPr lang="ja-JP" altLang="en-US" dirty="0" smtClean="0"/>
              <a:t> </a:t>
            </a:r>
            <a:r>
              <a:rPr lang="en-US" altLang="ja-JP" dirty="0" smtClean="0"/>
              <a:t>spectrum</a:t>
            </a:r>
            <a:r>
              <a:rPr lang="ja-JP" altLang="en-US" dirty="0" smtClean="0"/>
              <a:t> </a:t>
            </a:r>
            <a:r>
              <a:rPr lang="en-US" altLang="ja-JP" dirty="0" smtClean="0"/>
              <a:t>sharing</a:t>
            </a:r>
            <a:r>
              <a:rPr lang="ja-JP" altLang="en-US" dirty="0" smtClean="0"/>
              <a:t> </a:t>
            </a:r>
            <a:r>
              <a:rPr lang="en-US" altLang="ja-JP" dirty="0" smtClean="0"/>
              <a:t>in</a:t>
            </a:r>
            <a:r>
              <a:rPr lang="ja-JP" altLang="en-US" dirty="0" smtClean="0"/>
              <a:t> </a:t>
            </a:r>
            <a:r>
              <a:rPr lang="en-US" altLang="ja-JP" dirty="0" smtClean="0"/>
              <a:t>RAN4#90.</a:t>
            </a:r>
            <a:r>
              <a:rPr lang="en-US" altLang="zh-CN" dirty="0" smtClean="0"/>
              <a:t>  </a:t>
            </a:r>
            <a:endParaRPr lang="en-US" altLang="zh-CN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正方形/長方形 4"/>
          <p:cNvSpPr/>
          <p:nvPr/>
        </p:nvSpPr>
        <p:spPr>
          <a:xfrm>
            <a:off x="457200" y="1905000"/>
            <a:ext cx="8382000" cy="45720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spcBef>
                <a:spcPct val="20000"/>
              </a:spcBef>
            </a:pPr>
            <a:r>
              <a:rPr lang="en-US" altLang="ja-JP" sz="2400" dirty="0">
                <a:solidFill>
                  <a:prstClr val="black"/>
                </a:solidFill>
              </a:rPr>
              <a:t>To</a:t>
            </a:r>
            <a:r>
              <a:rPr lang="ja-JP" altLang="en-US" sz="2400" dirty="0">
                <a:solidFill>
                  <a:prstClr val="black"/>
                </a:solidFill>
              </a:rPr>
              <a:t> </a:t>
            </a:r>
            <a:r>
              <a:rPr lang="en-US" altLang="ja-JP" sz="2400" dirty="0">
                <a:solidFill>
                  <a:prstClr val="black"/>
                </a:solidFill>
              </a:rPr>
              <a:t>solve</a:t>
            </a:r>
            <a:r>
              <a:rPr lang="ja-JP" altLang="en-US" sz="2400" dirty="0">
                <a:solidFill>
                  <a:prstClr val="black"/>
                </a:solidFill>
              </a:rPr>
              <a:t> </a:t>
            </a:r>
            <a:r>
              <a:rPr lang="en-US" altLang="ja-JP" sz="2400" dirty="0">
                <a:solidFill>
                  <a:prstClr val="black"/>
                </a:solidFill>
              </a:rPr>
              <a:t>the</a:t>
            </a:r>
            <a:r>
              <a:rPr lang="ja-JP" altLang="en-US" sz="2400" dirty="0">
                <a:solidFill>
                  <a:prstClr val="black"/>
                </a:solidFill>
              </a:rPr>
              <a:t> </a:t>
            </a:r>
            <a:r>
              <a:rPr lang="en-US" altLang="ja-JP" sz="2400" dirty="0">
                <a:solidFill>
                  <a:prstClr val="black"/>
                </a:solidFill>
              </a:rPr>
              <a:t>c</a:t>
            </a:r>
            <a:r>
              <a:rPr lang="en-US" altLang="zh-CN" sz="2400" dirty="0">
                <a:solidFill>
                  <a:prstClr val="black"/>
                </a:solidFill>
              </a:rPr>
              <a:t>ompatibility issue </a:t>
            </a:r>
            <a:r>
              <a:rPr lang="ja-JP" altLang="ja-JP" sz="2400" dirty="0">
                <a:solidFill>
                  <a:prstClr val="black"/>
                </a:solidFill>
              </a:rPr>
              <a:t>o</a:t>
            </a:r>
            <a:r>
              <a:rPr lang="en-US" altLang="ja-JP" sz="2400" dirty="0">
                <a:solidFill>
                  <a:prstClr val="black"/>
                </a:solidFill>
              </a:rPr>
              <a:t>f</a:t>
            </a:r>
            <a:r>
              <a:rPr lang="ja-JP" altLang="en-US" sz="2400" dirty="0">
                <a:solidFill>
                  <a:prstClr val="black"/>
                </a:solidFill>
              </a:rPr>
              <a:t> </a:t>
            </a:r>
            <a:r>
              <a:rPr lang="en-US" altLang="ja-JP" sz="2400" dirty="0">
                <a:solidFill>
                  <a:prstClr val="black"/>
                </a:solidFill>
              </a:rPr>
              <a:t>sulotion#2, verify feasibility of the following alternative plans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ja-JP" sz="2000" dirty="0">
                <a:solidFill>
                  <a:prstClr val="black"/>
                </a:solidFill>
              </a:rPr>
              <a:t>Alternative#1: apply the following RRC information to n41 and clarify the UE behavior in Rel-15 to prevent UE without UL 7.5kHz frequency shift to access to spectrum sharing NW of n41</a:t>
            </a:r>
          </a:p>
          <a:p>
            <a:pPr marL="685800" lvl="1" indent="-2286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prstClr val="black"/>
                </a:solidFill>
              </a:rPr>
              <a:t>One company declared that this proposal is a NBC (non backward compatibility change)</a:t>
            </a:r>
            <a:r>
              <a:rPr lang="en-US" altLang="ja-JP" dirty="0" smtClean="0">
                <a:solidFill>
                  <a:prstClr val="black"/>
                </a:solidFill>
              </a:rPr>
              <a:t>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ja-JP" sz="2000" dirty="0">
                <a:solidFill>
                  <a:prstClr val="black"/>
                </a:solidFill>
              </a:rPr>
              <a:t>Alternative#2: deploy SSB of spectrum sharing NW where Rel-15 UE cannot find it. For spectrum sharing, we need to enable repetition of sync raster (M=1,3,5) in Rel-16 which has more sync raster entries compared to Rel-15.</a:t>
            </a:r>
          </a:p>
          <a:p>
            <a:pPr marL="685800" lvl="1" indent="-2286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altLang="ja-JP" dirty="0">
                <a:solidFill>
                  <a:prstClr val="black"/>
                </a:solidFill>
              </a:rPr>
              <a:t>Feasibility of this proposal needs to be further verified and it will make constrains on operator’s NW deployment.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–"/>
            </a:pPr>
            <a:r>
              <a:rPr lang="en-US" altLang="ja-JP" sz="2000" dirty="0">
                <a:solidFill>
                  <a:prstClr val="black"/>
                </a:solidFill>
              </a:rPr>
              <a:t>Alternative#3: other solutions are not precluded</a:t>
            </a:r>
            <a:endParaRPr lang="zh-CN" altLang="zh-CN" dirty="0">
              <a:solidFill>
                <a:prstClr val="black"/>
              </a:solidFill>
            </a:endParaRPr>
          </a:p>
          <a:p>
            <a:endParaRPr kumimoji="1" lang="ja-JP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9354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200" dirty="0" smtClean="0"/>
              <a:t>Possible options for Rel-15 UE compatible issue (1/2)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2400" y="1219200"/>
            <a:ext cx="8534400" cy="5486400"/>
          </a:xfrm>
        </p:spPr>
        <p:txBody>
          <a:bodyPr/>
          <a:lstStyle/>
          <a:p>
            <a:r>
              <a:rPr kumimoji="1" lang="en-US" altLang="ja-JP" sz="2000" strike="sngStrike" dirty="0" smtClean="0"/>
              <a:t>Option1: From Rel-15, the UE mandatory support the UL 7.5kHz shift and 100kHz channel raster.</a:t>
            </a:r>
          </a:p>
          <a:p>
            <a:r>
              <a:rPr kumimoji="1" lang="en-US" altLang="ja-JP" sz="2000" strike="sngStrike" dirty="0" smtClean="0"/>
              <a:t>Option2: From Rel-16, the UE mandatory support the UL 7.5kHz shift, 100kHz channel raster and specify the Rel-15 UE behavior to </a:t>
            </a:r>
            <a:r>
              <a:rPr kumimoji="1" lang="en-US" altLang="ja-JP" sz="2000" strike="sngStrike" dirty="0"/>
              <a:t>prevent Rel-15 UE to access the </a:t>
            </a:r>
            <a:r>
              <a:rPr kumimoji="1" lang="en-US" altLang="ja-JP" sz="2000" strike="sngStrike" dirty="0" smtClean="0"/>
              <a:t>band n41 cell with 7.5kHz UL shift configuration</a:t>
            </a:r>
            <a:endParaRPr kumimoji="1" lang="en-US" altLang="ja-JP" sz="2000" strike="sngStrike" dirty="0"/>
          </a:p>
          <a:p>
            <a:r>
              <a:rPr kumimoji="1" lang="en-US" altLang="ja-JP" sz="2000" dirty="0" smtClean="0"/>
              <a:t>Option 3: </a:t>
            </a:r>
            <a:r>
              <a:rPr kumimoji="1" lang="en-US" altLang="ja-JP" sz="2000" strike="sngStrike" dirty="0" smtClean="0"/>
              <a:t>From Rel-16, the UE mandatory support the UL 7.5kHz shift and 100kHz channel raster. </a:t>
            </a:r>
            <a:r>
              <a:rPr kumimoji="1" lang="en-US" altLang="ja-JP" sz="2000" dirty="0" smtClean="0">
                <a:solidFill>
                  <a:srgbClr val="FF0000"/>
                </a:solidFill>
              </a:rPr>
              <a:t>Reuse band n41 and introduce support for DSS</a:t>
            </a:r>
          </a:p>
          <a:p>
            <a:pPr lvl="1"/>
            <a:r>
              <a:rPr kumimoji="1" lang="en-US" altLang="ja-JP" dirty="0" smtClean="0">
                <a:solidFill>
                  <a:srgbClr val="FF0000"/>
                </a:solidFill>
              </a:rPr>
              <a:t>DSS support: UL </a:t>
            </a:r>
            <a:r>
              <a:rPr kumimoji="1" lang="en-US" altLang="ja-JP" dirty="0">
                <a:solidFill>
                  <a:srgbClr val="FF0000"/>
                </a:solidFill>
              </a:rPr>
              <a:t>7.5kHz </a:t>
            </a:r>
            <a:r>
              <a:rPr kumimoji="1" lang="en-US" altLang="ja-JP" dirty="0" smtClean="0">
                <a:solidFill>
                  <a:srgbClr val="FF0000"/>
                </a:solidFill>
              </a:rPr>
              <a:t>shift, 100kHz </a:t>
            </a:r>
            <a:r>
              <a:rPr kumimoji="1" lang="en-US" altLang="ja-JP" dirty="0">
                <a:solidFill>
                  <a:srgbClr val="FF0000"/>
                </a:solidFill>
              </a:rPr>
              <a:t>channel </a:t>
            </a:r>
            <a:r>
              <a:rPr kumimoji="1" lang="en-US" altLang="ja-JP" dirty="0" smtClean="0">
                <a:solidFill>
                  <a:srgbClr val="FF0000"/>
                </a:solidFill>
              </a:rPr>
              <a:t>raster </a:t>
            </a:r>
          </a:p>
          <a:p>
            <a:pPr lvl="1"/>
            <a:r>
              <a:rPr kumimoji="1" lang="ja-JP" altLang="en-US" dirty="0" smtClean="0">
                <a:solidFill>
                  <a:srgbClr val="FF0000"/>
                </a:solidFill>
              </a:rPr>
              <a:t>D</a:t>
            </a:r>
            <a:r>
              <a:rPr kumimoji="1" lang="en-US" altLang="ja-JP" dirty="0" err="1" smtClean="0">
                <a:solidFill>
                  <a:srgbClr val="FF0000"/>
                </a:solidFill>
              </a:rPr>
              <a:t>eploy</a:t>
            </a:r>
            <a:r>
              <a:rPr kumimoji="1" lang="ja-JP" altLang="en-US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dirty="0" smtClean="0">
                <a:solidFill>
                  <a:srgbClr val="FF0000"/>
                </a:solidFill>
              </a:rPr>
              <a:t>SSB</a:t>
            </a:r>
            <a:r>
              <a:rPr kumimoji="1" lang="ja-JP" altLang="en-US" dirty="0" smtClean="0">
                <a:solidFill>
                  <a:srgbClr val="FF0000"/>
                </a:solidFill>
              </a:rPr>
              <a:t> </a:t>
            </a:r>
            <a:r>
              <a:rPr kumimoji="1" lang="en-US" altLang="ja-JP" dirty="0" smtClean="0">
                <a:solidFill>
                  <a:srgbClr val="FF0000"/>
                </a:solidFill>
              </a:rPr>
              <a:t>at SS raster positions where Rel-15 UE can not find it to prevent Rel-15 UE from accessing spectrum sharing NW</a:t>
            </a:r>
          </a:p>
          <a:p>
            <a:pPr lvl="1"/>
            <a:r>
              <a:rPr kumimoji="1" lang="en-US" altLang="ja-JP" dirty="0" smtClean="0">
                <a:solidFill>
                  <a:srgbClr val="FF0000"/>
                </a:solidFill>
              </a:rPr>
              <a:t>It’s FFS whether Rel-16 UE mandatory supporting DSS</a:t>
            </a:r>
          </a:p>
          <a:p>
            <a:pPr lvl="2"/>
            <a:r>
              <a:rPr kumimoji="1" lang="en-US" altLang="ja-JP" dirty="0" smtClean="0">
                <a:solidFill>
                  <a:srgbClr val="FF0000"/>
                </a:solidFill>
              </a:rPr>
              <a:t>For optional case, behavior of UEs that do not support DSS needs to be clarified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3527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3200" dirty="0" smtClean="0"/>
              <a:t>Possible options for Rel-15 UE compatible issue (2/2)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2400" y="1371600"/>
            <a:ext cx="8534400" cy="5334000"/>
          </a:xfrm>
        </p:spPr>
        <p:txBody>
          <a:bodyPr/>
          <a:lstStyle/>
          <a:p>
            <a:r>
              <a:rPr kumimoji="1" lang="en-US" altLang="ja-JP" dirty="0" smtClean="0"/>
              <a:t>Option4: </a:t>
            </a:r>
            <a:r>
              <a:rPr kumimoji="1" lang="en-US" altLang="ja-JP" dirty="0">
                <a:solidFill>
                  <a:srgbClr val="FF0000"/>
                </a:solidFill>
              </a:rPr>
              <a:t>Reuse band </a:t>
            </a:r>
            <a:r>
              <a:rPr kumimoji="1" lang="en-US" altLang="ja-JP" dirty="0" smtClean="0">
                <a:solidFill>
                  <a:srgbClr val="FF0000"/>
                </a:solidFill>
              </a:rPr>
              <a:t>n41, introduce </a:t>
            </a:r>
            <a:r>
              <a:rPr kumimoji="1" lang="en-US" altLang="ja-JP" dirty="0">
                <a:solidFill>
                  <a:srgbClr val="FF0000"/>
                </a:solidFill>
              </a:rPr>
              <a:t>support for </a:t>
            </a:r>
            <a:r>
              <a:rPr kumimoji="1" lang="en-US" altLang="ja-JP" dirty="0" smtClean="0">
                <a:solidFill>
                  <a:srgbClr val="FF0000"/>
                </a:solidFill>
              </a:rPr>
              <a:t>DSS and </a:t>
            </a:r>
            <a:r>
              <a:rPr kumimoji="1" lang="en-US" altLang="ja-JP" dirty="0" smtClean="0"/>
              <a:t>use the cell barring mechanism to prevent Rel-15 UE to access band n41 cell with 7.5kHz UL shift configuration.</a:t>
            </a:r>
          </a:p>
          <a:p>
            <a:pPr lvl="1"/>
            <a:r>
              <a:rPr kumimoji="1" lang="en-US" altLang="ja-JP" sz="1800" dirty="0" smtClean="0"/>
              <a:t>Need to check feasibility from signaling perspective</a:t>
            </a:r>
          </a:p>
          <a:p>
            <a:pPr lvl="1"/>
            <a:r>
              <a:rPr kumimoji="1" lang="en-US" altLang="ja-JP" sz="1800" dirty="0">
                <a:solidFill>
                  <a:srgbClr val="FF0000"/>
                </a:solidFill>
              </a:rPr>
              <a:t>DSS support: UL 7.5kHz shift, 100kHz channel raster </a:t>
            </a:r>
          </a:p>
          <a:p>
            <a:pPr lvl="1"/>
            <a:r>
              <a:rPr kumimoji="1" lang="en-US" altLang="ja-JP" sz="1800" dirty="0" smtClean="0">
                <a:solidFill>
                  <a:srgbClr val="FF0000"/>
                </a:solidFill>
              </a:rPr>
              <a:t>It’s </a:t>
            </a:r>
            <a:r>
              <a:rPr kumimoji="1" lang="en-US" altLang="ja-JP" sz="1800" dirty="0">
                <a:solidFill>
                  <a:srgbClr val="FF0000"/>
                </a:solidFill>
              </a:rPr>
              <a:t>FFS whether Rel-16 UE mandatory supporting DSS</a:t>
            </a:r>
          </a:p>
          <a:p>
            <a:pPr lvl="2"/>
            <a:r>
              <a:rPr kumimoji="1" lang="en-US" altLang="ja-JP" sz="1600" dirty="0">
                <a:solidFill>
                  <a:srgbClr val="FF0000"/>
                </a:solidFill>
              </a:rPr>
              <a:t>For optional case, behavior of UEs that do not support DSS needs to be </a:t>
            </a:r>
            <a:r>
              <a:rPr kumimoji="1" lang="en-US" altLang="ja-JP" sz="1600" dirty="0" smtClean="0">
                <a:solidFill>
                  <a:srgbClr val="FF0000"/>
                </a:solidFill>
              </a:rPr>
              <a:t>clarified</a:t>
            </a:r>
            <a:endParaRPr kumimoji="1" lang="en-US" altLang="ja-JP" sz="1600" dirty="0" smtClean="0"/>
          </a:p>
          <a:p>
            <a:r>
              <a:rPr kumimoji="1" lang="en-US" altLang="ja-JP" sz="2000" dirty="0" smtClean="0"/>
              <a:t> Option5: </a:t>
            </a:r>
            <a:r>
              <a:rPr kumimoji="1" lang="en-US" altLang="ja-JP" sz="2000" strike="sngStrike" dirty="0" smtClean="0"/>
              <a:t>From Rel-16, the UE mandatory support the UL 7.5kHz shift and</a:t>
            </a:r>
            <a:r>
              <a:rPr kumimoji="1" lang="en-US" altLang="ja-JP" sz="2000" dirty="0" smtClean="0"/>
              <a:t> Define a new band and UL 7.5kHz shift is mandatory supported in this new band</a:t>
            </a:r>
          </a:p>
          <a:p>
            <a:pPr lvl="1"/>
            <a:r>
              <a:rPr kumimoji="1" lang="en-US" altLang="ja-JP" sz="1800" dirty="0" smtClean="0"/>
              <a:t>The UE supporting new band shall also support band n41</a:t>
            </a:r>
          </a:p>
          <a:p>
            <a:pPr lvl="1"/>
            <a:r>
              <a:rPr kumimoji="1" lang="en-US" altLang="ja-JP" sz="1800" dirty="0"/>
              <a:t>Apply all n41 requirements including </a:t>
            </a:r>
            <a:r>
              <a:rPr kumimoji="1" lang="en-US" altLang="ja-JP" sz="1800" strike="sngStrike" dirty="0" smtClean="0"/>
              <a:t>CA and EN-DC </a:t>
            </a:r>
            <a:r>
              <a:rPr kumimoji="1" lang="en-US" altLang="ja-JP" sz="1800" dirty="0"/>
              <a:t>band </a:t>
            </a:r>
            <a:r>
              <a:rPr kumimoji="1" lang="en-US" altLang="ja-JP" sz="1800" dirty="0" smtClean="0"/>
              <a:t>combinations (</a:t>
            </a:r>
            <a:r>
              <a:rPr kumimoji="1" lang="en-US" altLang="ja-JP" sz="1800" dirty="0"/>
              <a:t>i.e. CA, DC, SUL) </a:t>
            </a:r>
            <a:r>
              <a:rPr kumimoji="1" lang="en-US" altLang="ja-JP" sz="1800" dirty="0" smtClean="0"/>
              <a:t>to </a:t>
            </a:r>
            <a:r>
              <a:rPr kumimoji="1" lang="en-US" altLang="ja-JP" sz="1800" dirty="0"/>
              <a:t>new band</a:t>
            </a:r>
          </a:p>
          <a:p>
            <a:pPr lvl="1"/>
            <a:r>
              <a:rPr kumimoji="1" lang="en-US" altLang="ja-JP" sz="1800" dirty="0" smtClean="0"/>
              <a:t>Mandatory support of 100kHz channel raster is FFS</a:t>
            </a:r>
            <a:r>
              <a:rPr kumimoji="1" lang="en-US" altLang="ja-JP" dirty="0" smtClean="0"/>
              <a:t> </a:t>
            </a:r>
          </a:p>
          <a:p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6063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Reference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066800"/>
            <a:ext cx="8534400" cy="5638800"/>
          </a:xfrm>
        </p:spPr>
        <p:txBody>
          <a:bodyPr/>
          <a:lstStyle/>
          <a:p>
            <a:pPr marL="0" indent="0" fontAlgn="ctr">
              <a:buNone/>
            </a:pPr>
            <a:r>
              <a:rPr lang="en-GB" altLang="ja-JP" dirty="0"/>
              <a:t>[1] RP-182883, “New WI proposal: LTE/NR spectrum sharing in Band 41/n41,” KDDI Corporation</a:t>
            </a:r>
          </a:p>
          <a:p>
            <a:pPr marL="0" indent="0" fontAlgn="ctr">
              <a:buNone/>
            </a:pPr>
            <a:r>
              <a:rPr lang="en-GB" altLang="ja-JP" dirty="0" smtClean="0"/>
              <a:t>[2] </a:t>
            </a:r>
            <a:r>
              <a:rPr lang="en-US" altLang="ja-JP" dirty="0" smtClean="0"/>
              <a:t>R4-1902450, “</a:t>
            </a:r>
            <a:r>
              <a:rPr lang="en-US" altLang="zh-CN" dirty="0"/>
              <a:t>WF on LTE/NR spectrum sharing in Band 41/n41 </a:t>
            </a:r>
            <a:r>
              <a:rPr lang="en-US" altLang="ja-JP" dirty="0" smtClean="0"/>
              <a:t>”, </a:t>
            </a:r>
            <a:r>
              <a:rPr lang="en-US" altLang="en-US" dirty="0"/>
              <a:t>KDDI, CMCC, </a:t>
            </a:r>
            <a:r>
              <a:rPr lang="en-US" altLang="en-US" dirty="0" smtClean="0"/>
              <a:t>Sprint</a:t>
            </a:r>
            <a:endParaRPr lang="en-US" altLang="ja-JP" dirty="0" smtClean="0"/>
          </a:p>
          <a:p>
            <a:pPr marL="0" indent="0" fontAlgn="ctr">
              <a:buNone/>
            </a:pPr>
            <a:endParaRPr lang="en-US" altLang="ko-KR" dirty="0"/>
          </a:p>
          <a:p>
            <a:pPr marL="0" indent="0" fontAlgn="ctr"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7875156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19371</TotalTime>
  <Words>861</Words>
  <Application>Microsoft Macintosh PowerPoint</Application>
  <PresentationFormat>画面に合わせる (4:3)</PresentationFormat>
  <Paragraphs>54</Paragraphs>
  <Slides>5</Slides>
  <Notes>2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Theme</vt:lpstr>
      <vt:lpstr>WF on LTE/NR spectrum sharing in Band 41/n41 </vt:lpstr>
      <vt:lpstr>Background</vt:lpstr>
      <vt:lpstr>Possible options for Rel-15 UE compatible issue (1/2)</vt:lpstr>
      <vt:lpstr>Possible options for Rel-15 UE compatible issue (2/2)</vt:lpstr>
      <vt:lpstr>Reference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Shao</cp:lastModifiedBy>
  <cp:revision>1401</cp:revision>
  <dcterms:created xsi:type="dcterms:W3CDTF">2013-05-13T16:02:00Z</dcterms:created>
  <dcterms:modified xsi:type="dcterms:W3CDTF">2019-04-12T05:05:33Z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cec2a111-0165-4130-8bd4-30a0c40e661d</vt:lpwstr>
  </property>
  <property fmtid="{D5CDD505-2E9C-101B-9397-08002B2CF9AE}" pid="7" name="CTP_TimeStamp">
    <vt:lpwstr>2019-04-09 10:36:32Z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NSCPROP_SA">
    <vt:lpwstr>C:\Users\Administrator\Desktop\NR UE Ad-hoc Oct\R4-18xxxxx - WF on NR General and UE PDSCH Demod v1.pptx</vt:lpwstr>
  </property>
</Properties>
</file>