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EBDE5-BF3F-4681-BBE5-C5704FBA39FA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FD121-95CE-4891-9F10-66E3B84EB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851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FD121-95CE-4891-9F10-66E3B84EB9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818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765CD-C74F-4258-A7DF-3672566F0A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CCDC02-7623-4DA9-A926-E5168FC028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98D41-B012-460F-BAA2-831EA550E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A101D-1922-422F-870C-28D62B117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179DD1-FB39-4C26-85FC-365243465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904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96FA4-AE1A-48A5-9CAA-8B31D6772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E8C3F0-2C34-4BFF-A21B-82CD63DDC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AD5A1-944D-49DF-8759-1D9B872FF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6F5A3-B40B-4C5A-87F7-E97D37941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19B8A2-6D82-49FA-92A4-A2B5029A9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02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640A73-438B-4D2E-9A51-36741314E8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96932E-2C01-4AF5-9166-6A12131069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A9079-AE2A-44ED-9FD6-5CA63C041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DEA28-1251-48AE-9B8E-DF64B3CF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3F8951-B8A8-45A1-AB0E-B51FB0D31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8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5F412-4B10-4F91-85C3-F595385C6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A5910-8235-466F-A009-F90C3DB6C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BBE37-E350-48B6-9F34-2BD1D96E2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94D95-A7EE-44E1-A10A-A287F8BC9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D740A-D552-494B-AD7A-BE8564A69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47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D6E93-3918-4F7E-8BCC-95D946A4C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27B1C0-D79E-40DC-BE51-F43F04D11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4BFD94-54CF-43EB-B527-C04942AA6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04D5B-B297-4E93-B0C4-35DC9CF76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5F142-7EC7-4148-9A00-09DD4874B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11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C2A25-D9AD-46B2-8FCD-F52C4206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1ECAE-CB68-4DFE-8967-0462230DE5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5F765C-71CC-4AA6-9B82-9F585CA504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6B351-3E67-4E59-BA00-5BF90FBF6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4815C8-4281-421B-8A04-E4CA18399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1FC09-DD7A-47E3-82FB-9F42126DD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7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C66FC-E36C-430A-9A87-66CD72E8E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497BAA-B18A-4448-BB90-19AC2817A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8A26CD-8527-4854-A197-2AAC1EC0B1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74B9FA-C5E6-4495-8304-A12411BE5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0F8F2-710C-4925-89F3-5A89FC8AD5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11355A-F1E7-481B-B91C-11938AA4C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6591E9-4F0F-42C9-BD00-655EE98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CEBBAF-01E0-429F-87B2-16C9AFBAF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264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2217D-6ADB-4EDB-9919-53BF9BF9D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B2E346-547C-431C-944C-3025B5385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7D2AAA-492A-4DC4-9D32-9881FFC54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C07BB-AF76-471A-A81F-38070F2B4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06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DCEDCB-2AFE-464E-AAD7-FBDE23438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8BCFA8-0521-435A-8FB6-562EDBB6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0990B2-1CA9-45CA-BF2A-AEEFDB37D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43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57784-C266-4FBE-BFEB-56E3C8B0B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76977-F4FD-4042-B308-EFD8EEA6A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951581-5BCF-4CE6-AFF5-0CB3A728F0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6F5E0-79A1-43F7-8A1C-2E415A9F0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2F8D9E-8464-4F44-B7E4-A5AB6B353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6563B0-0854-4E36-AF88-0D65216E7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04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3A50F-DEFD-441E-9D5A-E8F8D3D15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5FB289-FB13-44CC-8388-CC7A87E12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78BB7E-14B3-4CF5-BEB9-46EF6DFF4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1FE12-CCD7-487E-A615-34E6A7EA1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E9FDBC-740C-4F2D-8E5C-9AE899A6D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4179E3-0CCA-4E6E-A5D7-1727D7CB2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62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66CBB-2892-4792-9872-37CF39140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6B809-4794-4120-9478-D31FBECA2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70AB07-928F-46DB-811B-0054866BC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D1762-C7AA-4A82-99A3-04FC5B2F0FBF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6BE12-3F8F-4136-96B7-F279376698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68658-7EF7-4BE2-934F-8E7CE1E9D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3A3BD-5739-4430-8985-83BD2F8F0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14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D:\RAN4\TSGRAN4_90bis\Docs\R4-1903088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D:\RAN4\TSGRAN4_90bis\Docs\R4-1904465.zip" TargetMode="External"/><Relationship Id="rId4" Type="http://schemas.openxmlformats.org/officeDocument/2006/relationships/hyperlink" Target="file:///D:\RAN4\TSGRAN4_90bis\Docs\R4-190292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C74EE-4C0F-4B58-BDD9-5B51967132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Pcmax</a:t>
            </a:r>
            <a:r>
              <a:rPr lang="en-US" dirty="0"/>
              <a:t> for inter-band NE-DC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ED012F-41D2-4404-A2E3-7D937541FD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InterDigital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756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AF48F-817B-436A-8190-22FA4BFE6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1379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Background from online discussions</a:t>
            </a:r>
            <a:br>
              <a:rPr lang="en-US" dirty="0"/>
            </a:br>
            <a:r>
              <a:rPr lang="en-US" dirty="0"/>
              <a:t>The following statements were agreed in the main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2422E-9420-4243-95B3-E250C2083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00101"/>
            <a:ext cx="10515600" cy="3976861"/>
          </a:xfrm>
        </p:spPr>
        <p:txBody>
          <a:bodyPr/>
          <a:lstStyle/>
          <a:p>
            <a:pPr hangingPunct="0"/>
            <a:r>
              <a:rPr lang="en-GB" dirty="0"/>
              <a:t>It is common understanding that for DPS UE, LTE power will NOT be scaled regardless whether NR is configured as MCG (NE-DC) or SCG (EN-DC)</a:t>
            </a:r>
            <a:endParaRPr lang="en-US" dirty="0"/>
          </a:p>
          <a:p>
            <a:pPr hangingPunct="0"/>
            <a:r>
              <a:rPr lang="en-GB" dirty="0"/>
              <a:t>It further agreed that for NE-DC, for given </a:t>
            </a:r>
            <a:r>
              <a:rPr lang="en-GB" dirty="0" err="1"/>
              <a:t>Plte</a:t>
            </a:r>
            <a:r>
              <a:rPr lang="en-GB" dirty="0"/>
              <a:t>, NR can be scaled even down to zero if </a:t>
            </a:r>
            <a:r>
              <a:rPr lang="en-GB" dirty="0" err="1"/>
              <a:t>Plte</a:t>
            </a:r>
            <a:r>
              <a:rPr lang="en-GB" dirty="0"/>
              <a:t> + </a:t>
            </a:r>
            <a:r>
              <a:rPr lang="en-GB" dirty="0" err="1"/>
              <a:t>Pnr</a:t>
            </a:r>
            <a:r>
              <a:rPr lang="en-GB" dirty="0"/>
              <a:t> &gt;[=] </a:t>
            </a:r>
            <a:r>
              <a:rPr lang="en-GB" dirty="0" err="1"/>
              <a:t>Ptotal</a:t>
            </a:r>
            <a:r>
              <a:rPr lang="en-GB" dirty="0"/>
              <a:t>  </a:t>
            </a:r>
            <a:endParaRPr lang="en-US" dirty="0"/>
          </a:p>
          <a:p>
            <a:pPr hangingPunct="0"/>
            <a:r>
              <a:rPr lang="en-GB" dirty="0"/>
              <a:t>No test case for </a:t>
            </a:r>
            <a:r>
              <a:rPr lang="en-GB" dirty="0" err="1"/>
              <a:t>Plte</a:t>
            </a:r>
            <a:r>
              <a:rPr lang="en-GB" dirty="0"/>
              <a:t> + </a:t>
            </a:r>
            <a:r>
              <a:rPr lang="en-GB" dirty="0" err="1"/>
              <a:t>Pnr</a:t>
            </a:r>
            <a:r>
              <a:rPr lang="en-GB" dirty="0"/>
              <a:t> &gt; </a:t>
            </a:r>
            <a:r>
              <a:rPr lang="en-GB" dirty="0" err="1"/>
              <a:t>Ptotal</a:t>
            </a:r>
            <a:r>
              <a:rPr lang="en-GB" dirty="0"/>
              <a:t>  </a:t>
            </a:r>
            <a:endParaRPr lang="en-US" dirty="0"/>
          </a:p>
          <a:p>
            <a:pPr hangingPunct="0"/>
            <a:r>
              <a:rPr lang="en-GB" dirty="0"/>
              <a:t>The test case(s) is required for the case that </a:t>
            </a:r>
            <a:r>
              <a:rPr lang="en-GB" dirty="0" err="1"/>
              <a:t>Plte</a:t>
            </a:r>
            <a:r>
              <a:rPr lang="en-GB" dirty="0"/>
              <a:t> + </a:t>
            </a:r>
            <a:r>
              <a:rPr lang="en-GB" dirty="0" err="1"/>
              <a:t>Pnr</a:t>
            </a:r>
            <a:r>
              <a:rPr lang="en-GB" dirty="0"/>
              <a:t> &lt; [=] </a:t>
            </a:r>
            <a:r>
              <a:rPr lang="en-GB" dirty="0" err="1"/>
              <a:t>Ptotal</a:t>
            </a:r>
            <a:r>
              <a:rPr lang="en-GB" dirty="0"/>
              <a:t> for overlapping cases.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482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AA8A-E740-47AF-BAE9-76DCBF5E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1750CE-0D83-4CAB-8FA7-69027D76A5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00FF00"/>
                </a:highlight>
              </a:rPr>
              <a:t>It further agreed that for NE-DC, for given </a:t>
            </a:r>
            <a:r>
              <a:rPr lang="en-GB" dirty="0" err="1">
                <a:highlight>
                  <a:srgbClr val="00FF00"/>
                </a:highlight>
              </a:rPr>
              <a:t>Plte</a:t>
            </a:r>
            <a:r>
              <a:rPr lang="en-GB" dirty="0">
                <a:highlight>
                  <a:srgbClr val="00FF00"/>
                </a:highlight>
              </a:rPr>
              <a:t>, NR can be scaled even down to zero if </a:t>
            </a:r>
            <a:r>
              <a:rPr lang="en-GB" dirty="0" err="1">
                <a:highlight>
                  <a:srgbClr val="00FF00"/>
                </a:highlight>
              </a:rPr>
              <a:t>Plte</a:t>
            </a:r>
            <a:r>
              <a:rPr lang="en-GB" dirty="0">
                <a:highlight>
                  <a:srgbClr val="00FF00"/>
                </a:highlight>
              </a:rPr>
              <a:t> + </a:t>
            </a:r>
            <a:r>
              <a:rPr lang="en-GB" dirty="0" err="1">
                <a:highlight>
                  <a:srgbClr val="00FF00"/>
                </a:highlight>
              </a:rPr>
              <a:t>Pnr</a:t>
            </a:r>
            <a:r>
              <a:rPr lang="en-GB" dirty="0">
                <a:highlight>
                  <a:srgbClr val="00FF00"/>
                </a:highlight>
              </a:rPr>
              <a:t> &gt;[=] </a:t>
            </a:r>
            <a:r>
              <a:rPr lang="en-GB" dirty="0" err="1">
                <a:highlight>
                  <a:srgbClr val="00FF00"/>
                </a:highlight>
              </a:rPr>
              <a:t>Ptotal</a:t>
            </a:r>
            <a:r>
              <a:rPr lang="en-GB" dirty="0">
                <a:highlight>
                  <a:srgbClr val="00FF00"/>
                </a:highlight>
              </a:rPr>
              <a:t>  </a:t>
            </a:r>
            <a:endParaRPr lang="en-US" dirty="0">
              <a:highlight>
                <a:srgbClr val="00FF00"/>
              </a:highlight>
            </a:endParaRPr>
          </a:p>
          <a:p>
            <a:endParaRPr lang="en-US" dirty="0"/>
          </a:p>
          <a:p>
            <a:pPr lvl="1"/>
            <a:r>
              <a:rPr lang="en-US" dirty="0"/>
              <a:t>This means literally that we can use </a:t>
            </a:r>
            <a:r>
              <a:rPr lang="en-US" dirty="0" err="1"/>
              <a:t>Pcmax_L_LTE</a:t>
            </a:r>
            <a:r>
              <a:rPr lang="en-US" dirty="0"/>
              <a:t> for lower limit of the </a:t>
            </a:r>
            <a:r>
              <a:rPr lang="en-US" dirty="0" err="1"/>
              <a:t>Pcmax_L</a:t>
            </a:r>
            <a:r>
              <a:rPr lang="en-US" dirty="0"/>
              <a:t>-NE-DC.</a:t>
            </a:r>
          </a:p>
          <a:p>
            <a:r>
              <a:rPr lang="en-GB" dirty="0"/>
              <a:t>The test case(s) is required for the case that </a:t>
            </a:r>
            <a:r>
              <a:rPr lang="en-GB" dirty="0" err="1"/>
              <a:t>Plte</a:t>
            </a:r>
            <a:r>
              <a:rPr lang="en-GB" dirty="0"/>
              <a:t> + </a:t>
            </a:r>
            <a:r>
              <a:rPr lang="en-GB" dirty="0" err="1"/>
              <a:t>Pnr</a:t>
            </a:r>
            <a:r>
              <a:rPr lang="en-GB" dirty="0"/>
              <a:t> &lt; [=] </a:t>
            </a:r>
            <a:r>
              <a:rPr lang="en-GB" dirty="0" err="1"/>
              <a:t>Ptotal</a:t>
            </a:r>
            <a:r>
              <a:rPr lang="en-GB" dirty="0"/>
              <a:t> for overlapping cases. </a:t>
            </a:r>
            <a:endParaRPr lang="en-US" dirty="0"/>
          </a:p>
          <a:p>
            <a:pPr lvl="1"/>
            <a:r>
              <a:rPr lang="en-US" dirty="0"/>
              <a:t>This will lead to a normal calculation of  </a:t>
            </a:r>
            <a:r>
              <a:rPr lang="en-US" dirty="0" err="1"/>
              <a:t>Pcmax_L</a:t>
            </a:r>
            <a:r>
              <a:rPr lang="en-US" dirty="0"/>
              <a:t>-NE-DC that considers both NR and LTE lower limits.</a:t>
            </a:r>
          </a:p>
        </p:txBody>
      </p:sp>
    </p:spTree>
    <p:extLst>
      <p:ext uri="{BB962C8B-B14F-4D97-AF65-F5344CB8AC3E}">
        <p14:creationId xmlns:p14="http://schemas.microsoft.com/office/powerpoint/2010/main" val="3805221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28A84-2008-4200-B72C-F87E556A8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05729-EABF-4E75-AE42-7CEB6E45E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8594" y="1632155"/>
            <a:ext cx="11351610" cy="4544808"/>
          </a:xfrm>
        </p:spPr>
        <p:txBody>
          <a:bodyPr>
            <a:normAutofit/>
          </a:bodyPr>
          <a:lstStyle/>
          <a:p>
            <a:pPr marL="0" indent="0" fontAlgn="base" hangingPunct="0">
              <a:buNone/>
            </a:pPr>
            <a:r>
              <a:rPr lang="en-GB" sz="2000" dirty="0">
                <a:highlight>
                  <a:srgbClr val="00FF00"/>
                </a:highlight>
              </a:rPr>
              <a:t>P</a:t>
            </a:r>
            <a:r>
              <a:rPr lang="en-GB" sz="2000" baseline="-25000" dirty="0">
                <a:highlight>
                  <a:srgbClr val="00FF00"/>
                </a:highlight>
              </a:rPr>
              <a:t>CMAX_ NE-DC _H</a:t>
            </a:r>
            <a:r>
              <a:rPr lang="en-GB" sz="2000" dirty="0">
                <a:highlight>
                  <a:srgbClr val="00FF00"/>
                </a:highlight>
              </a:rPr>
              <a:t>(</a:t>
            </a:r>
            <a:r>
              <a:rPr lang="en-GB" sz="2000" i="1" dirty="0" err="1">
                <a:highlight>
                  <a:srgbClr val="00FF00"/>
                </a:highlight>
              </a:rPr>
              <a:t>p,q</a:t>
            </a:r>
            <a:r>
              <a:rPr lang="en-GB" sz="2000" dirty="0">
                <a:highlight>
                  <a:srgbClr val="00FF00"/>
                </a:highlight>
              </a:rPr>
              <a:t>) </a:t>
            </a:r>
            <a:r>
              <a:rPr lang="en-GB" sz="2000" dirty="0"/>
              <a:t>= MIN {10 log</a:t>
            </a:r>
            <a:r>
              <a:rPr lang="en-GB" sz="2000" baseline="-25000" dirty="0"/>
              <a:t>10</a:t>
            </a:r>
            <a:r>
              <a:rPr lang="en-GB" sz="2000" dirty="0"/>
              <a:t> [</a:t>
            </a:r>
            <a:r>
              <a:rPr lang="en-GB" sz="2000" dirty="0" err="1"/>
              <a:t>p</a:t>
            </a:r>
            <a:r>
              <a:rPr lang="en-GB" sz="2000" baseline="-25000" dirty="0" err="1"/>
              <a:t>CMAX</a:t>
            </a:r>
            <a:r>
              <a:rPr lang="en-GB" sz="2000" dirty="0"/>
              <a:t> </a:t>
            </a:r>
            <a:r>
              <a:rPr lang="en-US" sz="2000" baseline="-25000" dirty="0"/>
              <a:t>H </a:t>
            </a:r>
            <a:r>
              <a:rPr lang="en-GB" sz="2000" baseline="-25000" dirty="0"/>
              <a:t>_</a:t>
            </a:r>
            <a:r>
              <a:rPr lang="en-GB" sz="2000" i="1" baseline="-25000" dirty="0"/>
              <a:t> </a:t>
            </a:r>
            <a:r>
              <a:rPr lang="en-US" sz="2000" baseline="-25000" dirty="0"/>
              <a:t>E-UTRA</a:t>
            </a:r>
            <a:r>
              <a:rPr lang="en-GB" sz="2000" baseline="-25000" dirty="0"/>
              <a:t>,</a:t>
            </a:r>
            <a:r>
              <a:rPr lang="en-GB" sz="2000" i="1" baseline="-25000" dirty="0"/>
              <a:t>c </a:t>
            </a:r>
            <a:r>
              <a:rPr lang="en-GB" sz="2000" dirty="0"/>
              <a:t>(</a:t>
            </a:r>
            <a:r>
              <a:rPr lang="en-GB" sz="2000" i="1" dirty="0"/>
              <a:t>p</a:t>
            </a:r>
            <a:r>
              <a:rPr lang="en-GB" sz="2000" dirty="0"/>
              <a:t>) + </a:t>
            </a:r>
            <a:r>
              <a:rPr lang="en-GB" sz="2000" dirty="0" err="1"/>
              <a:t>p</a:t>
            </a:r>
            <a:r>
              <a:rPr lang="en-GB" sz="2000" baseline="-25000" dirty="0" err="1"/>
              <a:t>CMAX</a:t>
            </a:r>
            <a:r>
              <a:rPr lang="en-GB" sz="2000" dirty="0"/>
              <a:t> </a:t>
            </a:r>
            <a:r>
              <a:rPr lang="en-US" sz="2000" baseline="-25000" dirty="0" err="1"/>
              <a:t>H,f,</a:t>
            </a:r>
            <a:r>
              <a:rPr lang="en-US" sz="2000" i="1" baseline="-25000" dirty="0" err="1"/>
              <a:t>c,NR</a:t>
            </a:r>
            <a:r>
              <a:rPr lang="en-US" sz="2000" dirty="0"/>
              <a:t> </a:t>
            </a:r>
            <a:r>
              <a:rPr lang="en-GB" sz="2000" i="1" baseline="-25000" dirty="0"/>
              <a:t>c</a:t>
            </a:r>
            <a:r>
              <a:rPr lang="en-GB" sz="2000" dirty="0"/>
              <a:t>(</a:t>
            </a:r>
            <a:r>
              <a:rPr lang="en-GB" sz="2000" i="1" dirty="0"/>
              <a:t>q</a:t>
            </a:r>
            <a:r>
              <a:rPr lang="en-GB" sz="2000" dirty="0"/>
              <a:t>)], </a:t>
            </a:r>
            <a:r>
              <a:rPr lang="en-US" sz="2000" dirty="0"/>
              <a:t>P</a:t>
            </a:r>
            <a:r>
              <a:rPr lang="en-US" sz="2000" baseline="-25000" dirty="0"/>
              <a:t>EMAX, NE-DC</a:t>
            </a:r>
            <a:r>
              <a:rPr lang="en-US" sz="2000" dirty="0"/>
              <a:t> ,</a:t>
            </a:r>
            <a:r>
              <a:rPr lang="en-GB" sz="2000" dirty="0" err="1"/>
              <a:t>P</a:t>
            </a:r>
            <a:r>
              <a:rPr lang="en-GB" sz="2000" baseline="-25000" dirty="0" err="1"/>
              <a:t>PowerClass</a:t>
            </a:r>
            <a:r>
              <a:rPr lang="en-GB" sz="2000" baseline="-25000" dirty="0"/>
              <a:t>, NE-DC</a:t>
            </a:r>
            <a:r>
              <a:rPr lang="en-GB" sz="2000" dirty="0"/>
              <a:t>}</a:t>
            </a:r>
            <a:endParaRPr lang="en-US" sz="2000" dirty="0"/>
          </a:p>
          <a:p>
            <a:pPr marL="0" indent="0" fontAlgn="base" hangingPunct="0">
              <a:buNone/>
            </a:pPr>
            <a:r>
              <a:rPr lang="en-GB" sz="2000" dirty="0"/>
              <a:t>And:</a:t>
            </a:r>
            <a:endParaRPr lang="en-US" sz="2000" dirty="0"/>
          </a:p>
          <a:p>
            <a:pPr marL="0" indent="0" fontAlgn="base" hangingPunct="0">
              <a:buNone/>
            </a:pPr>
            <a:r>
              <a:rPr lang="en-GB" sz="2000" dirty="0"/>
              <a:t>If 10 log</a:t>
            </a:r>
            <a:r>
              <a:rPr lang="en-GB" sz="2000" baseline="-25000" dirty="0"/>
              <a:t>10</a:t>
            </a:r>
            <a:r>
              <a:rPr lang="en-GB" sz="2000" dirty="0"/>
              <a:t> [</a:t>
            </a:r>
            <a:r>
              <a:rPr lang="en-GB" sz="2000" dirty="0" err="1"/>
              <a:t>p</a:t>
            </a:r>
            <a:r>
              <a:rPr lang="en-GB" sz="2000" baseline="-25000" dirty="0" err="1"/>
              <a:t>CMAX</a:t>
            </a:r>
            <a:r>
              <a:rPr lang="en-GB" sz="2000" dirty="0"/>
              <a:t> </a:t>
            </a:r>
            <a:r>
              <a:rPr lang="en-GB" sz="2000" i="1" baseline="-25000" dirty="0"/>
              <a:t> </a:t>
            </a:r>
            <a:r>
              <a:rPr lang="en-US" sz="2000" baseline="-25000" dirty="0"/>
              <a:t>E-UTRA</a:t>
            </a:r>
            <a:r>
              <a:rPr lang="en-GB" sz="2000" baseline="-25000" dirty="0"/>
              <a:t>,</a:t>
            </a:r>
            <a:r>
              <a:rPr lang="en-GB" sz="2000" i="1" baseline="-25000" dirty="0"/>
              <a:t>c </a:t>
            </a:r>
            <a:r>
              <a:rPr lang="en-GB" sz="2000" dirty="0"/>
              <a:t>(</a:t>
            </a:r>
            <a:r>
              <a:rPr lang="en-GB" sz="2000" i="1" dirty="0"/>
              <a:t>p</a:t>
            </a:r>
            <a:r>
              <a:rPr lang="en-GB" sz="2000" dirty="0"/>
              <a:t>) + </a:t>
            </a:r>
            <a:r>
              <a:rPr lang="en-GB" sz="2000" dirty="0" err="1"/>
              <a:t>p</a:t>
            </a:r>
            <a:r>
              <a:rPr lang="en-GB" sz="2000" baseline="-25000" dirty="0" err="1"/>
              <a:t>CMAX</a:t>
            </a:r>
            <a:r>
              <a:rPr lang="en-GB" sz="2000" dirty="0"/>
              <a:t> </a:t>
            </a:r>
            <a:r>
              <a:rPr lang="en-US" sz="2000" i="1" baseline="-25000" dirty="0" err="1"/>
              <a:t>c,,NR</a:t>
            </a:r>
            <a:r>
              <a:rPr lang="en-US" sz="2000" dirty="0"/>
              <a:t> </a:t>
            </a:r>
            <a:r>
              <a:rPr lang="en-GB" sz="2000" i="1" baseline="-25000" dirty="0"/>
              <a:t>c</a:t>
            </a:r>
            <a:r>
              <a:rPr lang="en-GB" sz="2000" dirty="0"/>
              <a:t>(</a:t>
            </a:r>
            <a:r>
              <a:rPr lang="en-GB" sz="2000" i="1" dirty="0"/>
              <a:t>q</a:t>
            </a:r>
            <a:r>
              <a:rPr lang="en-GB" sz="2000" dirty="0"/>
              <a:t>)] &gt; MIN {</a:t>
            </a:r>
            <a:r>
              <a:rPr lang="en-US" sz="2000" dirty="0"/>
              <a:t> P</a:t>
            </a:r>
            <a:r>
              <a:rPr lang="en-US" sz="2000" baseline="-25000" dirty="0"/>
              <a:t>EMAX, NE-DC</a:t>
            </a:r>
            <a:r>
              <a:rPr lang="en-US" sz="2000" dirty="0"/>
              <a:t> ,</a:t>
            </a:r>
            <a:r>
              <a:rPr lang="en-GB" sz="2000" dirty="0" err="1"/>
              <a:t>P</a:t>
            </a:r>
            <a:r>
              <a:rPr lang="en-GB" sz="2000" baseline="-25000" dirty="0" err="1"/>
              <a:t>PowerClass</a:t>
            </a:r>
            <a:r>
              <a:rPr lang="en-GB" sz="2000" baseline="-25000" dirty="0"/>
              <a:t>, NE-DC</a:t>
            </a:r>
            <a:r>
              <a:rPr lang="en-GB" sz="2000" dirty="0"/>
              <a:t>}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Then </a:t>
            </a:r>
          </a:p>
          <a:p>
            <a:pPr marL="0" indent="0">
              <a:buNone/>
            </a:pPr>
            <a:r>
              <a:rPr lang="en-US" sz="2000" dirty="0"/>
              <a:t>// When NR scaling occurs</a:t>
            </a:r>
          </a:p>
          <a:p>
            <a:pPr marL="0" indent="0" fontAlgn="base" hangingPunct="0">
              <a:buNone/>
            </a:pPr>
            <a:r>
              <a:rPr lang="fr-FR" sz="2000" dirty="0">
                <a:highlight>
                  <a:srgbClr val="00FF00"/>
                </a:highlight>
              </a:rPr>
              <a:t>P</a:t>
            </a:r>
            <a:r>
              <a:rPr lang="fr-FR" sz="2000" baseline="-25000" dirty="0">
                <a:highlight>
                  <a:srgbClr val="00FF00"/>
                </a:highlight>
              </a:rPr>
              <a:t>CMAX_ NE-DC _L</a:t>
            </a:r>
            <a:r>
              <a:rPr lang="fr-FR" sz="2000" dirty="0">
                <a:highlight>
                  <a:srgbClr val="00FF00"/>
                </a:highlight>
              </a:rPr>
              <a:t>(</a:t>
            </a:r>
            <a:r>
              <a:rPr lang="fr-FR" sz="2000" i="1" dirty="0" err="1">
                <a:highlight>
                  <a:srgbClr val="00FF00"/>
                </a:highlight>
              </a:rPr>
              <a:t>p,q</a:t>
            </a:r>
            <a:r>
              <a:rPr lang="fr-FR" sz="2000" dirty="0">
                <a:highlight>
                  <a:srgbClr val="00FF00"/>
                </a:highlight>
              </a:rPr>
              <a:t>) </a:t>
            </a:r>
            <a:r>
              <a:rPr lang="fr-FR" sz="2000" dirty="0"/>
              <a:t>= MIN {10 log</a:t>
            </a:r>
            <a:r>
              <a:rPr lang="fr-FR" sz="2000" baseline="-25000" dirty="0"/>
              <a:t>10</a:t>
            </a:r>
            <a:r>
              <a:rPr lang="fr-FR" sz="2000" dirty="0"/>
              <a:t> </a:t>
            </a:r>
            <a:r>
              <a:rPr lang="fr-FR" sz="2000" dirty="0">
                <a:highlight>
                  <a:srgbClr val="00FF00"/>
                </a:highlight>
              </a:rPr>
              <a:t>[</a:t>
            </a:r>
            <a:r>
              <a:rPr lang="fr-FR" sz="2000" dirty="0" err="1">
                <a:highlight>
                  <a:srgbClr val="00FF00"/>
                </a:highlight>
              </a:rPr>
              <a:t>p</a:t>
            </a:r>
            <a:r>
              <a:rPr lang="fr-FR" sz="2000" baseline="-25000" dirty="0" err="1">
                <a:highlight>
                  <a:srgbClr val="00FF00"/>
                </a:highlight>
              </a:rPr>
              <a:t>CMAX</a:t>
            </a:r>
            <a:r>
              <a:rPr lang="fr-FR" sz="2000" dirty="0">
                <a:highlight>
                  <a:srgbClr val="00FF00"/>
                </a:highlight>
              </a:rPr>
              <a:t> </a:t>
            </a:r>
            <a:r>
              <a:rPr lang="en-US" sz="2000" baseline="-25000" dirty="0">
                <a:highlight>
                  <a:srgbClr val="00FF00"/>
                </a:highlight>
              </a:rPr>
              <a:t>L</a:t>
            </a:r>
            <a:r>
              <a:rPr lang="fr-FR" sz="2000" baseline="-25000" dirty="0">
                <a:highlight>
                  <a:srgbClr val="00FF00"/>
                </a:highlight>
              </a:rPr>
              <a:t> _</a:t>
            </a:r>
            <a:r>
              <a:rPr lang="fr-FR" sz="2000" i="1" baseline="-25000" dirty="0">
                <a:highlight>
                  <a:srgbClr val="00FF00"/>
                </a:highlight>
              </a:rPr>
              <a:t> </a:t>
            </a:r>
            <a:r>
              <a:rPr lang="en-US" sz="2000" baseline="-25000" dirty="0">
                <a:highlight>
                  <a:srgbClr val="00FF00"/>
                </a:highlight>
              </a:rPr>
              <a:t>E-UTRA</a:t>
            </a:r>
            <a:r>
              <a:rPr lang="fr-FR" sz="2000" baseline="-25000" dirty="0">
                <a:highlight>
                  <a:srgbClr val="00FF00"/>
                </a:highlight>
              </a:rPr>
              <a:t>,</a:t>
            </a:r>
            <a:r>
              <a:rPr lang="fr-FR" sz="2000" i="1" baseline="-25000" dirty="0">
                <a:highlight>
                  <a:srgbClr val="00FF00"/>
                </a:highlight>
              </a:rPr>
              <a:t>c </a:t>
            </a:r>
            <a:r>
              <a:rPr lang="fr-FR" sz="2000" dirty="0">
                <a:highlight>
                  <a:srgbClr val="00FF00"/>
                </a:highlight>
              </a:rPr>
              <a:t>(</a:t>
            </a:r>
            <a:r>
              <a:rPr lang="fr-FR" sz="2000" i="1" dirty="0">
                <a:highlight>
                  <a:srgbClr val="00FF00"/>
                </a:highlight>
              </a:rPr>
              <a:t>p</a:t>
            </a:r>
            <a:r>
              <a:rPr lang="fr-FR" sz="2000" dirty="0">
                <a:highlight>
                  <a:srgbClr val="00FF00"/>
                </a:highlight>
              </a:rPr>
              <a:t>) ], </a:t>
            </a:r>
            <a:r>
              <a:rPr lang="en-US" sz="2000" dirty="0"/>
              <a:t>P</a:t>
            </a:r>
            <a:r>
              <a:rPr lang="en-US" sz="2000" baseline="-25000" dirty="0"/>
              <a:t>EMAX, NEDC</a:t>
            </a:r>
            <a:r>
              <a:rPr lang="en-US" sz="2000" dirty="0"/>
              <a:t> ,</a:t>
            </a:r>
            <a:r>
              <a:rPr lang="fr-FR" sz="2000" dirty="0" err="1"/>
              <a:t>P</a:t>
            </a:r>
            <a:r>
              <a:rPr lang="fr-FR" sz="2000" baseline="-25000" dirty="0" err="1"/>
              <a:t>PowerClass</a:t>
            </a:r>
            <a:r>
              <a:rPr lang="fr-FR" sz="2000" baseline="-25000" dirty="0"/>
              <a:t>, NE-DC</a:t>
            </a:r>
            <a:r>
              <a:rPr lang="fr-FR" sz="2000" dirty="0"/>
              <a:t>}</a:t>
            </a:r>
            <a:endParaRPr lang="en-US" sz="2000" dirty="0"/>
          </a:p>
          <a:p>
            <a:pPr marL="0" indent="0" fontAlgn="base" hangingPunct="0">
              <a:buNone/>
            </a:pPr>
            <a:r>
              <a:rPr lang="fr-FR" sz="2000" dirty="0"/>
              <a:t>                        </a:t>
            </a:r>
            <a:r>
              <a:rPr lang="en-GB" sz="2000" dirty="0"/>
              <a:t>Else</a:t>
            </a:r>
          </a:p>
          <a:p>
            <a:pPr marL="0" indent="0" fontAlgn="base" hangingPunct="0">
              <a:buNone/>
            </a:pPr>
            <a:r>
              <a:rPr lang="en-US" sz="2000"/>
              <a:t>// </a:t>
            </a:r>
            <a:r>
              <a:rPr lang="en-GB" sz="2000">
                <a:highlight>
                  <a:srgbClr val="00FF00"/>
                </a:highlight>
              </a:rPr>
              <a:t>P</a:t>
            </a:r>
            <a:r>
              <a:rPr lang="en-GB" sz="2000" baseline="-25000">
                <a:highlight>
                  <a:srgbClr val="00FF00"/>
                </a:highlight>
              </a:rPr>
              <a:t>CMAX</a:t>
            </a:r>
            <a:r>
              <a:rPr lang="en-GB" sz="2000" baseline="-25000" dirty="0">
                <a:highlight>
                  <a:srgbClr val="00FF00"/>
                </a:highlight>
              </a:rPr>
              <a:t>_ NE-DC _L</a:t>
            </a:r>
            <a:r>
              <a:rPr lang="en-GB" sz="2000" dirty="0">
                <a:highlight>
                  <a:srgbClr val="00FF00"/>
                </a:highlight>
              </a:rPr>
              <a:t>(</a:t>
            </a:r>
            <a:r>
              <a:rPr lang="en-GB" sz="2000" i="1" dirty="0" err="1">
                <a:highlight>
                  <a:srgbClr val="00FF00"/>
                </a:highlight>
              </a:rPr>
              <a:t>p,q</a:t>
            </a:r>
            <a:r>
              <a:rPr lang="en-GB" sz="2000" dirty="0">
                <a:highlight>
                  <a:srgbClr val="00FF00"/>
                </a:highlight>
              </a:rPr>
              <a:t>) </a:t>
            </a:r>
            <a:r>
              <a:rPr lang="en-GB" sz="2000" dirty="0"/>
              <a:t>= MIN {10 log</a:t>
            </a:r>
            <a:r>
              <a:rPr lang="en-GB" sz="2000" baseline="-25000" dirty="0"/>
              <a:t>10</a:t>
            </a:r>
            <a:r>
              <a:rPr lang="en-GB" sz="2000" dirty="0"/>
              <a:t> [</a:t>
            </a:r>
            <a:r>
              <a:rPr lang="en-GB" sz="2000" dirty="0" err="1">
                <a:highlight>
                  <a:srgbClr val="00FF00"/>
                </a:highlight>
              </a:rPr>
              <a:t>p</a:t>
            </a:r>
            <a:r>
              <a:rPr lang="en-GB" sz="2000" baseline="-25000" dirty="0" err="1">
                <a:highlight>
                  <a:srgbClr val="00FF00"/>
                </a:highlight>
              </a:rPr>
              <a:t>CMAX</a:t>
            </a:r>
            <a:r>
              <a:rPr lang="en-GB" sz="2000" dirty="0">
                <a:highlight>
                  <a:srgbClr val="00FF00"/>
                </a:highlight>
              </a:rPr>
              <a:t> </a:t>
            </a:r>
            <a:r>
              <a:rPr lang="en-US" sz="2000" baseline="-25000" dirty="0">
                <a:highlight>
                  <a:srgbClr val="00FF00"/>
                </a:highlight>
              </a:rPr>
              <a:t>L</a:t>
            </a:r>
            <a:r>
              <a:rPr lang="en-GB" sz="2000" baseline="-25000" dirty="0">
                <a:highlight>
                  <a:srgbClr val="00FF00"/>
                </a:highlight>
              </a:rPr>
              <a:t> _</a:t>
            </a:r>
            <a:r>
              <a:rPr lang="en-GB" sz="2000" i="1" baseline="-25000" dirty="0">
                <a:highlight>
                  <a:srgbClr val="00FF00"/>
                </a:highlight>
              </a:rPr>
              <a:t> </a:t>
            </a:r>
            <a:r>
              <a:rPr lang="en-US" sz="2000" baseline="-25000" dirty="0">
                <a:highlight>
                  <a:srgbClr val="00FF00"/>
                </a:highlight>
              </a:rPr>
              <a:t>E-UTRA</a:t>
            </a:r>
            <a:r>
              <a:rPr lang="en-GB" sz="2000" baseline="-25000" dirty="0">
                <a:highlight>
                  <a:srgbClr val="00FF00"/>
                </a:highlight>
              </a:rPr>
              <a:t>,</a:t>
            </a:r>
            <a:r>
              <a:rPr lang="en-GB" sz="2000" i="1" baseline="-25000" dirty="0">
                <a:highlight>
                  <a:srgbClr val="00FF00"/>
                </a:highlight>
              </a:rPr>
              <a:t>c </a:t>
            </a:r>
            <a:r>
              <a:rPr lang="en-GB" sz="2000" dirty="0">
                <a:highlight>
                  <a:srgbClr val="00FF00"/>
                </a:highlight>
              </a:rPr>
              <a:t>(</a:t>
            </a:r>
            <a:r>
              <a:rPr lang="en-GB" sz="2000" i="1" dirty="0">
                <a:highlight>
                  <a:srgbClr val="00FF00"/>
                </a:highlight>
              </a:rPr>
              <a:t>p</a:t>
            </a:r>
            <a:r>
              <a:rPr lang="en-GB" sz="2000" dirty="0">
                <a:highlight>
                  <a:srgbClr val="00FF00"/>
                </a:highlight>
              </a:rPr>
              <a:t>) + </a:t>
            </a:r>
            <a:r>
              <a:rPr lang="en-GB" sz="2000" dirty="0" err="1">
                <a:highlight>
                  <a:srgbClr val="00FF00"/>
                </a:highlight>
              </a:rPr>
              <a:t>p</a:t>
            </a:r>
            <a:r>
              <a:rPr lang="en-GB" sz="2000" baseline="-25000" dirty="0" err="1">
                <a:highlight>
                  <a:srgbClr val="00FF00"/>
                </a:highlight>
              </a:rPr>
              <a:t>CMAX</a:t>
            </a:r>
            <a:r>
              <a:rPr lang="en-GB" sz="2000" dirty="0">
                <a:highlight>
                  <a:srgbClr val="00FF00"/>
                </a:highlight>
              </a:rPr>
              <a:t> </a:t>
            </a:r>
            <a:r>
              <a:rPr lang="en-US" sz="2000" baseline="-25000" dirty="0" err="1">
                <a:highlight>
                  <a:srgbClr val="00FF00"/>
                </a:highlight>
              </a:rPr>
              <a:t>L,f,</a:t>
            </a:r>
            <a:r>
              <a:rPr lang="en-US" sz="2000" i="1" baseline="-25000" dirty="0" err="1">
                <a:highlight>
                  <a:srgbClr val="00FF00"/>
                </a:highlight>
              </a:rPr>
              <a:t>c,,NR</a:t>
            </a:r>
            <a:r>
              <a:rPr lang="en-US" sz="2000" dirty="0">
                <a:highlight>
                  <a:srgbClr val="00FF00"/>
                </a:highlight>
              </a:rPr>
              <a:t> </a:t>
            </a:r>
            <a:r>
              <a:rPr lang="en-GB" sz="2000" i="1" baseline="-25000" dirty="0">
                <a:highlight>
                  <a:srgbClr val="00FF00"/>
                </a:highlight>
              </a:rPr>
              <a:t>c</a:t>
            </a:r>
            <a:r>
              <a:rPr lang="en-GB" sz="2000" dirty="0">
                <a:highlight>
                  <a:srgbClr val="00FF00"/>
                </a:highlight>
              </a:rPr>
              <a:t>(</a:t>
            </a:r>
            <a:r>
              <a:rPr lang="en-GB" sz="2000" i="1" dirty="0">
                <a:highlight>
                  <a:srgbClr val="00FF00"/>
                </a:highlight>
              </a:rPr>
              <a:t>q</a:t>
            </a:r>
            <a:r>
              <a:rPr lang="en-GB" sz="2000" dirty="0">
                <a:highlight>
                  <a:srgbClr val="00FF00"/>
                </a:highlight>
              </a:rPr>
              <a:t>)], </a:t>
            </a:r>
            <a:r>
              <a:rPr lang="en-US" sz="2000" dirty="0"/>
              <a:t>P</a:t>
            </a:r>
            <a:r>
              <a:rPr lang="en-US" sz="2000" baseline="-25000" dirty="0"/>
              <a:t>EMAX, NE-DC</a:t>
            </a:r>
            <a:r>
              <a:rPr lang="en-US" sz="2000" dirty="0"/>
              <a:t> ,</a:t>
            </a:r>
            <a:r>
              <a:rPr lang="en-GB" sz="2000" dirty="0" err="1"/>
              <a:t>P</a:t>
            </a:r>
            <a:r>
              <a:rPr lang="en-GB" sz="2000" baseline="-25000" dirty="0" err="1"/>
              <a:t>PowerClass</a:t>
            </a:r>
            <a:r>
              <a:rPr lang="en-GB" sz="2000" baseline="-25000" dirty="0"/>
              <a:t>, N-DC</a:t>
            </a:r>
            <a:r>
              <a:rPr lang="en-GB" sz="2000" dirty="0"/>
              <a:t>}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902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BC005-AD40-4F8F-8C9E-D92032942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B092AF-51F8-4C7C-BB58-B8363EAFB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b="1" u="sng" dirty="0">
                <a:hlinkClick r:id="rId3"/>
              </a:rPr>
              <a:t>R4-1903088</a:t>
            </a:r>
            <a:r>
              <a:rPr lang="en-GB" sz="2400" b="1" dirty="0"/>
              <a:t>	Inter-band NE-DC - </a:t>
            </a:r>
            <a:r>
              <a:rPr lang="en-GB" sz="2400" b="1" dirty="0" err="1"/>
              <a:t>Pcmax</a:t>
            </a:r>
            <a:r>
              <a:rPr lang="en-GB" sz="2400" b="1" dirty="0"/>
              <a:t> requirement definition, </a:t>
            </a:r>
            <a:r>
              <a:rPr lang="en-GB" sz="2400" b="1" dirty="0" err="1"/>
              <a:t>InterDigital</a:t>
            </a:r>
            <a:endParaRPr lang="en-GB" sz="2400" b="1" dirty="0"/>
          </a:p>
          <a:p>
            <a:pPr marL="0" indent="0">
              <a:buNone/>
            </a:pPr>
            <a:r>
              <a:rPr lang="en-GB" sz="2400" b="1" u="sng" dirty="0">
                <a:hlinkClick r:id="rId4"/>
              </a:rPr>
              <a:t>R4-1902920</a:t>
            </a:r>
            <a:r>
              <a:rPr lang="en-GB" sz="2400" b="1" dirty="0"/>
              <a:t>	Configured output power for inter-band NE-DC, Intel</a:t>
            </a:r>
          </a:p>
          <a:p>
            <a:pPr marL="0" indent="0">
              <a:buNone/>
            </a:pPr>
            <a:r>
              <a:rPr lang="en-GB" sz="2400" b="1" u="sng" dirty="0">
                <a:hlinkClick r:id="rId5"/>
              </a:rPr>
              <a:t>R4-1904465</a:t>
            </a:r>
            <a:r>
              <a:rPr lang="en-GB" sz="2400" b="1" dirty="0"/>
              <a:t>	Draft CR for 38.101-3 inter-band NE-DC </a:t>
            </a:r>
            <a:r>
              <a:rPr lang="en-GB" sz="2400" b="1" dirty="0" err="1"/>
              <a:t>Pcmax</a:t>
            </a:r>
            <a:r>
              <a:rPr lang="en-GB" sz="2400" b="1" dirty="0"/>
              <a:t>, Huawei</a:t>
            </a:r>
            <a:endParaRPr lang="en-GB" sz="2000" b="1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7035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358</Words>
  <Application>Microsoft Office PowerPoint</Application>
  <PresentationFormat>Widescreen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Pcmax for inter-band NE-DC </vt:lpstr>
      <vt:lpstr>Background from online discussions The following statements were agreed in the main session</vt:lpstr>
      <vt:lpstr>Discussion</vt:lpstr>
      <vt:lpstr>Proposal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Pcmax for inter-band NE-DC </dc:title>
  <dc:creator>Virgil Comsa</dc:creator>
  <cp:lastModifiedBy>Virgil Comsa</cp:lastModifiedBy>
  <cp:revision>12</cp:revision>
  <dcterms:created xsi:type="dcterms:W3CDTF">2019-04-10T00:58:07Z</dcterms:created>
  <dcterms:modified xsi:type="dcterms:W3CDTF">2019-04-11T02:22:51Z</dcterms:modified>
</cp:coreProperties>
</file>