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5" r:id="rId10"/>
    <p:sldId id="266" r:id="rId11"/>
    <p:sldId id="26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391DA0-2BFD-474E-B251-DF3EF9CD6D1C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428CC0-3767-4707-BB8F-886F283D79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010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428CC0-3767-4707-BB8F-886F283D794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597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428CC0-3767-4707-BB8F-886F283D794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311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428CC0-3767-4707-BB8F-886F283D794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749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8605B2-1380-4931-8CA2-EC3817E3C9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BFB2BD-20E2-4D48-A489-CEA8C341BF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13DC82-BDC4-4DCB-BD52-C360D06B1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635C6-7293-400B-946E-942FE7BC2A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77FD7E-6D2C-43ED-B8F1-6D666C8E5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BE4DA6-4F2E-4F52-8E35-D3F44BFF4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387C-8796-4021-9D86-7D694AF31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261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8E17F-F17F-4F95-8ACF-F4A99ACFC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D9D7F6-4165-4E4F-8FAA-0F299A8FE4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5E2D48-E08E-4D3E-A49E-CA79C2EB8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635C6-7293-400B-946E-942FE7BC2A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BC6D3D-BB88-41A1-8D89-886D7986E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1DC30C-99EC-461B-8778-708E5F812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387C-8796-4021-9D86-7D694AF31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305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B2A0969-126C-43F4-8722-6A70DEF10F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B77845-AA3B-47F4-A136-00E4254C4D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3DE9F8-32DF-45DA-909A-074A225B6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635C6-7293-400B-946E-942FE7BC2A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6718A8-DF8A-4DF4-8507-503D18B77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2B47A3-CC37-46A6-BF63-DB8F37277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387C-8796-4021-9D86-7D694AF31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299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80FAC-5957-484E-9C2B-C3185E4B2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8C32E-5F1C-4A43-BEC3-9C0606A5FE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77BBF-93FA-4E69-BFF7-07EBCC55E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635C6-7293-400B-946E-942FE7BC2A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5D437F-180A-40CD-8ACF-AC0F6363F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C7A8B3-C197-48A2-B554-673672A5C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387C-8796-4021-9D86-7D694AF31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164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4B630-98CA-4FE6-BE7B-AE5F8B9DB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7049CF-401F-4CAB-B7BE-C11F858420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FDC8D-8C21-4037-9884-F84C41F16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635C6-7293-400B-946E-942FE7BC2A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5CEA00-BAB0-401C-A0CD-DBA1D01C0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BDC14-78B7-4F0E-861D-CCF6F7401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387C-8796-4021-9D86-7D694AF31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717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D82AA-4F0C-4B58-994E-FD7C4E2FC3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A5D6C-CF69-4C37-8BC1-C3ED142F9B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C3551D-CCE9-43BD-9470-7531FCA2C9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92505E-8DEF-4D01-8738-64A7DD7E4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635C6-7293-400B-946E-942FE7BC2A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7F3B6F-24C2-4E38-8D8C-2E26738D0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FF2237-F2DE-4DB4-A0C7-3A410E8D4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387C-8796-4021-9D86-7D694AF31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345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023EF-4BFF-4B92-A321-AC94787FF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962682-E043-4189-AD6D-E6E4F6464C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5F483F-F575-4B62-BD4F-7646059DF3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4AA65B-A4C9-4725-A61E-2AA255814E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11BC4A-DC4D-4B8F-B7EF-3F10F6A0C6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92DB87A-25BA-4AA9-A6E1-BFCB0985E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635C6-7293-400B-946E-942FE7BC2A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F96D78-70EB-4556-808F-31B85F2FD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C0FA3A8-208C-4791-BD97-E9AA9017D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387C-8796-4021-9D86-7D694AF31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177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6CCE0-DB6C-4F1E-8793-006A992B9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04A9DD-73BA-474D-B78B-B9795A943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635C6-7293-400B-946E-942FE7BC2A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E53A2C-7EB6-43D0-A92E-037A70FC7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0E7A89-600F-4573-AC7D-E6554BEE6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387C-8796-4021-9D86-7D694AF31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59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A10B6C-5A02-4C81-ADD0-47FBF5117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635C6-7293-400B-946E-942FE7BC2A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B97CFC-AD72-46A5-9687-76F52C4EF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27931C-9952-43B1-85F4-75D47B0F2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387C-8796-4021-9D86-7D694AF31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505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21B43-4C7C-4D87-BF3D-14C487DF0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0B3D20-DB1B-41F5-BDD8-817CC1E4F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E64433-A2BF-451A-86C9-6B318A1DCF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F23C71-D9DB-4AF2-85E2-79A1F8162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635C6-7293-400B-946E-942FE7BC2A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9115DD-A421-407C-A89E-CB34FBD44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1263B0-70D9-4300-9899-CE6B05CC3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387C-8796-4021-9D86-7D694AF31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871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B7D51-5965-42E5-85FA-113158E86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4F284C-42BB-43AD-B396-A4B76B5503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765C1E-5424-472F-8494-4A0E0E559D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F36E69-5FDA-4C2A-8945-8C2D58906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635C6-7293-400B-946E-942FE7BC2A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2D4EAF-0345-4211-BFF6-F7B2D07D6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E2E753-CEEC-4FF8-B291-98B424B00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7387C-8796-4021-9D86-7D694AF31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256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412C2C-8C59-4CAF-9F3C-5937C6862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654E6A-C0FE-44DC-88C5-DB036A3B53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6228FF-FEAE-4433-B937-1922C3EF60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3635C6-7293-400B-946E-942FE7BC2A5A}" type="datetimeFigureOut">
              <a:rPr lang="en-US" smtClean="0"/>
              <a:t>4/11/2019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F1F151-0637-4D82-9790-A326A3C7BD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D39CE4-4E74-44A5-A98A-F97F4333DD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7387C-8796-4021-9D86-7D694AF31E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889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49761-9C81-4842-ABA4-5B3DEA0AC0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43098"/>
            <a:ext cx="9144000" cy="2966865"/>
          </a:xfrm>
        </p:spPr>
        <p:txBody>
          <a:bodyPr/>
          <a:lstStyle/>
          <a:p>
            <a:r>
              <a:rPr lang="en-GB" b="1" dirty="0"/>
              <a:t>WF for UE specification structure for NE-DC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75923E-752A-42E4-A475-0E733C456C7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InterDigital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892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4A7AB-950B-4248-A13E-A3A1C1DCB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NE-DC configuration handling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A51577-B6B3-4724-95FE-DCCDEAE102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Option 2 i.e. create new tables for NE-DC </a:t>
            </a:r>
          </a:p>
          <a:p>
            <a:r>
              <a:rPr lang="en-US" dirty="0"/>
              <a:t>Use “a” notation and place after corresponding EN-DC tables</a:t>
            </a:r>
          </a:p>
          <a:p>
            <a:pPr lvl="1"/>
            <a:r>
              <a:rPr lang="en-GB" dirty="0"/>
              <a:t>5.2B.2	Intra-band contiguous EN-DC</a:t>
            </a:r>
            <a:endParaRPr lang="en-US" dirty="0"/>
          </a:p>
          <a:p>
            <a:pPr lvl="1"/>
            <a:r>
              <a:rPr lang="en-GB" b="1" dirty="0"/>
              <a:t>5.2B.2a	Intra-band contiguous NE-DC</a:t>
            </a:r>
            <a:endParaRPr lang="en-US" b="1" dirty="0"/>
          </a:p>
          <a:p>
            <a:pPr lvl="1"/>
            <a:r>
              <a:rPr lang="fr-FR" dirty="0"/>
              <a:t>5.2B.3 Intra-band non-</a:t>
            </a:r>
            <a:r>
              <a:rPr lang="fr-FR" dirty="0" err="1"/>
              <a:t>contiguous</a:t>
            </a:r>
            <a:r>
              <a:rPr lang="fr-FR" dirty="0"/>
              <a:t> EN-DC </a:t>
            </a:r>
          </a:p>
          <a:p>
            <a:pPr lvl="1"/>
            <a:r>
              <a:rPr lang="de-DE" dirty="0"/>
              <a:t>5.2B.4 Inter-band EN-DC within FR1</a:t>
            </a:r>
          </a:p>
          <a:p>
            <a:pPr lvl="1"/>
            <a:r>
              <a:rPr lang="de-DE" b="1" dirty="0"/>
              <a:t>5.2B.4a Inter-band NE-DC within FR1</a:t>
            </a:r>
            <a:endParaRPr lang="en-US" b="1" dirty="0"/>
          </a:p>
          <a:p>
            <a:pPr lvl="1"/>
            <a:r>
              <a:rPr lang="en-US" dirty="0"/>
              <a:t>5.2B.5 Inter-band EN-DC including FR2</a:t>
            </a:r>
          </a:p>
          <a:p>
            <a:pPr lvl="1"/>
            <a:r>
              <a:rPr lang="en-US" b="1" dirty="0"/>
              <a:t>5.2B.5a Inter-band NE-DC including FR2</a:t>
            </a:r>
          </a:p>
        </p:txBody>
      </p:sp>
    </p:spTree>
    <p:extLst>
      <p:ext uri="{BB962C8B-B14F-4D97-AF65-F5344CB8AC3E}">
        <p14:creationId xmlns:p14="http://schemas.microsoft.com/office/powerpoint/2010/main" val="231885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6474A-13DE-461A-88A0-D63E2C4A5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NE DC notation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26BDA4-F8B3-469B-8C41-77EE6EB038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NE-DC configuration notation follows EN-DC principle but anchor band is written first</a:t>
            </a:r>
          </a:p>
          <a:p>
            <a:r>
              <a:rPr lang="en-US" dirty="0"/>
              <a:t>Inter-band NE-DC:</a:t>
            </a:r>
          </a:p>
          <a:p>
            <a:pPr lvl="1"/>
            <a:r>
              <a:rPr lang="en-US" dirty="0"/>
              <a:t>DC_n1_5 – NE-DC between bands n1 and 5</a:t>
            </a:r>
          </a:p>
          <a:p>
            <a:r>
              <a:rPr lang="en-US" dirty="0"/>
              <a:t>Intra-band contiguous NE-DC:</a:t>
            </a:r>
          </a:p>
          <a:p>
            <a:pPr lvl="1"/>
            <a:r>
              <a:rPr lang="en-US" dirty="0"/>
              <a:t>Add “e” to distinguish from EN-DC</a:t>
            </a:r>
          </a:p>
          <a:p>
            <a:pPr lvl="1"/>
            <a:r>
              <a:rPr lang="en-US" dirty="0"/>
              <a:t>DC_(ne)71AA</a:t>
            </a:r>
          </a:p>
          <a:p>
            <a:r>
              <a:rPr lang="en-US" dirty="0"/>
              <a:t>Intra-band non-contiguous</a:t>
            </a:r>
          </a:p>
          <a:p>
            <a:pPr lvl="1"/>
            <a:r>
              <a:rPr lang="en-US" dirty="0"/>
              <a:t>DC_n41_41</a:t>
            </a:r>
          </a:p>
        </p:txBody>
      </p:sp>
    </p:spTree>
    <p:extLst>
      <p:ext uri="{BB962C8B-B14F-4D97-AF65-F5344CB8AC3E}">
        <p14:creationId xmlns:p14="http://schemas.microsoft.com/office/powerpoint/2010/main" val="1414900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EA5D2-7F63-4CE3-8862-ADEE433D9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EF0523-855B-47A0-B06C-50C27FB06D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R4-1903091 has raised the issue of 38.101-3 specification numbering and related problem with NE-DC specific sub-clauses introduction</a:t>
            </a:r>
          </a:p>
        </p:txBody>
      </p:sp>
    </p:spTree>
    <p:extLst>
      <p:ext uri="{BB962C8B-B14F-4D97-AF65-F5344CB8AC3E}">
        <p14:creationId xmlns:p14="http://schemas.microsoft.com/office/powerpoint/2010/main" val="2386051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23484-482D-412D-8D8E-8F29E6099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Online discussions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CDB81-744A-42D9-805C-497C97EE9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During the online and offline/e-mail discussions the following guideline has been received:</a:t>
            </a:r>
          </a:p>
          <a:p>
            <a:pPr lvl="1"/>
            <a:r>
              <a:rPr lang="en-US" dirty="0"/>
              <a:t>From MCC: Re-numbering of existing sub-clauses is not allowed;</a:t>
            </a:r>
          </a:p>
          <a:p>
            <a:pPr lvl="1"/>
            <a:r>
              <a:rPr lang="en-US" dirty="0"/>
              <a:t>From the floor: Adding suffix for NE-DC was the preferred way forward.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WF: Use suffix as small letter for NE-DC and any other sub-case of DC to be further introduced.</a:t>
            </a:r>
          </a:p>
        </p:txBody>
      </p:sp>
    </p:spTree>
    <p:extLst>
      <p:ext uri="{BB962C8B-B14F-4D97-AF65-F5344CB8AC3E}">
        <p14:creationId xmlns:p14="http://schemas.microsoft.com/office/powerpoint/2010/main" val="2196661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1E3463-D030-41EB-800E-350919CD0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Example for NE-DC sub-clauses introduction</a:t>
            </a:r>
            <a:br>
              <a:rPr lang="en-US" dirty="0"/>
            </a:br>
            <a:r>
              <a:rPr lang="en-US" dirty="0"/>
              <a:t>Option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4FF00D-E737-4B48-989C-E152952804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/>
              <a:t>General Approach:</a:t>
            </a:r>
          </a:p>
          <a:p>
            <a:pPr marL="0" indent="0">
              <a:buNone/>
            </a:pPr>
            <a:r>
              <a:rPr lang="en-US" dirty="0"/>
              <a:t>For each requirement sub-clause that EN-DC exist when  we need an NE-DC separate requirement, we have to create at the same header level the corresponding NE-DC sub-clause with the suffix “a”.</a:t>
            </a:r>
          </a:p>
          <a:p>
            <a:pPr marL="0" indent="0">
              <a:buNone/>
            </a:pPr>
            <a:r>
              <a:rPr lang="en-US" u="sng" dirty="0"/>
              <a:t>Example:</a:t>
            </a:r>
          </a:p>
          <a:p>
            <a:pPr marL="0" indent="0">
              <a:buNone/>
            </a:pPr>
            <a:r>
              <a:rPr lang="en-GB" b="1" dirty="0"/>
              <a:t>5.2B.2	Intra-band contiguous EN-DC</a:t>
            </a:r>
            <a:endParaRPr lang="en-US" b="1" dirty="0"/>
          </a:p>
          <a:p>
            <a:pPr marL="0" indent="0">
              <a:buNone/>
            </a:pPr>
            <a:r>
              <a:rPr lang="en-US" dirty="0"/>
              <a:t>…….</a:t>
            </a:r>
          </a:p>
          <a:p>
            <a:pPr marL="0" indent="0">
              <a:buNone/>
            </a:pPr>
            <a:r>
              <a:rPr lang="en-GB" b="1" dirty="0"/>
              <a:t>5.2B.2a	Intra-band contiguous NE-DC</a:t>
            </a:r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000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66E5C-D0A8-45E0-9728-C5DF9C00D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Example for NE-DC sub-clauses introduction</a:t>
            </a:r>
            <a:br>
              <a:rPr lang="en-US" dirty="0"/>
            </a:br>
            <a:r>
              <a:rPr lang="en-US" dirty="0"/>
              <a:t>Option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DCAA63-D413-4CDA-8667-FA977438CC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second option is to add the suffix “a” at the root of the higher level sub-clause and have the consecutive sub-clauses below a higher level. </a:t>
            </a:r>
          </a:p>
          <a:p>
            <a:r>
              <a:rPr lang="en-US" u="sng" dirty="0"/>
              <a:t>Example:</a:t>
            </a:r>
          </a:p>
          <a:p>
            <a:pPr marL="0" indent="0">
              <a:buNone/>
            </a:pPr>
            <a:r>
              <a:rPr lang="en-GB" b="1" dirty="0"/>
              <a:t>5.2B	Operating bands for DC</a:t>
            </a:r>
            <a:endParaRPr lang="en-US" b="1" dirty="0"/>
          </a:p>
          <a:p>
            <a:pPr marL="0" indent="0">
              <a:buNone/>
            </a:pPr>
            <a:r>
              <a:rPr lang="en-GB" b="1" dirty="0"/>
              <a:t>5.2B.1	General</a:t>
            </a:r>
            <a:endParaRPr lang="en-US" b="1" dirty="0"/>
          </a:p>
          <a:p>
            <a:pPr marL="0" indent="0">
              <a:buNone/>
            </a:pPr>
            <a:r>
              <a:rPr lang="en-US" dirty="0"/>
              <a:t>We will introduce NE-DC sub-</a:t>
            </a:r>
            <a:r>
              <a:rPr lang="en-US" dirty="0" err="1"/>
              <a:t>clases</a:t>
            </a:r>
            <a:r>
              <a:rPr lang="en-US" dirty="0"/>
              <a:t> at the root as:</a:t>
            </a:r>
          </a:p>
          <a:p>
            <a:pPr marL="0" indent="0">
              <a:buNone/>
            </a:pPr>
            <a:r>
              <a:rPr lang="en-GB" b="1" dirty="0"/>
              <a:t>5.2B.a	Operating bands for </a:t>
            </a:r>
            <a:r>
              <a:rPr lang="en-US" b="1" dirty="0"/>
              <a:t>NE-DC</a:t>
            </a:r>
          </a:p>
          <a:p>
            <a:pPr marL="0" indent="0">
              <a:buNone/>
            </a:pPr>
            <a:r>
              <a:rPr lang="en-GB" b="1" dirty="0"/>
              <a:t>5.2B.a.1	General</a:t>
            </a:r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06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66E5C-D0A8-45E0-9728-C5DF9C00D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Example for NE-DC sub-clauses introduction</a:t>
            </a:r>
            <a:br>
              <a:rPr lang="en-US" dirty="0"/>
            </a:br>
            <a:r>
              <a:rPr lang="en-US" dirty="0"/>
              <a:t>Option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DCAA63-D413-4CDA-8667-FA977438CC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third option is to define the suffix “Ba” as NE-DC. This way NE-DC can be added where it is needed in isolation from any other requirement</a:t>
            </a:r>
          </a:p>
          <a:p>
            <a:pPr marL="0" indent="0">
              <a:buNone/>
            </a:pPr>
            <a:r>
              <a:rPr lang="en-US" u="sng" dirty="0"/>
              <a:t>Example:</a:t>
            </a:r>
          </a:p>
          <a:p>
            <a:pPr marL="0" indent="0">
              <a:buNone/>
            </a:pPr>
            <a:r>
              <a:rPr lang="en-GB" b="1" dirty="0"/>
              <a:t>5.2B	Operating bands for DC</a:t>
            </a:r>
            <a:endParaRPr lang="en-US" b="1" dirty="0"/>
          </a:p>
          <a:p>
            <a:pPr marL="0" indent="0">
              <a:buNone/>
            </a:pPr>
            <a:r>
              <a:rPr lang="en-GB" b="1" dirty="0"/>
              <a:t>5.2B.1	General</a:t>
            </a:r>
            <a:endParaRPr lang="en-US" b="1" dirty="0"/>
          </a:p>
          <a:p>
            <a:pPr marL="0" indent="0">
              <a:buNone/>
            </a:pPr>
            <a:r>
              <a:rPr lang="en-US" dirty="0"/>
              <a:t>We will introduce NE-DC sub-classes as:</a:t>
            </a:r>
          </a:p>
          <a:p>
            <a:pPr marL="0" indent="0">
              <a:buNone/>
            </a:pPr>
            <a:r>
              <a:rPr lang="en-GB" b="1" dirty="0"/>
              <a:t>5.2Ba	Operating bands for </a:t>
            </a:r>
            <a:r>
              <a:rPr lang="en-US" b="1" dirty="0"/>
              <a:t>NE-DC</a:t>
            </a:r>
          </a:p>
          <a:p>
            <a:pPr marL="0" indent="0">
              <a:buNone/>
            </a:pPr>
            <a:r>
              <a:rPr lang="en-GB" b="1" dirty="0"/>
              <a:t>5.2Ba.1	General</a:t>
            </a:r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775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66E5C-D0A8-45E0-9728-C5DF9C00D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Example for NE-DC sub-clauses introduction</a:t>
            </a:r>
            <a:br>
              <a:rPr lang="en-US" dirty="0"/>
            </a:br>
            <a:r>
              <a:rPr lang="en-US" dirty="0"/>
              <a:t>Option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DCAA63-D413-4CDA-8667-FA977438CC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The fourth option is to add requirements on the same level as EN-DC and NR-DC. Good is that this follows same approach as the NR-DC but numbering may get confusing since configured output power is no longer .4</a:t>
            </a:r>
          </a:p>
          <a:p>
            <a:pPr marL="0" indent="0">
              <a:buNone/>
            </a:pPr>
            <a:r>
              <a:rPr lang="en-US" u="sng" dirty="0"/>
              <a:t>Example:</a:t>
            </a:r>
          </a:p>
          <a:p>
            <a:pPr marL="0" indent="0">
              <a:buNone/>
            </a:pPr>
            <a:r>
              <a:rPr lang="en-GB" b="1" dirty="0"/>
              <a:t>5.2B	Operating bands for DC</a:t>
            </a:r>
            <a:endParaRPr lang="en-US" b="1" dirty="0"/>
          </a:p>
          <a:p>
            <a:pPr marL="0" indent="0">
              <a:buNone/>
            </a:pPr>
            <a:r>
              <a:rPr lang="en-GB" b="1" dirty="0"/>
              <a:t>5.2B.1	General</a:t>
            </a:r>
          </a:p>
          <a:p>
            <a:pPr marL="0" indent="0">
              <a:buNone/>
            </a:pPr>
            <a:r>
              <a:rPr lang="en-US" b="1" dirty="0"/>
              <a:t>5.2B.2 Intra-band contiguous EN-DC </a:t>
            </a:r>
          </a:p>
          <a:p>
            <a:pPr marL="0" indent="0">
              <a:buNone/>
            </a:pPr>
            <a:r>
              <a:rPr lang="en-US" b="1" dirty="0"/>
              <a:t>…</a:t>
            </a:r>
          </a:p>
          <a:p>
            <a:pPr marL="0" indent="0">
              <a:buNone/>
            </a:pPr>
            <a:r>
              <a:rPr lang="en-US" b="1" dirty="0"/>
              <a:t>5.2B.7 Inter-band NR-DC between FR1 and FR2 </a:t>
            </a:r>
          </a:p>
          <a:p>
            <a:pPr marL="0" indent="0">
              <a:buNone/>
            </a:pPr>
            <a:r>
              <a:rPr lang="en-US"/>
              <a:t>We </a:t>
            </a:r>
            <a:r>
              <a:rPr lang="en-US" dirty="0"/>
              <a:t>will introduce NE-DC as</a:t>
            </a:r>
          </a:p>
          <a:p>
            <a:pPr marL="0" indent="0">
              <a:buNone/>
            </a:pPr>
            <a:r>
              <a:rPr lang="en-GB" b="1" dirty="0"/>
              <a:t>5.2B.8 Intra-band contiguous NE-DC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903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043FC-829A-42B0-914A-9B8A17A89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B9F5F-F5D4-4C1F-AD84-B4F3E72120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Option 1: advantage – really clean way and straight forward.</a:t>
            </a:r>
          </a:p>
          <a:p>
            <a:r>
              <a:rPr lang="en-US" dirty="0"/>
              <a:t>Option 2: It may need some wording adjustments in the current EN-DC or DC clauses.</a:t>
            </a:r>
          </a:p>
          <a:p>
            <a:r>
              <a:rPr lang="en-US" dirty="0"/>
              <a:t>Option 3: It is similar to Option 2, but with a </a:t>
            </a:r>
            <a:r>
              <a:rPr lang="en-US"/>
              <a:t>different syntax.</a:t>
            </a:r>
            <a:endParaRPr lang="en-US" dirty="0"/>
          </a:p>
          <a:p>
            <a:r>
              <a:rPr lang="en-US" dirty="0"/>
              <a:t>Option 4: The numbering may get confusing.</a:t>
            </a:r>
          </a:p>
          <a:p>
            <a:endParaRPr lang="en-US" dirty="0"/>
          </a:p>
          <a:p>
            <a:r>
              <a:rPr lang="en-US" dirty="0"/>
              <a:t>Proposal: Follow Option 1 with suffix “a” and add sub-clauses only where needed.</a:t>
            </a:r>
          </a:p>
        </p:txBody>
      </p:sp>
    </p:spTree>
    <p:extLst>
      <p:ext uri="{BB962C8B-B14F-4D97-AF65-F5344CB8AC3E}">
        <p14:creationId xmlns:p14="http://schemas.microsoft.com/office/powerpoint/2010/main" val="13422582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88553-3F2A-4A29-B185-50F22F5A4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on NE-DC configuration handling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1E86E4-A317-435A-993B-0C0AD9E525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NE-DC configurations need to be distinguished from EN-DC configurations since different requirements apply</a:t>
            </a:r>
          </a:p>
          <a:p>
            <a:r>
              <a:rPr lang="en-US" dirty="0"/>
              <a:t>Two options on handling configurations in TS 38.101-3</a:t>
            </a:r>
          </a:p>
          <a:p>
            <a:pPr lvl="1"/>
            <a:r>
              <a:rPr lang="en-US" dirty="0"/>
              <a:t>Option 1: </a:t>
            </a:r>
          </a:p>
          <a:p>
            <a:pPr lvl="2"/>
            <a:r>
              <a:rPr lang="en-US" dirty="0"/>
              <a:t>Add column to EN-DC tables and indicate if corresponding EN-DC configuration is also defined for NE-DC</a:t>
            </a:r>
          </a:p>
          <a:p>
            <a:pPr lvl="2"/>
            <a:r>
              <a:rPr lang="en-US" dirty="0"/>
              <a:t>Pro: Spec is simpler and EN-DC tables are re-used</a:t>
            </a:r>
          </a:p>
          <a:p>
            <a:pPr lvl="2"/>
            <a:r>
              <a:rPr lang="en-US" dirty="0"/>
              <a:t>Con: If NE-DC configuration depends on EN-DC is not defined</a:t>
            </a:r>
          </a:p>
          <a:p>
            <a:pPr lvl="1"/>
            <a:r>
              <a:rPr lang="en-US" dirty="0"/>
              <a:t>Option 2</a:t>
            </a:r>
          </a:p>
          <a:p>
            <a:pPr lvl="2"/>
            <a:r>
              <a:rPr lang="en-US" dirty="0"/>
              <a:t>Create new tables for NE-DC</a:t>
            </a:r>
          </a:p>
          <a:p>
            <a:pPr lvl="2"/>
            <a:r>
              <a:rPr lang="en-US" dirty="0"/>
              <a:t>Pro: clear handling and also future compatible </a:t>
            </a:r>
          </a:p>
          <a:p>
            <a:pPr lvl="2"/>
            <a:r>
              <a:rPr lang="en-US" dirty="0"/>
              <a:t>Con: Spec size</a:t>
            </a:r>
          </a:p>
        </p:txBody>
      </p:sp>
    </p:spTree>
    <p:extLst>
      <p:ext uri="{BB962C8B-B14F-4D97-AF65-F5344CB8AC3E}">
        <p14:creationId xmlns:p14="http://schemas.microsoft.com/office/powerpoint/2010/main" val="29288131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502</Words>
  <Application>Microsoft Office PowerPoint</Application>
  <PresentationFormat>Widescreen</PresentationFormat>
  <Paragraphs>83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WF for UE specification structure for NE-DC</vt:lpstr>
      <vt:lpstr>Background</vt:lpstr>
      <vt:lpstr>Online discussions</vt:lpstr>
      <vt:lpstr>Example for NE-DC sub-clauses introduction Option 1</vt:lpstr>
      <vt:lpstr>Example for NE-DC sub-clauses introduction Option 2</vt:lpstr>
      <vt:lpstr>Example for NE-DC sub-clauses introduction Option 3</vt:lpstr>
      <vt:lpstr>Example for NE-DC sub-clauses introduction Option 4</vt:lpstr>
      <vt:lpstr>Way Forward</vt:lpstr>
      <vt:lpstr>Background on NE-DC configuration handling</vt:lpstr>
      <vt:lpstr>Way Forward NE-DC configuration handling</vt:lpstr>
      <vt:lpstr>Way forward on NE DC notation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UE specification structure for NE-DC</dc:title>
  <dc:creator>Virgil Comsa</dc:creator>
  <cp:lastModifiedBy>Editor</cp:lastModifiedBy>
  <cp:revision>21</cp:revision>
  <dcterms:created xsi:type="dcterms:W3CDTF">2019-04-09T06:45:15Z</dcterms:created>
  <dcterms:modified xsi:type="dcterms:W3CDTF">2019-04-11T07:30:25Z</dcterms:modified>
</cp:coreProperties>
</file>