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6" r:id="rId4"/>
    <p:sldId id="261" r:id="rId5"/>
    <p:sldId id="264" r:id="rId6"/>
    <p:sldId id="265" r:id="rId7"/>
    <p:sldId id="263"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1176" autoAdjust="0"/>
  </p:normalViewPr>
  <p:slideViewPr>
    <p:cSldViewPr>
      <p:cViewPr varScale="1">
        <p:scale>
          <a:sx n="69" d="100"/>
          <a:sy n="69" d="100"/>
        </p:scale>
        <p:origin x="1200" y="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2A9A88A-35BF-419E-B5BF-1BB21DAAB3F8}"/>
              </a:ext>
            </a:extLst>
          </p:cNvPr>
          <p:cNvSpPr/>
          <p:nvPr/>
        </p:nvSpPr>
        <p:spPr>
          <a:xfrm>
            <a:off x="5453753" y="361631"/>
            <a:ext cx="3222703" cy="646331"/>
          </a:xfrm>
          <a:prstGeom prst="rect">
            <a:avLst/>
          </a:prstGeom>
        </p:spPr>
        <p:txBody>
          <a:bodyPr wrap="square">
            <a:spAutoFit/>
          </a:bodyPr>
          <a:lstStyle/>
          <a:p>
            <a:pPr algn="r"/>
            <a:r>
              <a:rPr lang="en-US" altLang="ja-JP" b="1" dirty="0"/>
              <a:t>R4-1904697</a:t>
            </a:r>
          </a:p>
          <a:p>
            <a:pPr algn="r"/>
            <a:r>
              <a:rPr lang="en-US" altLang="ja-JP" b="1" dirty="0"/>
              <a:t>Document for:</a:t>
            </a:r>
            <a:r>
              <a:rPr lang="en-US" altLang="ja-JP" dirty="0"/>
              <a:t>	Approval</a:t>
            </a:r>
            <a:endParaRPr lang="ja-JP" altLang="en-US" dirty="0"/>
          </a:p>
        </p:txBody>
      </p:sp>
      <p:sp>
        <p:nvSpPr>
          <p:cNvPr id="6" name="Rectangle 5">
            <a:extLst>
              <a:ext uri="{FF2B5EF4-FFF2-40B4-BE49-F238E27FC236}">
                <a16:creationId xmlns:a16="http://schemas.microsoft.com/office/drawing/2014/main" id="{E1B215AF-ED6A-4C79-9A91-7E25535AC09D}"/>
              </a:ext>
            </a:extLst>
          </p:cNvPr>
          <p:cNvSpPr/>
          <p:nvPr/>
        </p:nvSpPr>
        <p:spPr>
          <a:xfrm>
            <a:off x="282499" y="328175"/>
            <a:ext cx="6096000" cy="923330"/>
          </a:xfrm>
          <a:prstGeom prst="rect">
            <a:avLst/>
          </a:prstGeom>
        </p:spPr>
        <p:txBody>
          <a:bodyPr>
            <a:spAutoFit/>
          </a:bodyPr>
          <a:lstStyle/>
          <a:p>
            <a:r>
              <a:rPr lang="en-US" altLang="ja-JP" b="1" dirty="0"/>
              <a:t>3GPP TSG-RAN WG4 RAN#90bis	</a:t>
            </a:r>
            <a:endParaRPr lang="ja-JP" altLang="ja-JP" dirty="0"/>
          </a:p>
          <a:p>
            <a:r>
              <a:rPr lang="en-GB" altLang="zh-CN" b="1" dirty="0"/>
              <a:t>Xi’an, China, 8th – 12th Apr, 2019</a:t>
            </a:r>
            <a:endParaRPr lang="en-US" altLang="zh-CN" b="1" dirty="0"/>
          </a:p>
          <a:p>
            <a:r>
              <a:rPr lang="en-US" altLang="ja-JP" b="1" dirty="0"/>
              <a:t>Agenda: </a:t>
            </a:r>
            <a:r>
              <a:rPr lang="en-US" b="1" dirty="0"/>
              <a:t>6.10.7.3.1</a:t>
            </a:r>
            <a:endParaRPr lang="en-US" altLang="ja-JP" b="1" dirty="0"/>
          </a:p>
        </p:txBody>
      </p:sp>
      <p:sp>
        <p:nvSpPr>
          <p:cNvPr id="14" name="Title 1">
            <a:extLst>
              <a:ext uri="{FF2B5EF4-FFF2-40B4-BE49-F238E27FC236}">
                <a16:creationId xmlns:a16="http://schemas.microsoft.com/office/drawing/2014/main" id="{1B9CF485-7454-41EA-9A82-F559C33A2B04}"/>
              </a:ext>
            </a:extLst>
          </p:cNvPr>
          <p:cNvSpPr>
            <a:spLocks noGrp="1"/>
          </p:cNvSpPr>
          <p:nvPr>
            <p:ph type="ctrTitle"/>
          </p:nvPr>
        </p:nvSpPr>
        <p:spPr>
          <a:xfrm>
            <a:off x="0" y="1685331"/>
            <a:ext cx="9144000" cy="2387600"/>
          </a:xfrm>
        </p:spPr>
        <p:txBody>
          <a:bodyPr/>
          <a:lstStyle/>
          <a:p>
            <a:r>
              <a:rPr lang="en-US" dirty="0"/>
              <a:t>WF on known cell condition for </a:t>
            </a:r>
            <a:r>
              <a:rPr lang="en-US" dirty="0" err="1"/>
              <a:t>PSCell</a:t>
            </a:r>
            <a:r>
              <a:rPr lang="en-US" dirty="0"/>
              <a:t> FR2 </a:t>
            </a:r>
            <a:endParaRPr lang="en-US" dirty="0">
              <a:latin typeface="+mn-lt"/>
            </a:endParaRPr>
          </a:p>
        </p:txBody>
      </p:sp>
      <p:sp>
        <p:nvSpPr>
          <p:cNvPr id="15" name="Subtitle 2">
            <a:extLst>
              <a:ext uri="{FF2B5EF4-FFF2-40B4-BE49-F238E27FC236}">
                <a16:creationId xmlns:a16="http://schemas.microsoft.com/office/drawing/2014/main" id="{BDDCA1A0-90A2-442A-B5F7-0914179929C5}"/>
              </a:ext>
            </a:extLst>
          </p:cNvPr>
          <p:cNvSpPr txBox="1">
            <a:spLocks/>
          </p:cNvSpPr>
          <p:nvPr/>
        </p:nvSpPr>
        <p:spPr>
          <a:xfrm>
            <a:off x="0" y="4425370"/>
            <a:ext cx="9144000" cy="131026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ja-JP" dirty="0">
                <a:solidFill>
                  <a:schemeClr val="tx1"/>
                </a:solidFill>
              </a:rPr>
              <a:t>Nokia, Nokia Shanghai Bell</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en-US" dirty="0"/>
              <a:t>Background</a:t>
            </a:r>
          </a:p>
        </p:txBody>
      </p:sp>
      <p:sp>
        <p:nvSpPr>
          <p:cNvPr id="3" name="内容占位符 2"/>
          <p:cNvSpPr>
            <a:spLocks noGrp="1"/>
          </p:cNvSpPr>
          <p:nvPr>
            <p:ph idx="1"/>
          </p:nvPr>
        </p:nvSpPr>
        <p:spPr>
          <a:xfrm>
            <a:off x="457200" y="908720"/>
            <a:ext cx="8229600" cy="5217443"/>
          </a:xfrm>
        </p:spPr>
        <p:txBody>
          <a:bodyPr>
            <a:normAutofit/>
          </a:bodyPr>
          <a:lstStyle/>
          <a:p>
            <a:pPr hangingPunct="0"/>
            <a:r>
              <a:rPr lang="en-US" sz="2700" dirty="0"/>
              <a:t>For </a:t>
            </a:r>
            <a:r>
              <a:rPr lang="en-US" sz="2700" dirty="0" err="1"/>
              <a:t>PScell</a:t>
            </a:r>
            <a:r>
              <a:rPr lang="en-US" sz="2700" dirty="0"/>
              <a:t> addition, </a:t>
            </a:r>
            <a:r>
              <a:rPr lang="en-GB" sz="2700" dirty="0" err="1"/>
              <a:t>PSCell</a:t>
            </a:r>
            <a:r>
              <a:rPr lang="en-GB" sz="2700" dirty="0"/>
              <a:t> in FR1 is known if it has been meeting the following conditions:</a:t>
            </a:r>
            <a:endParaRPr lang="en-US" sz="2700" dirty="0"/>
          </a:p>
          <a:p>
            <a:pPr marL="400050" lvl="1" indent="0">
              <a:buNone/>
            </a:pPr>
            <a:r>
              <a:rPr lang="en-US" sz="1800" i="1" dirty="0"/>
              <a:t>During the last 5 seconds before the reception of the NR PSCell configuration command: </a:t>
            </a:r>
          </a:p>
          <a:p>
            <a:pPr marL="1257300" lvl="2" indent="-457200">
              <a:buFont typeface="Calibri" panose="020F0502020204030204" pitchFamily="34" charset="0"/>
              <a:buChar char="⁻"/>
            </a:pPr>
            <a:r>
              <a:rPr lang="en-US" sz="1800" i="1" dirty="0"/>
              <a:t>the UE has sent a valid measurement report for the NR PSCell being configured and </a:t>
            </a:r>
          </a:p>
          <a:p>
            <a:pPr marL="1257300" lvl="2" indent="-457200">
              <a:buFont typeface="Calibri" panose="020F0502020204030204" pitchFamily="34" charset="0"/>
              <a:buChar char="⁻"/>
            </a:pPr>
            <a:r>
              <a:rPr lang="en-US" sz="1800" i="1" dirty="0"/>
              <a:t>One of the SSBs measured from the NR PSCell being configured remains detectable according to the cell identification conditions specified in section 9.3 of TS 38.133 [50], </a:t>
            </a:r>
          </a:p>
          <a:p>
            <a:pPr marL="857250" lvl="1" indent="-457200">
              <a:buFont typeface="Calibri" panose="020F0502020204030204" pitchFamily="34" charset="0"/>
              <a:buChar char="⁻"/>
            </a:pPr>
            <a:r>
              <a:rPr lang="en-US" sz="1800" i="1" dirty="0"/>
              <a:t>One of the SSBs measured from NR PSCell being configured also remains detectable during the NR PSCell configuration delay according to the cell identification conditions specified in section 9.3 of TS 38.133 [50]. </a:t>
            </a:r>
          </a:p>
          <a:p>
            <a:endParaRPr lang="en-US" dirty="0"/>
          </a:p>
        </p:txBody>
      </p:sp>
    </p:spTree>
    <p:extLst>
      <p:ext uri="{BB962C8B-B14F-4D97-AF65-F5344CB8AC3E}">
        <p14:creationId xmlns:p14="http://schemas.microsoft.com/office/powerpoint/2010/main" val="3311923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en-US" dirty="0" err="1"/>
              <a:t>PSCell</a:t>
            </a:r>
            <a:r>
              <a:rPr lang="en-US" dirty="0"/>
              <a:t> Addition Procedure</a:t>
            </a:r>
          </a:p>
        </p:txBody>
      </p:sp>
      <p:sp>
        <p:nvSpPr>
          <p:cNvPr id="3" name="内容占位符 2"/>
          <p:cNvSpPr>
            <a:spLocks noGrp="1"/>
          </p:cNvSpPr>
          <p:nvPr>
            <p:ph idx="1"/>
          </p:nvPr>
        </p:nvSpPr>
        <p:spPr>
          <a:xfrm>
            <a:off x="457200" y="1052736"/>
            <a:ext cx="8229600" cy="5073427"/>
          </a:xfrm>
        </p:spPr>
        <p:txBody>
          <a:bodyPr>
            <a:normAutofit/>
          </a:bodyPr>
          <a:lstStyle/>
          <a:p>
            <a:pPr hangingPunct="0"/>
            <a:r>
              <a:rPr lang="fi-FI" sz="2700" dirty="0"/>
              <a:t>T</a:t>
            </a:r>
            <a:r>
              <a:rPr lang="en-GB" sz="2700" dirty="0"/>
              <a:t>o enable addition of a </a:t>
            </a:r>
            <a:r>
              <a:rPr lang="en-GB" sz="2700" dirty="0" err="1"/>
              <a:t>PSCell</a:t>
            </a:r>
            <a:r>
              <a:rPr lang="en-GB" sz="2700" dirty="0"/>
              <a:t>:</a:t>
            </a:r>
          </a:p>
          <a:p>
            <a:pPr lvl="1" hangingPunct="0"/>
            <a:r>
              <a:rPr lang="fi-FI" sz="1800" dirty="0"/>
              <a:t>Network </a:t>
            </a:r>
            <a:r>
              <a:rPr lang="fi-FI" sz="1800" dirty="0" err="1"/>
              <a:t>configures</a:t>
            </a:r>
            <a:r>
              <a:rPr lang="fi-FI" sz="1800" dirty="0"/>
              <a:t> UE to </a:t>
            </a:r>
            <a:r>
              <a:rPr lang="fi-FI" sz="1800" dirty="0" err="1"/>
              <a:t>measure</a:t>
            </a:r>
            <a:r>
              <a:rPr lang="fi-FI" sz="1800" dirty="0"/>
              <a:t> inter-</a:t>
            </a:r>
            <a:r>
              <a:rPr lang="fi-FI" sz="1800" dirty="0" err="1"/>
              <a:t>frequency</a:t>
            </a:r>
            <a:r>
              <a:rPr lang="fi-FI" sz="1800" dirty="0"/>
              <a:t> </a:t>
            </a:r>
            <a:r>
              <a:rPr lang="fi-FI" sz="1800" dirty="0" err="1"/>
              <a:t>measurements</a:t>
            </a:r>
            <a:endParaRPr lang="fi-FI" sz="1800" dirty="0"/>
          </a:p>
          <a:p>
            <a:pPr lvl="1" hangingPunct="0"/>
            <a:r>
              <a:rPr lang="fi-FI" sz="1800" dirty="0"/>
              <a:t>UE </a:t>
            </a:r>
            <a:r>
              <a:rPr lang="fi-FI" sz="1800" dirty="0" err="1"/>
              <a:t>report</a:t>
            </a:r>
            <a:r>
              <a:rPr lang="fi-FI" sz="1800" dirty="0"/>
              <a:t> inter-</a:t>
            </a:r>
            <a:r>
              <a:rPr lang="fi-FI" sz="1800" dirty="0" err="1"/>
              <a:t>frequency</a:t>
            </a:r>
            <a:r>
              <a:rPr lang="fi-FI" sz="1800" dirty="0"/>
              <a:t> </a:t>
            </a:r>
            <a:r>
              <a:rPr lang="fi-FI" sz="1800" dirty="0" err="1"/>
              <a:t>measurements</a:t>
            </a:r>
            <a:r>
              <a:rPr lang="fi-FI" sz="1800" dirty="0"/>
              <a:t> (</a:t>
            </a:r>
            <a:r>
              <a:rPr lang="fi-FI" sz="1800" dirty="0" err="1"/>
              <a:t>candidate</a:t>
            </a:r>
            <a:r>
              <a:rPr lang="fi-FI" sz="1800" dirty="0"/>
              <a:t> </a:t>
            </a:r>
            <a:r>
              <a:rPr lang="fi-FI" sz="1800" dirty="0" err="1"/>
              <a:t>PSCell</a:t>
            </a:r>
            <a:r>
              <a:rPr lang="fi-FI" sz="1800" dirty="0"/>
              <a:t>).</a:t>
            </a:r>
            <a:endParaRPr lang="en-GB" sz="1800" dirty="0"/>
          </a:p>
          <a:p>
            <a:pPr lvl="1" hangingPunct="0"/>
            <a:r>
              <a:rPr lang="fi-FI" sz="1800" dirty="0"/>
              <a:t>Networks </a:t>
            </a:r>
            <a:r>
              <a:rPr lang="fi-FI" sz="1800" dirty="0" err="1"/>
              <a:t>configure</a:t>
            </a:r>
            <a:r>
              <a:rPr lang="fi-FI" sz="1800" dirty="0"/>
              <a:t> UE to </a:t>
            </a:r>
            <a:r>
              <a:rPr lang="fi-FI" sz="1800" dirty="0" err="1"/>
              <a:t>add</a:t>
            </a:r>
            <a:r>
              <a:rPr lang="fi-FI" sz="1800" dirty="0"/>
              <a:t> </a:t>
            </a:r>
            <a:r>
              <a:rPr lang="fi-FI" sz="1800" dirty="0" err="1"/>
              <a:t>PSCell</a:t>
            </a:r>
            <a:r>
              <a:rPr lang="fi-FI" sz="1800" dirty="0"/>
              <a:t>.</a:t>
            </a:r>
          </a:p>
          <a:p>
            <a:pPr lvl="1" hangingPunct="0"/>
            <a:r>
              <a:rPr lang="fi-FI" sz="1800" dirty="0"/>
              <a:t>UE </a:t>
            </a:r>
            <a:r>
              <a:rPr lang="fi-FI" sz="1800" dirty="0" err="1"/>
              <a:t>access</a:t>
            </a:r>
            <a:r>
              <a:rPr lang="fi-FI" sz="1800" dirty="0"/>
              <a:t> </a:t>
            </a:r>
            <a:r>
              <a:rPr lang="fi-FI" sz="1800" dirty="0" err="1"/>
              <a:t>PSCell</a:t>
            </a:r>
            <a:r>
              <a:rPr lang="fi-FI" sz="1800" dirty="0"/>
              <a:t> via PRACH</a:t>
            </a:r>
          </a:p>
          <a:p>
            <a:pPr hangingPunct="0"/>
            <a:endParaRPr lang="en-GB" sz="2200" dirty="0"/>
          </a:p>
          <a:p>
            <a:r>
              <a:rPr lang="en-US" sz="2700" dirty="0"/>
              <a:t>When a </a:t>
            </a:r>
            <a:r>
              <a:rPr lang="en-US" sz="2700" dirty="0" err="1"/>
              <a:t>PSCell</a:t>
            </a:r>
            <a:r>
              <a:rPr lang="en-US" sz="2700" dirty="0"/>
              <a:t> is added 3 different cases exist:</a:t>
            </a:r>
          </a:p>
          <a:p>
            <a:pPr marL="914400" lvl="1" indent="-457200">
              <a:buFont typeface="+mj-lt"/>
              <a:buAutoNum type="arabicPeriod"/>
            </a:pPr>
            <a:r>
              <a:rPr lang="en-GB" sz="2300" dirty="0"/>
              <a:t>target </a:t>
            </a:r>
            <a:r>
              <a:rPr lang="en-GB" sz="2300" dirty="0" err="1"/>
              <a:t>PSCell</a:t>
            </a:r>
            <a:r>
              <a:rPr lang="en-GB" sz="2300" dirty="0"/>
              <a:t> and Tx beam both remain the same</a:t>
            </a:r>
          </a:p>
          <a:p>
            <a:pPr marL="914400" lvl="1" indent="-457200">
              <a:buFont typeface="+mj-lt"/>
              <a:buAutoNum type="arabicPeriod"/>
            </a:pPr>
            <a:r>
              <a:rPr lang="en-GB" sz="2300" dirty="0"/>
              <a:t>target </a:t>
            </a:r>
            <a:r>
              <a:rPr lang="en-GB" sz="2300" dirty="0" err="1"/>
              <a:t>PSCell</a:t>
            </a:r>
            <a:r>
              <a:rPr lang="en-GB" sz="2300" dirty="0"/>
              <a:t> remains the same, but Tx beam has changed</a:t>
            </a:r>
          </a:p>
          <a:p>
            <a:pPr marL="914400" lvl="1" indent="-457200">
              <a:buFont typeface="+mj-lt"/>
              <a:buAutoNum type="arabicPeriod"/>
            </a:pPr>
            <a:r>
              <a:rPr lang="en-GB" sz="2300" dirty="0"/>
              <a:t>target </a:t>
            </a:r>
            <a:r>
              <a:rPr lang="en-GB" sz="2300" dirty="0" err="1"/>
              <a:t>PSCell</a:t>
            </a:r>
            <a:r>
              <a:rPr lang="en-GB" sz="2300" dirty="0"/>
              <a:t> has changed</a:t>
            </a:r>
          </a:p>
        </p:txBody>
      </p:sp>
    </p:spTree>
    <p:extLst>
      <p:ext uri="{BB962C8B-B14F-4D97-AF65-F5344CB8AC3E}">
        <p14:creationId xmlns:p14="http://schemas.microsoft.com/office/powerpoint/2010/main" val="3834083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2D16B-F172-4041-8A5D-DFF346FF5F75}"/>
              </a:ext>
            </a:extLst>
          </p:cNvPr>
          <p:cNvSpPr>
            <a:spLocks noGrp="1"/>
          </p:cNvSpPr>
          <p:nvPr>
            <p:ph type="title"/>
          </p:nvPr>
        </p:nvSpPr>
        <p:spPr>
          <a:xfrm>
            <a:off x="457200" y="274638"/>
            <a:ext cx="8229600" cy="634082"/>
          </a:xfrm>
        </p:spPr>
        <p:txBody>
          <a:bodyPr>
            <a:normAutofit fontScale="90000"/>
          </a:bodyPr>
          <a:lstStyle/>
          <a:p>
            <a:r>
              <a:rPr lang="en-US" dirty="0"/>
              <a:t> </a:t>
            </a:r>
            <a:r>
              <a:rPr lang="en-US" dirty="0" err="1"/>
              <a:t>PSCell</a:t>
            </a:r>
            <a:r>
              <a:rPr lang="en-US" dirty="0"/>
              <a:t> Scenarios</a:t>
            </a:r>
          </a:p>
        </p:txBody>
      </p:sp>
      <p:sp>
        <p:nvSpPr>
          <p:cNvPr id="3" name="Content Placeholder 2">
            <a:extLst>
              <a:ext uri="{FF2B5EF4-FFF2-40B4-BE49-F238E27FC236}">
                <a16:creationId xmlns:a16="http://schemas.microsoft.com/office/drawing/2014/main" id="{396B99FC-5890-48C3-9207-8FCA813F9017}"/>
              </a:ext>
            </a:extLst>
          </p:cNvPr>
          <p:cNvSpPr>
            <a:spLocks noGrp="1"/>
          </p:cNvSpPr>
          <p:nvPr>
            <p:ph idx="1"/>
          </p:nvPr>
        </p:nvSpPr>
        <p:spPr>
          <a:xfrm>
            <a:off x="457200" y="1052736"/>
            <a:ext cx="8229600" cy="5073427"/>
          </a:xfrm>
        </p:spPr>
        <p:txBody>
          <a:bodyPr/>
          <a:lstStyle/>
          <a:p>
            <a:pPr marL="457200" indent="-457200">
              <a:buFont typeface="+mj-lt"/>
              <a:buAutoNum type="arabicPeriod"/>
            </a:pPr>
            <a:r>
              <a:rPr lang="en-US" sz="2400" dirty="0" err="1"/>
              <a:t>PSCell</a:t>
            </a:r>
            <a:r>
              <a:rPr lang="en-US" sz="2400" dirty="0"/>
              <a:t> and Tx beam is unchanged:</a:t>
            </a:r>
          </a:p>
          <a:p>
            <a:pPr marL="514350" indent="-514350">
              <a:buFont typeface="+mj-lt"/>
              <a:buAutoNum type="arabicPeriod"/>
            </a:pPr>
            <a:endParaRPr lang="en-US" dirty="0"/>
          </a:p>
          <a:p>
            <a:pPr marL="514350" indent="-514350">
              <a:buFont typeface="+mj-lt"/>
              <a:buAutoNum type="arabicPeriod"/>
            </a:pPr>
            <a:endParaRPr lang="en-US" dirty="0"/>
          </a:p>
          <a:p>
            <a:pPr marL="457200" indent="-457200">
              <a:buFont typeface="+mj-lt"/>
              <a:buAutoNum type="arabicPeriod"/>
            </a:pPr>
            <a:r>
              <a:rPr lang="en-US" sz="2400" dirty="0" err="1"/>
              <a:t>PSCell</a:t>
            </a:r>
            <a:r>
              <a:rPr lang="en-US" sz="2400" dirty="0"/>
              <a:t> is unchanged and Tx beam is changed:</a:t>
            </a:r>
          </a:p>
          <a:p>
            <a:pPr marL="514350" indent="-514350">
              <a:buFont typeface="+mj-lt"/>
              <a:buAutoNum type="arabicPeriod"/>
            </a:pPr>
            <a:endParaRPr lang="en-US" dirty="0"/>
          </a:p>
          <a:p>
            <a:pPr marL="514350" indent="-514350">
              <a:buFont typeface="+mj-lt"/>
              <a:buAutoNum type="arabicPeriod"/>
            </a:pPr>
            <a:endParaRPr lang="en-US" dirty="0"/>
          </a:p>
          <a:p>
            <a:pPr marL="457200" indent="-457200">
              <a:buFont typeface="+mj-lt"/>
              <a:buAutoNum type="arabicPeriod"/>
            </a:pPr>
            <a:r>
              <a:rPr lang="en-US" sz="2400" dirty="0" err="1"/>
              <a:t>PSCell</a:t>
            </a:r>
            <a:r>
              <a:rPr lang="en-US" sz="2400" dirty="0"/>
              <a:t> is changed:</a:t>
            </a:r>
          </a:p>
          <a:p>
            <a:endParaRPr lang="en-US" dirty="0"/>
          </a:p>
        </p:txBody>
      </p:sp>
      <p:pic>
        <p:nvPicPr>
          <p:cNvPr id="4" name="Picture 3">
            <a:extLst>
              <a:ext uri="{FF2B5EF4-FFF2-40B4-BE49-F238E27FC236}">
                <a16:creationId xmlns:a16="http://schemas.microsoft.com/office/drawing/2014/main" id="{5F97049B-5807-44B8-B8CD-B592254A0099}"/>
              </a:ext>
            </a:extLst>
          </p:cNvPr>
          <p:cNvPicPr>
            <a:picLocks noChangeAspect="1"/>
          </p:cNvPicPr>
          <p:nvPr/>
        </p:nvPicPr>
        <p:blipFill>
          <a:blip r:embed="rId2"/>
          <a:stretch>
            <a:fillRect/>
          </a:stretch>
        </p:blipFill>
        <p:spPr>
          <a:xfrm>
            <a:off x="1043608" y="1424080"/>
            <a:ext cx="4665124" cy="1321451"/>
          </a:xfrm>
          <a:prstGeom prst="rect">
            <a:avLst/>
          </a:prstGeom>
        </p:spPr>
      </p:pic>
      <p:pic>
        <p:nvPicPr>
          <p:cNvPr id="5" name="Picture 4">
            <a:extLst>
              <a:ext uri="{FF2B5EF4-FFF2-40B4-BE49-F238E27FC236}">
                <a16:creationId xmlns:a16="http://schemas.microsoft.com/office/drawing/2014/main" id="{17EDA406-1E41-4EE9-A180-BA88CD671433}"/>
              </a:ext>
            </a:extLst>
          </p:cNvPr>
          <p:cNvPicPr/>
          <p:nvPr/>
        </p:nvPicPr>
        <p:blipFill>
          <a:blip r:embed="rId3"/>
          <a:stretch>
            <a:fillRect/>
          </a:stretch>
        </p:blipFill>
        <p:spPr>
          <a:xfrm>
            <a:off x="1035084" y="3116875"/>
            <a:ext cx="4764354" cy="1217737"/>
          </a:xfrm>
          <a:prstGeom prst="rect">
            <a:avLst/>
          </a:prstGeom>
        </p:spPr>
      </p:pic>
      <p:pic>
        <p:nvPicPr>
          <p:cNvPr id="6" name="Picture 5">
            <a:extLst>
              <a:ext uri="{FF2B5EF4-FFF2-40B4-BE49-F238E27FC236}">
                <a16:creationId xmlns:a16="http://schemas.microsoft.com/office/drawing/2014/main" id="{DD018C5B-A08F-4196-98CB-FEAD88B7103A}"/>
              </a:ext>
            </a:extLst>
          </p:cNvPr>
          <p:cNvPicPr/>
          <p:nvPr/>
        </p:nvPicPr>
        <p:blipFill>
          <a:blip r:embed="rId4"/>
          <a:stretch>
            <a:fillRect/>
          </a:stretch>
        </p:blipFill>
        <p:spPr>
          <a:xfrm>
            <a:off x="1043608" y="4809670"/>
            <a:ext cx="4665124" cy="1663537"/>
          </a:xfrm>
          <a:prstGeom prst="rect">
            <a:avLst/>
          </a:prstGeom>
        </p:spPr>
      </p:pic>
    </p:spTree>
    <p:extLst>
      <p:ext uri="{BB962C8B-B14F-4D97-AF65-F5344CB8AC3E}">
        <p14:creationId xmlns:p14="http://schemas.microsoft.com/office/powerpoint/2010/main" val="844334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2D16B-F172-4041-8A5D-DFF346FF5F75}"/>
              </a:ext>
            </a:extLst>
          </p:cNvPr>
          <p:cNvSpPr>
            <a:spLocks noGrp="1"/>
          </p:cNvSpPr>
          <p:nvPr>
            <p:ph type="title"/>
          </p:nvPr>
        </p:nvSpPr>
        <p:spPr>
          <a:xfrm>
            <a:off x="457200" y="274638"/>
            <a:ext cx="8229600" cy="634082"/>
          </a:xfrm>
        </p:spPr>
        <p:txBody>
          <a:bodyPr>
            <a:normAutofit fontScale="90000"/>
          </a:bodyPr>
          <a:lstStyle/>
          <a:p>
            <a:r>
              <a:rPr lang="en-US" dirty="0"/>
              <a:t>Way Forward</a:t>
            </a:r>
          </a:p>
        </p:txBody>
      </p:sp>
      <p:sp>
        <p:nvSpPr>
          <p:cNvPr id="3" name="Content Placeholder 2">
            <a:extLst>
              <a:ext uri="{FF2B5EF4-FFF2-40B4-BE49-F238E27FC236}">
                <a16:creationId xmlns:a16="http://schemas.microsoft.com/office/drawing/2014/main" id="{396B99FC-5890-48C3-9207-8FCA813F9017}"/>
              </a:ext>
            </a:extLst>
          </p:cNvPr>
          <p:cNvSpPr>
            <a:spLocks noGrp="1"/>
          </p:cNvSpPr>
          <p:nvPr>
            <p:ph idx="1"/>
          </p:nvPr>
        </p:nvSpPr>
        <p:spPr>
          <a:xfrm>
            <a:off x="457200" y="1052736"/>
            <a:ext cx="8229600" cy="5073427"/>
          </a:xfrm>
        </p:spPr>
        <p:txBody>
          <a:bodyPr>
            <a:normAutofit fontScale="70000" lnSpcReduction="20000"/>
          </a:bodyPr>
          <a:lstStyle/>
          <a:p>
            <a:r>
              <a:rPr lang="en-US" dirty="0"/>
              <a:t>Define:</a:t>
            </a:r>
          </a:p>
          <a:p>
            <a:pPr lvl="1"/>
            <a:r>
              <a:rPr lang="en-US" dirty="0"/>
              <a:t>Known </a:t>
            </a:r>
            <a:r>
              <a:rPr lang="en-US" dirty="0" err="1"/>
              <a:t>PSCell</a:t>
            </a:r>
            <a:r>
              <a:rPr lang="en-US" dirty="0"/>
              <a:t> (scenario 1 – fully known)</a:t>
            </a:r>
          </a:p>
          <a:p>
            <a:pPr lvl="1"/>
            <a:r>
              <a:rPr lang="en-US" dirty="0"/>
              <a:t>Unknown </a:t>
            </a:r>
            <a:r>
              <a:rPr lang="en-US" dirty="0" err="1"/>
              <a:t>PSCell</a:t>
            </a:r>
            <a:r>
              <a:rPr lang="en-US" dirty="0"/>
              <a:t> (scenario 3 – fully unknown)</a:t>
            </a:r>
          </a:p>
          <a:p>
            <a:pPr lvl="1"/>
            <a:endParaRPr lang="en-US" dirty="0"/>
          </a:p>
          <a:p>
            <a:r>
              <a:rPr lang="en-US" dirty="0" err="1"/>
              <a:t>PSCell</a:t>
            </a:r>
            <a:r>
              <a:rPr lang="en-US" dirty="0"/>
              <a:t> is known if:</a:t>
            </a:r>
          </a:p>
          <a:p>
            <a:pPr lvl="1" hangingPunct="0"/>
            <a:r>
              <a:rPr lang="en-GB" dirty="0"/>
              <a:t>If during the period equal to [X </a:t>
            </a:r>
            <a:r>
              <a:rPr lang="en-GB" dirty="0" err="1"/>
              <a:t>ms</a:t>
            </a:r>
            <a:r>
              <a:rPr lang="en-GB" dirty="0"/>
              <a:t>]:</a:t>
            </a:r>
          </a:p>
          <a:p>
            <a:pPr lvl="2" hangingPunct="0"/>
            <a:r>
              <a:rPr lang="en-GB" dirty="0"/>
              <a:t>the UE has sent a valid measurement report for the cell, and</a:t>
            </a:r>
          </a:p>
          <a:p>
            <a:pPr lvl="2" hangingPunct="0"/>
            <a:r>
              <a:rPr lang="fi-FI" dirty="0" err="1"/>
              <a:t>measurement</a:t>
            </a:r>
            <a:r>
              <a:rPr lang="fi-FI" dirty="0"/>
              <a:t> </a:t>
            </a:r>
            <a:r>
              <a:rPr lang="fi-FI" dirty="0" err="1"/>
              <a:t>report</a:t>
            </a:r>
            <a:r>
              <a:rPr lang="fi-FI" dirty="0"/>
              <a:t> </a:t>
            </a:r>
            <a:r>
              <a:rPr lang="fi-FI" dirty="0" err="1"/>
              <a:t>includes</a:t>
            </a:r>
            <a:r>
              <a:rPr lang="fi-FI" dirty="0"/>
              <a:t> Index</a:t>
            </a:r>
            <a:endParaRPr lang="en-GB" dirty="0"/>
          </a:p>
          <a:p>
            <a:pPr lvl="2" hangingPunct="0"/>
            <a:r>
              <a:rPr lang="en-GB" dirty="0"/>
              <a:t>the cell remains detectable according to the cell identification conditions</a:t>
            </a:r>
          </a:p>
          <a:p>
            <a:pPr lvl="1" hangingPunct="0"/>
            <a:r>
              <a:rPr lang="en-GB" dirty="0"/>
              <a:t>The SSB measured during the period equal to [Y </a:t>
            </a:r>
            <a:r>
              <a:rPr lang="en-GB" dirty="0" err="1"/>
              <a:t>ms</a:t>
            </a:r>
            <a:r>
              <a:rPr lang="en-GB" dirty="0"/>
              <a:t>] also remains detectable during the </a:t>
            </a:r>
            <a:r>
              <a:rPr lang="en-GB" dirty="0" err="1"/>
              <a:t>PSCell</a:t>
            </a:r>
            <a:r>
              <a:rPr lang="en-GB" dirty="0"/>
              <a:t> addition delay according to the cell identification conditions specified in section 9.2 and 9.3.</a:t>
            </a:r>
          </a:p>
          <a:p>
            <a:pPr lvl="1" hangingPunct="0"/>
            <a:endParaRPr lang="fi-FI" dirty="0"/>
          </a:p>
          <a:p>
            <a:pPr hangingPunct="0"/>
            <a:r>
              <a:rPr lang="fi-FI" sz="3100" dirty="0"/>
              <a:t>An </a:t>
            </a:r>
            <a:r>
              <a:rPr lang="en-US" sz="3100" dirty="0"/>
              <a:t>added </a:t>
            </a:r>
            <a:r>
              <a:rPr lang="en-US" sz="3100" dirty="0" err="1"/>
              <a:t>PSCell</a:t>
            </a:r>
            <a:r>
              <a:rPr lang="en-US" sz="3100" dirty="0"/>
              <a:t> can be regarded as unknown if the added </a:t>
            </a:r>
            <a:r>
              <a:rPr lang="en-US" sz="3100" dirty="0" err="1"/>
              <a:t>PSCell</a:t>
            </a:r>
            <a:r>
              <a:rPr lang="en-US" sz="3100" dirty="0"/>
              <a:t> is not known</a:t>
            </a:r>
            <a:endParaRPr lang="en-GB" sz="3100" dirty="0"/>
          </a:p>
          <a:p>
            <a:pPr lvl="1" hangingPunct="0"/>
            <a:r>
              <a:rPr lang="en-GB" sz="2900" dirty="0"/>
              <a:t>When a candidate </a:t>
            </a:r>
            <a:r>
              <a:rPr lang="en-GB" sz="2900" dirty="0" err="1"/>
              <a:t>PSCell</a:t>
            </a:r>
            <a:r>
              <a:rPr lang="en-GB" sz="2900" dirty="0"/>
              <a:t> is unknown cell, additional UE measurements are expected.</a:t>
            </a:r>
            <a:endParaRPr lang="en-US" sz="2900" dirty="0"/>
          </a:p>
          <a:p>
            <a:pPr lvl="1" hangingPunct="0"/>
            <a:endParaRPr lang="en-GB" dirty="0"/>
          </a:p>
          <a:p>
            <a:pPr lvl="2"/>
            <a:endParaRPr lang="en-US" dirty="0"/>
          </a:p>
        </p:txBody>
      </p:sp>
    </p:spTree>
    <p:extLst>
      <p:ext uri="{BB962C8B-B14F-4D97-AF65-F5344CB8AC3E}">
        <p14:creationId xmlns:p14="http://schemas.microsoft.com/office/powerpoint/2010/main" val="1880660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0453-CB7C-4D78-8428-F3F445B4F48F}"/>
              </a:ext>
            </a:extLst>
          </p:cNvPr>
          <p:cNvSpPr>
            <a:spLocks noGrp="1"/>
          </p:cNvSpPr>
          <p:nvPr>
            <p:ph type="title"/>
          </p:nvPr>
        </p:nvSpPr>
        <p:spPr>
          <a:xfrm>
            <a:off x="457200" y="274638"/>
            <a:ext cx="8229600" cy="634082"/>
          </a:xfrm>
        </p:spPr>
        <p:txBody>
          <a:bodyPr>
            <a:normAutofit fontScale="90000"/>
          </a:bodyPr>
          <a:lstStyle/>
          <a:p>
            <a:r>
              <a:rPr lang="fi-FI" dirty="0" err="1"/>
              <a:t>Way</a:t>
            </a:r>
            <a:r>
              <a:rPr lang="fi-FI" dirty="0"/>
              <a:t> </a:t>
            </a:r>
            <a:r>
              <a:rPr lang="fi-FI" dirty="0" err="1"/>
              <a:t>Forward</a:t>
            </a:r>
            <a:endParaRPr lang="en-GB" dirty="0"/>
          </a:p>
        </p:txBody>
      </p:sp>
      <p:sp>
        <p:nvSpPr>
          <p:cNvPr id="3" name="Content Placeholder 2">
            <a:extLst>
              <a:ext uri="{FF2B5EF4-FFF2-40B4-BE49-F238E27FC236}">
                <a16:creationId xmlns:a16="http://schemas.microsoft.com/office/drawing/2014/main" id="{B8F5B74D-7C61-4187-9B46-D2ECCA14FBC9}"/>
              </a:ext>
            </a:extLst>
          </p:cNvPr>
          <p:cNvSpPr>
            <a:spLocks noGrp="1"/>
          </p:cNvSpPr>
          <p:nvPr>
            <p:ph idx="1"/>
          </p:nvPr>
        </p:nvSpPr>
        <p:spPr>
          <a:xfrm>
            <a:off x="457200" y="1052736"/>
            <a:ext cx="8229600" cy="5073427"/>
          </a:xfrm>
        </p:spPr>
        <p:txBody>
          <a:bodyPr>
            <a:normAutofit fontScale="92500"/>
          </a:bodyPr>
          <a:lstStyle/>
          <a:p>
            <a:r>
              <a:rPr lang="fi-FI" dirty="0" err="1"/>
              <a:t>Define</a:t>
            </a:r>
            <a:r>
              <a:rPr lang="fi-FI" dirty="0"/>
              <a:t> </a:t>
            </a:r>
            <a:r>
              <a:rPr lang="fi-FI" dirty="0" err="1"/>
              <a:t>requirements</a:t>
            </a:r>
            <a:r>
              <a:rPr lang="fi-FI" dirty="0"/>
              <a:t> for </a:t>
            </a:r>
            <a:r>
              <a:rPr lang="fi-FI" dirty="0" err="1"/>
              <a:t>partially</a:t>
            </a:r>
            <a:r>
              <a:rPr lang="fi-FI" dirty="0"/>
              <a:t> </a:t>
            </a:r>
            <a:r>
              <a:rPr lang="fi-FI" dirty="0" err="1"/>
              <a:t>known</a:t>
            </a:r>
            <a:r>
              <a:rPr lang="fi-FI" dirty="0"/>
              <a:t> </a:t>
            </a:r>
            <a:r>
              <a:rPr lang="fi-FI" dirty="0" err="1"/>
              <a:t>PSCell</a:t>
            </a:r>
            <a:r>
              <a:rPr lang="fi-FI" dirty="0"/>
              <a:t>:</a:t>
            </a:r>
          </a:p>
          <a:p>
            <a:pPr lvl="1"/>
            <a:r>
              <a:rPr lang="fi-FI" dirty="0" err="1"/>
              <a:t>Tx</a:t>
            </a:r>
            <a:r>
              <a:rPr lang="fi-FI" dirty="0"/>
              <a:t> </a:t>
            </a:r>
            <a:r>
              <a:rPr lang="fi-FI" dirty="0" err="1"/>
              <a:t>beam</a:t>
            </a:r>
            <a:r>
              <a:rPr lang="fi-FI" dirty="0"/>
              <a:t> </a:t>
            </a:r>
            <a:r>
              <a:rPr lang="fi-FI" dirty="0" err="1"/>
              <a:t>has</a:t>
            </a:r>
            <a:r>
              <a:rPr lang="fi-FI" dirty="0"/>
              <a:t> </a:t>
            </a:r>
            <a:r>
              <a:rPr lang="fi-FI" dirty="0" err="1"/>
              <a:t>changed</a:t>
            </a:r>
            <a:endParaRPr lang="fi-FI" dirty="0"/>
          </a:p>
          <a:p>
            <a:pPr lvl="1"/>
            <a:r>
              <a:rPr lang="fi-FI" dirty="0" err="1"/>
              <a:t>Rx</a:t>
            </a:r>
            <a:r>
              <a:rPr lang="fi-FI" dirty="0"/>
              <a:t> </a:t>
            </a:r>
            <a:r>
              <a:rPr lang="fi-FI" dirty="0" err="1"/>
              <a:t>beam</a:t>
            </a:r>
            <a:r>
              <a:rPr lang="fi-FI" dirty="0"/>
              <a:t> </a:t>
            </a:r>
            <a:r>
              <a:rPr lang="fi-FI" dirty="0" err="1"/>
              <a:t>has</a:t>
            </a:r>
            <a:r>
              <a:rPr lang="fi-FI" dirty="0"/>
              <a:t> </a:t>
            </a:r>
            <a:r>
              <a:rPr lang="fi-FI" dirty="0" err="1"/>
              <a:t>changed</a:t>
            </a:r>
            <a:endParaRPr lang="fi-FI" dirty="0"/>
          </a:p>
          <a:p>
            <a:r>
              <a:rPr lang="fi-FI" dirty="0"/>
              <a:t>For </a:t>
            </a:r>
            <a:r>
              <a:rPr lang="fi-FI" dirty="0" err="1"/>
              <a:t>scenario</a:t>
            </a:r>
            <a:r>
              <a:rPr lang="fi-FI" dirty="0"/>
              <a:t> 2:</a:t>
            </a:r>
          </a:p>
          <a:p>
            <a:pPr lvl="1"/>
            <a:r>
              <a:rPr lang="fi-FI" dirty="0" err="1"/>
              <a:t>PSCell</a:t>
            </a:r>
            <a:r>
              <a:rPr lang="fi-FI" dirty="0"/>
              <a:t> is </a:t>
            </a:r>
            <a:r>
              <a:rPr lang="fi-FI" dirty="0" err="1"/>
              <a:t>unchanged</a:t>
            </a:r>
            <a:r>
              <a:rPr lang="fi-FI" dirty="0"/>
              <a:t> </a:t>
            </a:r>
            <a:r>
              <a:rPr lang="fi-FI" dirty="0" err="1"/>
              <a:t>but</a:t>
            </a:r>
            <a:r>
              <a:rPr lang="fi-FI" dirty="0"/>
              <a:t> </a:t>
            </a:r>
            <a:r>
              <a:rPr lang="fi-FI" dirty="0" err="1"/>
              <a:t>Tx</a:t>
            </a:r>
            <a:r>
              <a:rPr lang="fi-FI" dirty="0"/>
              <a:t> </a:t>
            </a:r>
            <a:r>
              <a:rPr lang="fi-FI" dirty="0" err="1"/>
              <a:t>beam</a:t>
            </a:r>
            <a:r>
              <a:rPr lang="fi-FI" dirty="0"/>
              <a:t> (Index) </a:t>
            </a:r>
            <a:r>
              <a:rPr lang="fi-FI" dirty="0" err="1"/>
              <a:t>has</a:t>
            </a:r>
            <a:r>
              <a:rPr lang="fi-FI" dirty="0"/>
              <a:t> </a:t>
            </a:r>
            <a:r>
              <a:rPr lang="fi-FI" dirty="0" err="1"/>
              <a:t>changed</a:t>
            </a:r>
            <a:r>
              <a:rPr lang="fi-FI" dirty="0"/>
              <a:t>:</a:t>
            </a:r>
            <a:endParaRPr lang="en-GB" dirty="0"/>
          </a:p>
          <a:p>
            <a:pPr lvl="2"/>
            <a:r>
              <a:rPr lang="fi-FI" dirty="0"/>
              <a:t>T</a:t>
            </a:r>
            <a:r>
              <a:rPr lang="en-GB" dirty="0"/>
              <a:t>his would add an additional delay assuming UE would need at least 1 SSB reception in </a:t>
            </a:r>
            <a:r>
              <a:rPr lang="en-GB" dirty="0" err="1"/>
              <a:t>PSCell</a:t>
            </a:r>
            <a:r>
              <a:rPr lang="en-GB" dirty="0"/>
              <a:t> Index detection. </a:t>
            </a:r>
          </a:p>
          <a:p>
            <a:r>
              <a:rPr lang="fi-FI" dirty="0"/>
              <a:t>For s</a:t>
            </a:r>
            <a:r>
              <a:rPr lang="en-GB" dirty="0" err="1"/>
              <a:t>cenario</a:t>
            </a:r>
            <a:r>
              <a:rPr lang="en-GB" dirty="0"/>
              <a:t> 1&amp;2:</a:t>
            </a:r>
          </a:p>
          <a:p>
            <a:pPr lvl="1"/>
            <a:r>
              <a:rPr lang="fi-FI" dirty="0"/>
              <a:t>PSC</a:t>
            </a:r>
            <a:r>
              <a:rPr lang="en-GB" dirty="0"/>
              <a:t>ell is unchanged but UE Rx beam has changed:</a:t>
            </a:r>
          </a:p>
          <a:p>
            <a:pPr lvl="2"/>
            <a:r>
              <a:rPr lang="fi-FI" dirty="0" err="1"/>
              <a:t>Allow</a:t>
            </a:r>
            <a:r>
              <a:rPr lang="fi-FI" dirty="0"/>
              <a:t> a </a:t>
            </a:r>
            <a:r>
              <a:rPr lang="fi-FI" dirty="0" err="1"/>
              <a:t>sweep</a:t>
            </a:r>
            <a:r>
              <a:rPr lang="fi-FI" dirty="0"/>
              <a:t> on UE side </a:t>
            </a:r>
            <a:r>
              <a:rPr lang="fi-FI" dirty="0" err="1"/>
              <a:t>decide</a:t>
            </a:r>
            <a:r>
              <a:rPr lang="fi-FI" dirty="0"/>
              <a:t> </a:t>
            </a:r>
            <a:r>
              <a:rPr lang="fi-FI" dirty="0" err="1"/>
              <a:t>which</a:t>
            </a:r>
            <a:r>
              <a:rPr lang="fi-FI" dirty="0"/>
              <a:t> </a:t>
            </a:r>
            <a:r>
              <a:rPr lang="fi-FI" dirty="0" err="1"/>
              <a:t>Rx</a:t>
            </a:r>
            <a:r>
              <a:rPr lang="fi-FI" dirty="0"/>
              <a:t> </a:t>
            </a:r>
            <a:r>
              <a:rPr lang="fi-FI" dirty="0" err="1"/>
              <a:t>beam</a:t>
            </a:r>
            <a:r>
              <a:rPr lang="fi-FI" dirty="0"/>
              <a:t> to </a:t>
            </a:r>
            <a:r>
              <a:rPr lang="fi-FI" dirty="0" err="1"/>
              <a:t>use</a:t>
            </a:r>
            <a:r>
              <a:rPr lang="fi-FI" dirty="0"/>
              <a:t> </a:t>
            </a:r>
            <a:r>
              <a:rPr lang="fi-FI" dirty="0" err="1"/>
              <a:t>assuming</a:t>
            </a:r>
            <a:r>
              <a:rPr lang="fi-FI" dirty="0"/>
              <a:t> </a:t>
            </a:r>
            <a:r>
              <a:rPr lang="fi-FI" dirty="0" err="1"/>
              <a:t>PSCell</a:t>
            </a:r>
            <a:r>
              <a:rPr lang="fi-FI" dirty="0"/>
              <a:t> is </a:t>
            </a:r>
            <a:r>
              <a:rPr lang="fi-FI" dirty="0" err="1"/>
              <a:t>unchanged</a:t>
            </a:r>
            <a:r>
              <a:rPr lang="fi-FI" dirty="0"/>
              <a:t>.</a:t>
            </a:r>
          </a:p>
        </p:txBody>
      </p:sp>
    </p:spTree>
    <p:extLst>
      <p:ext uri="{BB962C8B-B14F-4D97-AF65-F5344CB8AC3E}">
        <p14:creationId xmlns:p14="http://schemas.microsoft.com/office/powerpoint/2010/main" val="3913037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en-US" dirty="0"/>
              <a:t>Way Forward</a:t>
            </a:r>
          </a:p>
        </p:txBody>
      </p:sp>
      <p:sp>
        <p:nvSpPr>
          <p:cNvPr id="3" name="内容占位符 2"/>
          <p:cNvSpPr>
            <a:spLocks noGrp="1"/>
          </p:cNvSpPr>
          <p:nvPr>
            <p:ph idx="1"/>
          </p:nvPr>
        </p:nvSpPr>
        <p:spPr>
          <a:xfrm>
            <a:off x="457200" y="1052736"/>
            <a:ext cx="8229600" cy="5073427"/>
          </a:xfrm>
        </p:spPr>
        <p:txBody>
          <a:bodyPr>
            <a:normAutofit/>
          </a:bodyPr>
          <a:lstStyle/>
          <a:p>
            <a:pPr hangingPunct="0"/>
            <a:r>
              <a:rPr lang="en-US" sz="2700" dirty="0" err="1"/>
              <a:t>PSCell</a:t>
            </a:r>
            <a:r>
              <a:rPr lang="en-US" sz="2700" dirty="0"/>
              <a:t> Delay in FR2 is defined similar as for FR1:</a:t>
            </a:r>
          </a:p>
          <a:p>
            <a:pPr lvl="1" hangingPunct="0"/>
            <a:r>
              <a:rPr lang="en-US" sz="2300" dirty="0"/>
              <a:t>From when </a:t>
            </a:r>
            <a:r>
              <a:rPr lang="en-US" sz="2300" dirty="0" err="1"/>
              <a:t>PSCell</a:t>
            </a:r>
            <a:r>
              <a:rPr lang="en-US" sz="2300" dirty="0"/>
              <a:t> is added</a:t>
            </a:r>
          </a:p>
          <a:p>
            <a:pPr lvl="1" hangingPunct="0"/>
            <a:r>
              <a:rPr lang="en-US" sz="2300" dirty="0" err="1"/>
              <a:t>Untill</a:t>
            </a:r>
            <a:r>
              <a:rPr lang="en-US" sz="2300" dirty="0"/>
              <a:t> UE sends PRACH on </a:t>
            </a:r>
            <a:r>
              <a:rPr lang="en-US" sz="2300" dirty="0" err="1"/>
              <a:t>PSCell</a:t>
            </a:r>
            <a:endParaRPr lang="en-US" sz="2300" dirty="0"/>
          </a:p>
          <a:p>
            <a:pPr marL="0" indent="0" hangingPunct="0">
              <a:buNone/>
            </a:pPr>
            <a:endParaRPr lang="fi-FI" sz="2700" dirty="0"/>
          </a:p>
          <a:p>
            <a:pPr hangingPunct="0"/>
            <a:endParaRPr lang="fi-FI" sz="2700" dirty="0"/>
          </a:p>
          <a:p>
            <a:pPr hangingPunct="0"/>
            <a:endParaRPr lang="fi-FI" sz="2700" dirty="0"/>
          </a:p>
        </p:txBody>
      </p:sp>
    </p:spTree>
    <p:extLst>
      <p:ext uri="{BB962C8B-B14F-4D97-AF65-F5344CB8AC3E}">
        <p14:creationId xmlns:p14="http://schemas.microsoft.com/office/powerpoint/2010/main" val="401913351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39517</TotalTime>
  <Words>468</Words>
  <Application>Microsoft Office PowerPoint</Application>
  <PresentationFormat>On-screen Show (4:3)</PresentationFormat>
  <Paragraphs>61</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ＭＳ Ｐゴシック</vt:lpstr>
      <vt:lpstr>宋体</vt:lpstr>
      <vt:lpstr>Arial</vt:lpstr>
      <vt:lpstr>Calibri</vt:lpstr>
      <vt:lpstr>Office 主题</vt:lpstr>
      <vt:lpstr>WF on known cell condition for PSCell FR2 </vt:lpstr>
      <vt:lpstr>Background</vt:lpstr>
      <vt:lpstr>PSCell Addition Procedure</vt:lpstr>
      <vt:lpstr> PSCell Scenarios</vt:lpstr>
      <vt:lpstr>Way Forward</vt:lpstr>
      <vt:lpstr>Way Forward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Nokia Networks</cp:lastModifiedBy>
  <cp:revision>521</cp:revision>
  <dcterms:created xsi:type="dcterms:W3CDTF">2016-01-12T08:39:50Z</dcterms:created>
  <dcterms:modified xsi:type="dcterms:W3CDTF">2019-04-12T01:45:10Z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(3)/EUguOiCtPdx1idgpm7tDHjB52ZtdCcjBuFCy9UhgIS3U3jXrl73gMXmqPrHJwz50JOtj177
LhoR82QqNdoj01ABBvaTOmyLHMYQJtyAU33/opK9RsLZ0HnVbUV2+QQTrZodVvTXKnwj4KHw
scjd2H79jsdPPU2BTIMP2YyxpiPbXcQc359uIyutg8IMd9BstG9gMCGFYMWIO7m1H7c9ga89
rgxm1KZmwnhUVHD89e</vt:lpwstr>
  </property>
  <property fmtid="{D5CDD505-2E9C-101B-9397-08002B2CF9AE}" pid="3" name="_2015_ms_pID_7253431">
    <vt:lpwstr>ECLTDKe1+OcEpwCYUzjHnKfilYk9ub0QsiIXbTb1Wb/Jjjoad2T1g8
gDix8BDOlGgYVxJ4xtC8XYzDLKBApiw6lyRBHqj4eSO7xFkf/beU4cphFOdtObRPJtdlk0aC
cMmIOSoRNtT4EJYy7I576GMZeQ62Iar+UVyKlzQ14yfiZ51x7VRICq8+AG5YmkediXK2Jt2G
vYzH1+nhtV7cF2QaH4D8K+b2vBPOwqGYIUj0</vt:lpwstr>
  </property>
  <property fmtid="{D5CDD505-2E9C-101B-9397-08002B2CF9AE}" pid="4" name="_2015_ms_pID_7253432">
    <vt:lpwstr>F7lFtw8e4oUuwNM0fnnkjfahSxrXzL8i+Jv8
Thi403w3DJeJ3qOGJCWOtPZUnmUoJwFOJF6+DAXqpFEymc/mN5Q=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1539307738</vt:lpwstr>
  </property>
</Properties>
</file>