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60" r:id="rId5"/>
    <p:sldId id="259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7C635C-F20A-457D-AB24-BCB6CDCB04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A09286-6B2D-4200-B967-305FD9187D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6799A7-22D2-447D-B347-DEAEC96D7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A432C5-593F-49FD-8C6D-D6A923AA8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1D3E60-B07B-4034-9459-528016C1F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503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65AEB-BC37-46A1-A05C-96DFBEBD2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8385B5-7E43-4EEB-8746-07CE812643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358640-5B4D-444E-B05F-AC34ED737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FE9D9-E3DC-4937-BC06-B9806FDC3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1CBD7C-29F3-4F4D-82FE-39E030F35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301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F1ABD4-A1F3-4D31-AA13-F69AAA10CB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994BD5C-3835-4BAA-A0D2-3B80E770D3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EAE2ED-EBD0-49D9-AFCC-AE777714E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59E9E6-039E-4B1B-A68F-3DE87A212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E14700-487D-4729-AB6E-BCC8C36C5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0369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37A39-6620-47BB-AF18-ABC11D14B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9499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B9C621-663C-4E1A-BB3E-2EB8BD88F8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88136"/>
            <a:ext cx="10515600" cy="508882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113928-E2BF-46CA-94F1-FC07721D8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1F6382-C6E7-4E30-AB70-AC9BE4CF1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064A40-9F17-4B80-BC54-2E830AE84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612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50B4C-2B38-47AF-91CB-38FF32859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8DD146-3A7A-441A-AA30-352C08B923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A1A300-EB6A-42FD-BEB3-12B38F9BD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6DD2FB-1AF6-438A-A2ED-AD35AB323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88BE49-4814-45F6-9270-1889E44E0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525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C29E8-FEF9-481E-905B-D9CFA02B3D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1F135-E017-420D-8441-CFFEEB80D5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770426-C52A-4ED9-9395-3DD1A05F6B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3A7D96-83E5-4048-93BF-41E47A265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655F61-5573-464B-9B81-12A0F0F58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E7A5DB-4788-4C06-9FDD-0BCBE3EEC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696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4A22B-3283-4CE3-A6BD-4BD864DA4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055647-F7CE-4FC8-8CCC-9ED7859138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EE7259-5748-40FC-868A-4DFE78CD99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CADA28-7596-4F4E-9A90-53DD8799BE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1B88BFE-839F-4089-A0ED-0D29AF7B6D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82844C-B2DE-4F0B-9D9D-7306828D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BA771ED-D55F-4612-B9C9-531D4742B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655729-974C-4F63-8F0D-C96E6A8B5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25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30494-9B90-4E29-8629-99AB7CED4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1F0E2B-58F1-40C4-AE35-759CBB6CD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73BEA-DAB4-45CE-AC66-C9E09B595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57F288-42D9-4A4E-9165-350BEA917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57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EDEC1AB-8DEC-4B3C-8161-683F0F90B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AB6414-CFCE-4D45-BC7A-3E1F4B74A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E4BA73-0E77-411C-879D-6AD41346F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91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17AEA-B36E-45E7-AF59-023B8A38AA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B79C8F-46DD-4F8A-9A99-9BF5A78722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DF57A4-B21D-423C-91DB-FE3E6EC963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594531-B751-4C95-A10A-1C50E8772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60729A-15F4-4CD8-BE2D-DDD9B0942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F71AD5-BCA8-4C3D-8968-4F717439D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057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37B9D-B645-453F-915B-5233584C7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A73D02-DB08-4650-AE0B-C92F1C9475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C958A9-2B8B-493E-A73E-1292720218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A06C83-5830-41E5-8C5F-63B403F03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AD042-D9EA-4ABE-A76F-4E5DFDDCABBE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BBA939-D3BD-4C8D-AF4C-A103AD957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874BED-8575-4053-A59A-6D113E954D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949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7FDE6CF-E36F-4496-A845-929041808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92C632-993E-4000-A48C-D33460E5E2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E57CB1-1024-405E-A226-44C608460F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AD042-D9EA-4ABE-A76F-4E5DFDDCABBE}" type="datetimeFigureOut">
              <a:rPr lang="en-US" smtClean="0"/>
              <a:t>4/12/2019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1174E9-0A15-4E4E-9CC9-CAB64BEE22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8F3CB8-84B5-423D-AD38-F28B02E176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A464A4-EA35-4CBA-BFAC-A22F78684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804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5C0BC-05A4-49F4-A7F9-E0D04BEEB4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</a:t>
            </a:r>
            <a:r>
              <a:rPr lang="en-US" dirty="0" err="1"/>
              <a:t>Scell</a:t>
            </a:r>
            <a:r>
              <a:rPr lang="en-US" dirty="0"/>
              <a:t> Activation Delay in FR2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14152B-CF87-4923-A156-62EE756D82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C6BE95-C136-4594-BC7C-446240536D0E}"/>
              </a:ext>
            </a:extLst>
          </p:cNvPr>
          <p:cNvSpPr txBox="1"/>
          <p:nvPr/>
        </p:nvSpPr>
        <p:spPr>
          <a:xfrm>
            <a:off x="8959442" y="989901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R4-1904696</a:t>
            </a:r>
          </a:p>
        </p:txBody>
      </p:sp>
    </p:spTree>
    <p:extLst>
      <p:ext uri="{BB962C8B-B14F-4D97-AF65-F5344CB8AC3E}">
        <p14:creationId xmlns:p14="http://schemas.microsoft.com/office/powerpoint/2010/main" val="130561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72822-D25C-4956-B454-0D26F378D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650587-4A0A-4138-BB87-1871ECE393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Agreement</a:t>
            </a:r>
          </a:p>
          <a:p>
            <a:pPr lvl="1"/>
            <a:r>
              <a:rPr lang="en-US" sz="2400" dirty="0"/>
              <a:t>L1-RSRP/L3-RSRP report during </a:t>
            </a:r>
            <a:r>
              <a:rPr lang="en-US" sz="2400" dirty="0" err="1"/>
              <a:t>SCell</a:t>
            </a:r>
            <a:r>
              <a:rPr lang="en-US" sz="2400" dirty="0"/>
              <a:t> activation or L3-RSRP report before </a:t>
            </a:r>
            <a:r>
              <a:rPr lang="en-US" sz="2400" dirty="0" err="1"/>
              <a:t>SCell</a:t>
            </a:r>
            <a:r>
              <a:rPr lang="en-US" sz="2400" dirty="0"/>
              <a:t> activation will be performed by the UE to help network to decide the active TCI.</a:t>
            </a:r>
          </a:p>
          <a:p>
            <a:pPr lvl="0"/>
            <a:r>
              <a:rPr lang="en-US" dirty="0" err="1"/>
              <a:t>Scell</a:t>
            </a:r>
            <a:r>
              <a:rPr lang="en-US" dirty="0"/>
              <a:t> known condition for FR2</a:t>
            </a:r>
          </a:p>
          <a:p>
            <a:pPr lvl="1"/>
            <a:r>
              <a:rPr lang="en-GB" sz="2400" dirty="0"/>
              <a:t>Option 1: For the first </a:t>
            </a:r>
            <a:r>
              <a:rPr lang="en-GB" sz="2400" dirty="0" err="1"/>
              <a:t>SCell</a:t>
            </a:r>
            <a:r>
              <a:rPr lang="en-GB" sz="2400" dirty="0"/>
              <a:t> activation in FR2 bands, </a:t>
            </a:r>
            <a:r>
              <a:rPr lang="en-GB" sz="2400" dirty="0" err="1"/>
              <a:t>i</a:t>
            </a:r>
            <a:r>
              <a:rPr lang="en-US" sz="2400" dirty="0"/>
              <a:t>f UE reports the L3-RSRP with beam index within last [</a:t>
            </a:r>
            <a:r>
              <a:rPr lang="en-US" sz="2400" dirty="0" err="1"/>
              <a:t>Xms</a:t>
            </a:r>
            <a:r>
              <a:rPr lang="en-US" sz="2400" dirty="0"/>
              <a:t>] for a cell, and the active TCI is selected based on UE report, then that cell can be viewed as known cell</a:t>
            </a:r>
          </a:p>
          <a:p>
            <a:pPr lvl="2"/>
            <a:r>
              <a:rPr lang="en-US" dirty="0"/>
              <a:t>A NR cell in FR2 is said to be known if it meets the following conditions:</a:t>
            </a:r>
          </a:p>
          <a:p>
            <a:pPr lvl="3"/>
            <a:r>
              <a:rPr lang="en-US" dirty="0"/>
              <a:t>During the period equal to [X </a:t>
            </a:r>
            <a:r>
              <a:rPr lang="en-US" dirty="0" err="1"/>
              <a:t>ms</a:t>
            </a:r>
            <a:r>
              <a:rPr lang="en-US" dirty="0"/>
              <a:t>]:</a:t>
            </a:r>
          </a:p>
          <a:p>
            <a:pPr lvl="4"/>
            <a:r>
              <a:rPr lang="en-US" dirty="0"/>
              <a:t>the UE has sent a valid measurement report for the cell and</a:t>
            </a:r>
          </a:p>
          <a:p>
            <a:pPr lvl="4"/>
            <a:r>
              <a:rPr lang="en-US" dirty="0"/>
              <a:t>the cell remains detectable according to the cell identification conditions</a:t>
            </a:r>
          </a:p>
          <a:p>
            <a:pPr lvl="3"/>
            <a:r>
              <a:rPr lang="en-US" dirty="0"/>
              <a:t>The SSB measured during the period equal to [Y </a:t>
            </a:r>
            <a:r>
              <a:rPr lang="en-US" dirty="0" err="1"/>
              <a:t>ms</a:t>
            </a:r>
            <a:r>
              <a:rPr lang="en-US" dirty="0"/>
              <a:t>] also remains detectable during the </a:t>
            </a:r>
            <a:r>
              <a:rPr lang="en-US" dirty="0" err="1"/>
              <a:t>SCell</a:t>
            </a:r>
            <a:r>
              <a:rPr lang="en-US" dirty="0"/>
              <a:t> activation delay according to the cell identification conditions specified in section 9.2 and 9.3.</a:t>
            </a:r>
          </a:p>
          <a:p>
            <a:pPr lvl="3"/>
            <a:r>
              <a:rPr lang="en-US" dirty="0"/>
              <a:t>FFS on X and Y values.</a:t>
            </a:r>
          </a:p>
          <a:p>
            <a:pPr lvl="3"/>
            <a:r>
              <a:rPr lang="en-US" dirty="0"/>
              <a:t>If X and Y cannot be concluded in R15, then only unknown cell condition will apply for R15.</a:t>
            </a:r>
          </a:p>
          <a:p>
            <a:pPr lvl="3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592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E78B9-2688-48CD-81E2-24DECDA6B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4158D-1587-41C0-8951-EB8F6A3B02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endParaRPr lang="en-US" dirty="0"/>
          </a:p>
          <a:p>
            <a:pPr lvl="0"/>
            <a:r>
              <a:rPr lang="en-US" dirty="0"/>
              <a:t>Implication of known cell definition</a:t>
            </a:r>
          </a:p>
          <a:p>
            <a:pPr lvl="1"/>
            <a:r>
              <a:rPr lang="en-US" sz="2400" dirty="0" err="1"/>
              <a:t>SCell</a:t>
            </a:r>
            <a:r>
              <a:rPr lang="en-US" sz="2400" dirty="0"/>
              <a:t> activation delay will not include the L1-RSRP reporting time</a:t>
            </a:r>
          </a:p>
          <a:p>
            <a:pPr lvl="1"/>
            <a:r>
              <a:rPr lang="en-US" sz="2400" dirty="0"/>
              <a:t>UE knows coarse timing of the cell </a:t>
            </a:r>
          </a:p>
          <a:p>
            <a:pPr lvl="2"/>
            <a:r>
              <a:rPr lang="en-US" dirty="0"/>
              <a:t>Does not need to perform search again  as part of activation procedure</a:t>
            </a:r>
          </a:p>
          <a:p>
            <a:endParaRPr lang="en-US" dirty="0"/>
          </a:p>
          <a:p>
            <a:r>
              <a:rPr lang="en-US" dirty="0"/>
              <a:t>Starting point of </a:t>
            </a:r>
            <a:r>
              <a:rPr lang="en-US" dirty="0" err="1"/>
              <a:t>SCell</a:t>
            </a:r>
            <a:r>
              <a:rPr lang="en-US" dirty="0"/>
              <a:t> activation</a:t>
            </a:r>
          </a:p>
          <a:p>
            <a:pPr lvl="1"/>
            <a:r>
              <a:rPr lang="en-US" dirty="0"/>
              <a:t>MAC-CE command for </a:t>
            </a:r>
            <a:r>
              <a:rPr lang="en-US" dirty="0" err="1"/>
              <a:t>SCell</a:t>
            </a:r>
            <a:r>
              <a:rPr lang="en-US" dirty="0"/>
              <a:t> activation</a:t>
            </a:r>
          </a:p>
          <a:p>
            <a:r>
              <a:rPr lang="en-US" dirty="0"/>
              <a:t>Ending point of </a:t>
            </a:r>
            <a:r>
              <a:rPr lang="en-US" dirty="0" err="1"/>
              <a:t>SCell</a:t>
            </a:r>
            <a:r>
              <a:rPr lang="en-US" dirty="0"/>
              <a:t> activation</a:t>
            </a:r>
          </a:p>
          <a:p>
            <a:pPr lvl="1"/>
            <a:r>
              <a:rPr lang="en-US" dirty="0"/>
              <a:t>Valid CQI reporting   </a:t>
            </a:r>
          </a:p>
        </p:txBody>
      </p:sp>
    </p:spTree>
    <p:extLst>
      <p:ext uri="{BB962C8B-B14F-4D97-AF65-F5344CB8AC3E}">
        <p14:creationId xmlns:p14="http://schemas.microsoft.com/office/powerpoint/2010/main" val="3573222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3AA8B-E206-4B45-8BEE-3137F13F0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Activation Procedure (for information)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5A15D2-08C2-457A-9A58-2EF39E6FB5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UE needs to know the TCI state as part of </a:t>
            </a:r>
            <a:r>
              <a:rPr lang="en-US" dirty="0" err="1"/>
              <a:t>SCell</a:t>
            </a:r>
            <a:r>
              <a:rPr lang="en-US" dirty="0"/>
              <a:t> activation</a:t>
            </a:r>
          </a:p>
          <a:p>
            <a:pPr lvl="0"/>
            <a:r>
              <a:rPr lang="en-US" dirty="0"/>
              <a:t>For a unknown cell, follow procedure is assumed</a:t>
            </a:r>
          </a:p>
          <a:p>
            <a:pPr lvl="1"/>
            <a:r>
              <a:rPr lang="en-US" sz="2400" dirty="0" err="1"/>
              <a:t>gNodeB</a:t>
            </a:r>
            <a:r>
              <a:rPr lang="en-US" sz="2400" dirty="0"/>
              <a:t> sends </a:t>
            </a:r>
            <a:r>
              <a:rPr lang="en-US" sz="2400" dirty="0" err="1"/>
              <a:t>SCell</a:t>
            </a:r>
            <a:r>
              <a:rPr lang="en-US" sz="2400" dirty="0"/>
              <a:t> activation command</a:t>
            </a:r>
          </a:p>
          <a:p>
            <a:pPr lvl="1"/>
            <a:r>
              <a:rPr lang="en-US" sz="2400" dirty="0"/>
              <a:t>UE reports L1-RSRP</a:t>
            </a:r>
          </a:p>
          <a:p>
            <a:pPr lvl="1"/>
            <a:r>
              <a:rPr lang="en-US" sz="2400" dirty="0" err="1"/>
              <a:t>gNodeB</a:t>
            </a:r>
            <a:r>
              <a:rPr lang="en-US" sz="2400" dirty="0"/>
              <a:t> send TCI state activation command</a:t>
            </a:r>
          </a:p>
          <a:p>
            <a:pPr lvl="1"/>
            <a:r>
              <a:rPr lang="en-US" sz="2400" dirty="0" err="1"/>
              <a:t>gNodeB</a:t>
            </a:r>
            <a:r>
              <a:rPr lang="en-US" sz="2400" dirty="0"/>
              <a:t> indicate UE which CSI-RS to use for CQI reporting</a:t>
            </a:r>
          </a:p>
          <a:p>
            <a:pPr lvl="1"/>
            <a:r>
              <a:rPr lang="en-US" sz="2400" dirty="0"/>
              <a:t>UE reports valid CQI</a:t>
            </a:r>
          </a:p>
          <a:p>
            <a:pPr lvl="0"/>
            <a:r>
              <a:rPr lang="en-US" dirty="0"/>
              <a:t>For a known cell, </a:t>
            </a:r>
            <a:r>
              <a:rPr lang="en-US" dirty="0" err="1"/>
              <a:t>gNodeB</a:t>
            </a:r>
            <a:r>
              <a:rPr lang="en-US" dirty="0"/>
              <a:t> can send both </a:t>
            </a:r>
            <a:r>
              <a:rPr lang="en-US" dirty="0" err="1"/>
              <a:t>SCell</a:t>
            </a:r>
            <a:r>
              <a:rPr lang="en-US" dirty="0"/>
              <a:t> activation and TCI state activation commands at the same time.</a:t>
            </a:r>
          </a:p>
          <a:p>
            <a:pPr lvl="1"/>
            <a:r>
              <a:rPr lang="en-US" sz="2400" dirty="0" err="1"/>
              <a:t>gNodeB</a:t>
            </a:r>
            <a:r>
              <a:rPr lang="en-US" sz="2400" dirty="0"/>
              <a:t> indicate UE which CSI-RS to use for CQI reporting</a:t>
            </a:r>
          </a:p>
          <a:p>
            <a:pPr lvl="1"/>
            <a:r>
              <a:rPr lang="en-US" sz="2400" dirty="0"/>
              <a:t>UE report valid CQI</a:t>
            </a:r>
          </a:p>
        </p:txBody>
      </p:sp>
    </p:spTree>
    <p:extLst>
      <p:ext uri="{BB962C8B-B14F-4D97-AF65-F5344CB8AC3E}">
        <p14:creationId xmlns:p14="http://schemas.microsoft.com/office/powerpoint/2010/main" val="26612340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C25EF-75C5-49A4-989E-E56B9AF659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Definition of </a:t>
            </a:r>
            <a:r>
              <a:rPr lang="en-US" dirty="0" err="1"/>
              <a:t>Scell</a:t>
            </a:r>
            <a:r>
              <a:rPr lang="en-US" dirty="0"/>
              <a:t> Activation Time (for information)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DB7E6C-EB25-4BD7-9177-F011565B07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err="1"/>
              <a:t>SCell</a:t>
            </a:r>
            <a:r>
              <a:rPr lang="en-US" dirty="0"/>
              <a:t> activation time to consist of potential following times</a:t>
            </a:r>
          </a:p>
          <a:p>
            <a:pPr lvl="1"/>
            <a:r>
              <a:rPr lang="en-US" sz="2400" dirty="0"/>
              <a:t>T</a:t>
            </a:r>
            <a:r>
              <a:rPr lang="en-US" sz="2400" baseline="-25000" dirty="0"/>
              <a:t>MAC-</a:t>
            </a:r>
            <a:r>
              <a:rPr lang="en-US" sz="2400" baseline="-25000" dirty="0" err="1"/>
              <a:t>CE,SCell</a:t>
            </a:r>
            <a:r>
              <a:rPr lang="en-US" sz="2400" baseline="-25000" dirty="0"/>
              <a:t> Activation</a:t>
            </a:r>
            <a:endParaRPr lang="en-US" sz="2400" dirty="0"/>
          </a:p>
          <a:p>
            <a:pPr lvl="1"/>
            <a:r>
              <a:rPr lang="en-US" sz="2400" dirty="0"/>
              <a:t>T</a:t>
            </a:r>
            <a:r>
              <a:rPr lang="en-US" sz="2400" baseline="-25000" dirty="0"/>
              <a:t>MAC-CE,TCI Activation</a:t>
            </a:r>
            <a:endParaRPr lang="en-US" sz="2400" dirty="0"/>
          </a:p>
          <a:p>
            <a:pPr lvl="1"/>
            <a:r>
              <a:rPr lang="en-US" sz="2400" dirty="0"/>
              <a:t>T</a:t>
            </a:r>
            <a:r>
              <a:rPr lang="en-US" sz="2400" baseline="-25000" dirty="0"/>
              <a:t>AGC</a:t>
            </a:r>
          </a:p>
          <a:p>
            <a:pPr lvl="1"/>
            <a:r>
              <a:rPr lang="en-US" sz="2400" dirty="0" err="1"/>
              <a:t>T</a:t>
            </a:r>
            <a:r>
              <a:rPr lang="en-US" sz="2400" baseline="-25000" dirty="0" err="1"/>
              <a:t>CellSearch</a:t>
            </a:r>
            <a:endParaRPr lang="en-US" sz="2400" dirty="0"/>
          </a:p>
          <a:p>
            <a:pPr lvl="1"/>
            <a:r>
              <a:rPr lang="en-US" sz="2400" dirty="0"/>
              <a:t>T</a:t>
            </a:r>
            <a:r>
              <a:rPr lang="en-US" sz="2400" baseline="-25000" dirty="0"/>
              <a:t>L1-RSRP</a:t>
            </a:r>
            <a:endParaRPr lang="en-US" sz="2400" dirty="0"/>
          </a:p>
          <a:p>
            <a:pPr lvl="1"/>
            <a:r>
              <a:rPr lang="en-US" sz="2400" dirty="0" err="1"/>
              <a:t>T</a:t>
            </a:r>
            <a:r>
              <a:rPr lang="en-US" sz="2400" baseline="-25000" dirty="0" err="1"/>
              <a:t>FineTiming</a:t>
            </a:r>
            <a:endParaRPr lang="en-US" sz="2400" dirty="0"/>
          </a:p>
          <a:p>
            <a:pPr lvl="1"/>
            <a:r>
              <a:rPr lang="en-US" sz="2400" dirty="0" err="1"/>
              <a:t>T</a:t>
            </a:r>
            <a:r>
              <a:rPr lang="en-US" sz="2400" baseline="-25000" dirty="0" err="1"/>
              <a:t>CSI_Reporting</a:t>
            </a:r>
            <a:endParaRPr lang="en-US" sz="2400" dirty="0"/>
          </a:p>
          <a:p>
            <a:pPr lvl="1"/>
            <a:endParaRPr lang="en-US" baseline="-250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7955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D0D15-5ED4-46C5-9D06-9F7CE6294B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Scell</a:t>
            </a:r>
            <a:r>
              <a:rPr lang="en-US" dirty="0"/>
              <a:t> Activation Times (</a:t>
            </a:r>
            <a:r>
              <a:rPr lang="en-US"/>
              <a:t>for information)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39820-997C-46AC-B572-5C209678C3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Components needed in known and unknown cases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CB0F8B0-5544-458C-88A5-D96FB0BC77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451098"/>
              </p:ext>
            </p:extLst>
          </p:nvPr>
        </p:nvGraphicFramePr>
        <p:xfrm>
          <a:off x="1109211" y="1522724"/>
          <a:ext cx="8127999" cy="3375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89424252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622697878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9187140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Procedure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Known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unknown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4971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1" algn="ctr"/>
                      <a:r>
                        <a:rPr lang="en-US" dirty="0">
                          <a:latin typeface="+mj-lt"/>
                        </a:rPr>
                        <a:t>T</a:t>
                      </a:r>
                      <a:r>
                        <a:rPr lang="en-US" baseline="-25000" dirty="0">
                          <a:latin typeface="+mj-lt"/>
                        </a:rPr>
                        <a:t>MAC-</a:t>
                      </a:r>
                      <a:r>
                        <a:rPr lang="en-US" baseline="-25000" dirty="0" err="1">
                          <a:latin typeface="+mj-lt"/>
                        </a:rPr>
                        <a:t>CE,SCell</a:t>
                      </a:r>
                      <a:r>
                        <a:rPr lang="en-US" baseline="-25000" dirty="0">
                          <a:latin typeface="+mj-lt"/>
                        </a:rPr>
                        <a:t> Activation</a:t>
                      </a:r>
                      <a:endParaRPr lang="en-US" dirty="0">
                        <a:latin typeface="+mj-lt"/>
                      </a:endParaRPr>
                    </a:p>
                    <a:p>
                      <a:pPr algn="ctr"/>
                      <a:endParaRPr lang="en-US" dirty="0">
                        <a:latin typeface="+mj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118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+mj-lt"/>
                        </a:rPr>
                        <a:t>T</a:t>
                      </a:r>
                      <a:r>
                        <a:rPr lang="en-US" baseline="-25000" dirty="0">
                          <a:latin typeface="+mj-lt"/>
                        </a:rPr>
                        <a:t>MAC-CE,TCI Activation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176889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marR="0" lvl="1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</a:t>
                      </a:r>
                      <a:r>
                        <a:rPr kumimoji="0" lang="en-US" sz="22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L1-RSRP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8374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marR="0" lvl="1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</a:t>
                      </a:r>
                      <a:r>
                        <a:rPr kumimoji="0" lang="en-US" sz="2200" b="0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FineTiming</a:t>
                      </a:r>
                      <a:endParaRPr kumimoji="0" lang="en-US" sz="22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TBD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6231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marR="0" lvl="1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2400" dirty="0" err="1">
                          <a:latin typeface="+mj-lt"/>
                        </a:rPr>
                        <a:t>T</a:t>
                      </a:r>
                      <a:r>
                        <a:rPr lang="en-US" sz="2400" baseline="-25000" dirty="0" err="1">
                          <a:latin typeface="+mj-lt"/>
                        </a:rPr>
                        <a:t>CSI_Reporting</a:t>
                      </a:r>
                      <a:endParaRPr kumimoji="0" lang="en-US" sz="22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233596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marR="0" lvl="1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</a:t>
                      </a:r>
                      <a:r>
                        <a:rPr kumimoji="0" lang="en-US" sz="2200" b="0" i="0" u="none" strike="noStrike" kern="1200" cap="none" spc="0" normalizeH="0" baseline="-2500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CellSearch</a:t>
                      </a:r>
                      <a:endParaRPr kumimoji="0" lang="en-US" sz="22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64486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marR="0" lvl="1" indent="0" algn="ctr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T</a:t>
                      </a:r>
                      <a:r>
                        <a:rPr kumimoji="0" lang="en-US" sz="2200" b="0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AGC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No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Yes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9903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145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6CF1AD21-7792-495A-B399-683A4CA0359B}" vid="{973F767A-AFC4-4B90-BBDC-CDCBAD5A14C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1630</TotalTime>
  <Words>424</Words>
  <Application>Microsoft Office PowerPoint</Application>
  <PresentationFormat>Widescreen</PresentationFormat>
  <Paragraphs>72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on Scell Activation Delay in FR2</vt:lpstr>
      <vt:lpstr>Agreements </vt:lpstr>
      <vt:lpstr>Agreements</vt:lpstr>
      <vt:lpstr>Activation Procedure (for information)</vt:lpstr>
      <vt:lpstr>Definition of Scell Activation Time (for information)</vt:lpstr>
      <vt:lpstr>Scell Activation Times (for information)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Scell Activation Delay in FR2</dc:title>
  <dc:creator>Josan, Awlok</dc:creator>
  <cp:lastModifiedBy>Josan, Awlok</cp:lastModifiedBy>
  <cp:revision>13</cp:revision>
  <dcterms:created xsi:type="dcterms:W3CDTF">2019-04-10T01:29:27Z</dcterms:created>
  <dcterms:modified xsi:type="dcterms:W3CDTF">2019-04-11T23:59:39Z</dcterms:modified>
</cp:coreProperties>
</file>