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4" r:id="rId3"/>
    <p:sldId id="265" r:id="rId4"/>
    <p:sldId id="266" r:id="rId5"/>
    <p:sldId id="262" r:id="rId6"/>
    <p:sldId id="263" r:id="rId7"/>
    <p:sldId id="259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30" autoAdjust="0"/>
    <p:restoredTop sz="94660"/>
  </p:normalViewPr>
  <p:slideViewPr>
    <p:cSldViewPr snapToGrid="0">
      <p:cViewPr>
        <p:scale>
          <a:sx n="75" d="100"/>
          <a:sy n="75" d="100"/>
        </p:scale>
        <p:origin x="830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20F05-522D-423D-A16A-5693C16FA21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2D29A-F781-441F-B9B5-D79D380BD5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065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3262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501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8265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2692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692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4727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5178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0099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56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7245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2725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C1166-82E0-45B8-8742-288AFD1FEA6C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583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97416" y="1321867"/>
            <a:ext cx="9869347" cy="2387600"/>
          </a:xfrm>
        </p:spPr>
        <p:txBody>
          <a:bodyPr>
            <a:normAutofit/>
          </a:bodyPr>
          <a:lstStyle/>
          <a:p>
            <a:r>
              <a:rPr lang="en-US" altLang="ja-JP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Way </a:t>
            </a:r>
            <a:r>
              <a:rPr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forward on UE demodulation enhancement for HST</a:t>
            </a:r>
            <a:endParaRPr kumimoji="1" lang="ja-JP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780252"/>
            <a:ext cx="9144000" cy="1477548"/>
          </a:xfrm>
        </p:spPr>
        <p:txBody>
          <a:bodyPr>
            <a:norm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NTT DOCOMO, INC.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54786" y="150896"/>
            <a:ext cx="6258308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#90	                                               Athens, GR, 25th  Feb – 1st March, 2019</a:t>
            </a:r>
            <a:b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676015" y="451964"/>
            <a:ext cx="17480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R4-1902521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030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71982" y="1489958"/>
            <a:ext cx="10515600" cy="51485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/>
              <a:t>The core part of this WI include</a:t>
            </a:r>
          </a:p>
          <a:p>
            <a:pPr lvl="0"/>
            <a:r>
              <a:rPr lang="en-US" sz="1600" dirty="0"/>
              <a:t>Extend the RRM/demodulation enhancement to CA scenario [RAN4/RAN2]</a:t>
            </a:r>
          </a:p>
          <a:p>
            <a:pPr lvl="1"/>
            <a:r>
              <a:rPr lang="en-US" sz="1600" dirty="0"/>
              <a:t>At least, extend Rel-14 RRM/demodulation enhancement to CA case </a:t>
            </a:r>
          </a:p>
          <a:p>
            <a:pPr lvl="0"/>
            <a:r>
              <a:rPr lang="en-US" sz="1600" dirty="0"/>
              <a:t>The following new scenario are considered [RAN4]</a:t>
            </a:r>
          </a:p>
          <a:p>
            <a:pPr lvl="1"/>
            <a:r>
              <a:rPr lang="en-US" sz="1600" dirty="0"/>
              <a:t>The target speed is 500km/h</a:t>
            </a:r>
          </a:p>
          <a:p>
            <a:pPr lvl="1"/>
            <a:r>
              <a:rPr lang="en-US" sz="1600" dirty="0"/>
              <a:t>SFN scenario defined in TS36.101 and TR36.878 with bidirectional coverage for tunnel and open space </a:t>
            </a:r>
          </a:p>
          <a:p>
            <a:pPr lvl="1"/>
            <a:r>
              <a:rPr lang="en-US" sz="1600" dirty="0"/>
              <a:t>SFN scenario defined in TS36.878 with unidirectional coverage for tunnel and open space</a:t>
            </a:r>
          </a:p>
          <a:p>
            <a:pPr lvl="2"/>
            <a:r>
              <a:rPr lang="en-US" sz="1600" dirty="0"/>
              <a:t>More discussion on how to specify the general unidirectional antenna pattern </a:t>
            </a:r>
          </a:p>
          <a:p>
            <a:pPr lvl="1"/>
            <a:r>
              <a:rPr lang="en-US" sz="1600" dirty="0"/>
              <a:t>In addition to SFN scenarios, other deployment scenarios are not precluded</a:t>
            </a:r>
          </a:p>
          <a:p>
            <a:pPr lvl="0"/>
            <a:r>
              <a:rPr lang="en-US" sz="1600" dirty="0"/>
              <a:t>Evaluate the downlink and uplink demodulation performance under the above scenarios, using the existing LTE CRS/DMRS, and study the enhancement of the downlink and uplink demodulation under those scenarios [RAN4] </a:t>
            </a:r>
          </a:p>
          <a:p>
            <a:pPr lvl="1"/>
            <a:r>
              <a:rPr lang="en-US" sz="1600" dirty="0"/>
              <a:t>New or modified physical layer reference signals shall not be considered</a:t>
            </a:r>
          </a:p>
          <a:p>
            <a:pPr lvl="1"/>
            <a:r>
              <a:rPr lang="en-US" sz="1600" dirty="0"/>
              <a:t>Change for PRACH shall not be considered </a:t>
            </a:r>
          </a:p>
          <a:p>
            <a:pPr lvl="1"/>
            <a:r>
              <a:rPr lang="en-US" sz="1600" dirty="0"/>
              <a:t>The maximum Doppler shift supported by the LTE CRS/DMRS transmission schemes is to be determined by RAN4</a:t>
            </a:r>
          </a:p>
          <a:p>
            <a:pPr lvl="1"/>
            <a:r>
              <a:rPr lang="en-US" sz="1600" dirty="0"/>
              <a:t>If RAN4 identifies the necessity for enhancements, define relevant signaling support [RAN4/RAN2]</a:t>
            </a:r>
          </a:p>
          <a:p>
            <a:pPr marL="0" indent="0">
              <a:buNone/>
            </a:pPr>
            <a:endParaRPr lang="ja-JP" altLang="ja-JP" sz="1600" dirty="0"/>
          </a:p>
        </p:txBody>
      </p:sp>
    </p:spTree>
    <p:extLst>
      <p:ext uri="{BB962C8B-B14F-4D97-AF65-F5344CB8AC3E}">
        <p14:creationId xmlns:p14="http://schemas.microsoft.com/office/powerpoint/2010/main" val="3757156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76700"/>
            <a:ext cx="10515600" cy="1325563"/>
          </a:xfrm>
        </p:spPr>
        <p:txBody>
          <a:bodyPr/>
          <a:lstStyle/>
          <a:p>
            <a:r>
              <a:rPr kumimoji="1" lang="en-US" altLang="ja-JP" dirty="0" smtClean="0"/>
              <a:t>Companies</a:t>
            </a:r>
            <a:r>
              <a:rPr lang="en-US" altLang="ja-JP" dirty="0" smtClean="0"/>
              <a:t>’ </a:t>
            </a:r>
            <a:r>
              <a:rPr kumimoji="1" lang="en-US" altLang="ja-JP" dirty="0" smtClean="0"/>
              <a:t>view on CA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67080" y="2083689"/>
            <a:ext cx="10515600" cy="2042287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Define HST-SFN CA requirements based on Rel.14 requirements</a:t>
            </a:r>
          </a:p>
          <a:p>
            <a:pPr lvl="1"/>
            <a:r>
              <a:rPr lang="en-US" altLang="zh-CN" dirty="0" smtClean="0"/>
              <a:t>Ericsson, Qualcomm, NTT DOCOMO, CMCC</a:t>
            </a:r>
            <a:endParaRPr lang="en-US" altLang="zh-CN" strike="sngStrike" dirty="0" smtClean="0"/>
          </a:p>
          <a:p>
            <a:r>
              <a:rPr lang="en-US" altLang="zh-CN" sz="2400" dirty="0" smtClean="0"/>
              <a:t>Not Define HST-SFN CA requirements</a:t>
            </a:r>
          </a:p>
          <a:p>
            <a:pPr lvl="1"/>
            <a:r>
              <a:rPr lang="en-US" altLang="zh-CN" dirty="0" smtClean="0"/>
              <a:t>Huawei, Intel, MTK</a:t>
            </a:r>
          </a:p>
        </p:txBody>
      </p:sp>
    </p:spTree>
    <p:extLst>
      <p:ext uri="{BB962C8B-B14F-4D97-AF65-F5344CB8AC3E}">
        <p14:creationId xmlns:p14="http://schemas.microsoft.com/office/powerpoint/2010/main" val="1951940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76700"/>
            <a:ext cx="10515600" cy="1325563"/>
          </a:xfrm>
        </p:spPr>
        <p:txBody>
          <a:bodyPr/>
          <a:lstStyle/>
          <a:p>
            <a:r>
              <a:rPr lang="en-US" altLang="ja-JP" dirty="0" smtClean="0"/>
              <a:t>Way forward</a:t>
            </a:r>
            <a:r>
              <a:rPr kumimoji="1" lang="en-US" altLang="ja-JP" dirty="0" smtClean="0"/>
              <a:t> on </a:t>
            </a:r>
            <a:r>
              <a:rPr lang="en-US" altLang="ja-JP" dirty="0" err="1" smtClean="0"/>
              <a:t>uni</a:t>
            </a:r>
            <a:r>
              <a:rPr lang="en-US" altLang="ja-JP" dirty="0" smtClean="0"/>
              <a:t>-directional and bi-directional HST-SFN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2429129"/>
            <a:ext cx="10515600" cy="2042287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D</a:t>
            </a:r>
            <a:r>
              <a:rPr lang="en-US" altLang="zh-CN" sz="2400" dirty="0" smtClean="0"/>
              <a:t>emand </a:t>
            </a:r>
            <a:r>
              <a:rPr lang="en-US" altLang="zh-CN" sz="2400" dirty="0"/>
              <a:t>for “bi-directional + 500km/h” scenario by CMCC and NTT DOCOMO has been observed.  </a:t>
            </a: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/>
          </a:p>
          <a:p>
            <a:r>
              <a:rPr lang="en-US" altLang="zh-CN" sz="2400" dirty="0" smtClean="0"/>
              <a:t>Demand </a:t>
            </a:r>
            <a:r>
              <a:rPr lang="en-US" altLang="zh-CN" sz="2400" dirty="0"/>
              <a:t>for “</a:t>
            </a:r>
            <a:r>
              <a:rPr lang="en-US" altLang="zh-CN" sz="2400" dirty="0" err="1"/>
              <a:t>uni</a:t>
            </a:r>
            <a:r>
              <a:rPr lang="en-US" altLang="zh-CN" sz="2400" dirty="0"/>
              <a:t>-directional + 500km/h” scenario, need more operators inputs.</a:t>
            </a:r>
          </a:p>
        </p:txBody>
      </p:sp>
    </p:spTree>
    <p:extLst>
      <p:ext uri="{BB962C8B-B14F-4D97-AF65-F5344CB8AC3E}">
        <p14:creationId xmlns:p14="http://schemas.microsoft.com/office/powerpoint/2010/main" val="725987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Way forward on 500km/h velocity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02346"/>
          </a:xfrm>
        </p:spPr>
        <p:txBody>
          <a:bodyPr>
            <a:normAutofit lnSpcReduction="10000"/>
          </a:bodyPr>
          <a:lstStyle/>
          <a:p>
            <a:r>
              <a:rPr lang="en-US" altLang="ja-JP" dirty="0"/>
              <a:t>Which HST-SFN scenario is specified:</a:t>
            </a:r>
            <a:endParaRPr kumimoji="1" lang="en-US" altLang="ja-JP" dirty="0"/>
          </a:p>
          <a:p>
            <a:pPr lvl="1"/>
            <a:r>
              <a:rPr kumimoji="1" lang="en-US" altLang="ja-JP" sz="2800" dirty="0"/>
              <a:t>Option 1: Adopt HST-SFN Bi-directional scenario</a:t>
            </a:r>
          </a:p>
          <a:p>
            <a:pPr lvl="2"/>
            <a:r>
              <a:rPr lang="en-US" altLang="ja-JP" sz="2400" dirty="0"/>
              <a:t>Huawei, CMCC, Intel, NTT DOCOMO, </a:t>
            </a:r>
            <a:r>
              <a:rPr lang="en-US" altLang="ja-JP" sz="2400" dirty="0" smtClean="0"/>
              <a:t>Qualcomm, MTK</a:t>
            </a:r>
            <a:endParaRPr lang="en-US" altLang="ja-JP" sz="2400" dirty="0"/>
          </a:p>
          <a:p>
            <a:pPr lvl="2"/>
            <a:r>
              <a:rPr lang="en-US" altLang="ja-JP" sz="2400" dirty="0"/>
              <a:t>Maximum Doppler shift must be capped</a:t>
            </a:r>
          </a:p>
          <a:p>
            <a:pPr lvl="2"/>
            <a:r>
              <a:rPr lang="en-US" altLang="ja-JP" sz="2400" dirty="0"/>
              <a:t>Details are FFS</a:t>
            </a:r>
          </a:p>
          <a:p>
            <a:pPr lvl="1"/>
            <a:r>
              <a:rPr kumimoji="1" lang="en-US" altLang="ja-JP" sz="2800" dirty="0"/>
              <a:t>Option 2: Adopt HST-SFN </a:t>
            </a:r>
            <a:r>
              <a:rPr kumimoji="1" lang="en-US" altLang="ja-JP" sz="2800" dirty="0" err="1"/>
              <a:t>Uni</a:t>
            </a:r>
            <a:r>
              <a:rPr kumimoji="1" lang="en-US" altLang="ja-JP" sz="2800" dirty="0"/>
              <a:t>-directional scenario</a:t>
            </a:r>
          </a:p>
          <a:p>
            <a:pPr lvl="2"/>
            <a:r>
              <a:rPr lang="en-US" altLang="ja-JP" sz="2400" dirty="0"/>
              <a:t>Ericsson, Qualcomm</a:t>
            </a:r>
          </a:p>
          <a:p>
            <a:pPr lvl="2"/>
            <a:r>
              <a:rPr lang="en-US" altLang="ja-JP" sz="2400" dirty="0"/>
              <a:t>Details are FFS</a:t>
            </a:r>
          </a:p>
          <a:p>
            <a:pPr lvl="1"/>
            <a:r>
              <a:rPr lang="en-US" altLang="ja-JP" sz="2800" dirty="0"/>
              <a:t>Option 3: Adopt HST-SFN Bi-directional scenario</a:t>
            </a:r>
          </a:p>
          <a:p>
            <a:pPr lvl="2"/>
            <a:r>
              <a:rPr lang="en-US" altLang="ja-JP" sz="2400" dirty="0"/>
              <a:t>NTT </a:t>
            </a:r>
            <a:r>
              <a:rPr lang="en-US" altLang="ja-JP" sz="2400" dirty="0" smtClean="0"/>
              <a:t>DOCOMO</a:t>
            </a:r>
            <a:endParaRPr lang="en-US" altLang="ja-JP" sz="2400" dirty="0"/>
          </a:p>
          <a:p>
            <a:pPr lvl="2"/>
            <a:r>
              <a:rPr lang="en-US" altLang="ja-JP" sz="2400" dirty="0"/>
              <a:t>Maximum Doppler shift cap is FFS</a:t>
            </a:r>
          </a:p>
          <a:p>
            <a:pPr lvl="2"/>
            <a:r>
              <a:rPr lang="en-US" altLang="ja-JP" sz="2400" dirty="0"/>
              <a:t>Details are FFS</a:t>
            </a:r>
          </a:p>
        </p:txBody>
      </p:sp>
    </p:spTree>
    <p:extLst>
      <p:ext uri="{BB962C8B-B14F-4D97-AF65-F5344CB8AC3E}">
        <p14:creationId xmlns:p14="http://schemas.microsoft.com/office/powerpoint/2010/main" val="3300389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Way forward on 500km/h velocity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Whether original HST and multipath scenario are considered </a:t>
            </a:r>
            <a:r>
              <a:rPr lang="en-US" altLang="ja-JP" dirty="0" smtClean="0"/>
              <a:t>or </a:t>
            </a:r>
            <a:r>
              <a:rPr lang="en-US" altLang="ja-JP" dirty="0"/>
              <a:t>not:</a:t>
            </a:r>
          </a:p>
          <a:p>
            <a:pPr lvl="1"/>
            <a:r>
              <a:rPr lang="en-US" altLang="ja-JP" dirty="0"/>
              <a:t>Option 1: Specify HST, multipath and HST-SFN scenario</a:t>
            </a:r>
          </a:p>
          <a:p>
            <a:pPr lvl="2"/>
            <a:r>
              <a:rPr lang="en-US" altLang="ja-JP" dirty="0"/>
              <a:t>NTT DOCOMO</a:t>
            </a:r>
          </a:p>
          <a:p>
            <a:pPr lvl="1"/>
            <a:r>
              <a:rPr lang="en-US" altLang="ja-JP" dirty="0"/>
              <a:t>Option 2: Specify only HST-SFN scenario</a:t>
            </a:r>
          </a:p>
          <a:p>
            <a:pPr lvl="2"/>
            <a:r>
              <a:rPr lang="en-US" altLang="ja-JP" dirty="0"/>
              <a:t>Huawei, Qualcomm, Intel, Ericsson, </a:t>
            </a:r>
            <a:r>
              <a:rPr lang="en-US" altLang="ja-JP" dirty="0" smtClean="0"/>
              <a:t>MTK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2298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Way forward </a:t>
            </a:r>
            <a:r>
              <a:rPr lang="en-US" altLang="ja-JP" dirty="0"/>
              <a:t>on 500km/h </a:t>
            </a:r>
            <a:r>
              <a:rPr lang="en-US" altLang="ja-JP"/>
              <a:t>velocity </a:t>
            </a:r>
            <a:r>
              <a:rPr kumimoji="1" lang="en-US" altLang="ja-JP" smtClean="0"/>
              <a:t>(3)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DMRS-based transmission modes are considered </a:t>
            </a:r>
            <a:r>
              <a:rPr lang="en-US" altLang="ja-JP" dirty="0" smtClean="0"/>
              <a:t>or </a:t>
            </a:r>
            <a:r>
              <a:rPr lang="en-US" altLang="ja-JP" dirty="0"/>
              <a:t>not in this WI</a:t>
            </a:r>
          </a:p>
          <a:p>
            <a:pPr lvl="1"/>
            <a:r>
              <a:rPr lang="en-US" altLang="ja-JP" dirty="0"/>
              <a:t>Option 1: </a:t>
            </a:r>
            <a:r>
              <a:rPr lang="en-US" altLang="ja-JP" dirty="0" smtClean="0"/>
              <a:t>Consider</a:t>
            </a:r>
            <a:endParaRPr lang="en-US" altLang="ja-JP" dirty="0"/>
          </a:p>
          <a:p>
            <a:pPr lvl="2"/>
            <a:r>
              <a:rPr lang="en-US" altLang="ja-JP" dirty="0"/>
              <a:t>Huawei</a:t>
            </a:r>
          </a:p>
          <a:p>
            <a:pPr lvl="1"/>
            <a:r>
              <a:rPr lang="en-US" altLang="ja-JP" dirty="0"/>
              <a:t>Option 2: </a:t>
            </a:r>
            <a:r>
              <a:rPr lang="en-US" altLang="ja-JP" dirty="0" smtClean="0"/>
              <a:t>Not consider</a:t>
            </a:r>
            <a:endParaRPr lang="en-US" altLang="ja-JP" dirty="0"/>
          </a:p>
          <a:p>
            <a:pPr lvl="2"/>
            <a:r>
              <a:rPr lang="en-US" altLang="ja-JP" dirty="0"/>
              <a:t>Qualcomm, </a:t>
            </a:r>
            <a:r>
              <a:rPr lang="en-US" altLang="ja-JP" dirty="0" smtClean="0"/>
              <a:t>Intel, MTK</a:t>
            </a:r>
            <a:endParaRPr lang="en-US" altLang="ja-JP" dirty="0"/>
          </a:p>
          <a:p>
            <a:r>
              <a:rPr lang="en-US" altLang="ja-JP" dirty="0"/>
              <a:t>4Tx is not considered in this WI.</a:t>
            </a:r>
          </a:p>
          <a:p>
            <a:r>
              <a:rPr lang="en-US" altLang="ja-JP" dirty="0"/>
              <a:t>CSI is not considered in this WI.</a:t>
            </a:r>
          </a:p>
        </p:txBody>
      </p:sp>
    </p:spTree>
    <p:extLst>
      <p:ext uri="{BB962C8B-B14F-4D97-AF65-F5344CB8AC3E}">
        <p14:creationId xmlns:p14="http://schemas.microsoft.com/office/powerpoint/2010/main" val="1244581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b">
        <a:normAutofit/>
      </a:bodyPr>
      <a:lstStyle>
        <a:defPPr algn="l">
          <a:defRPr sz="24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438</Words>
  <Application>Microsoft Office PowerPoint</Application>
  <PresentationFormat>ワイド画面</PresentationFormat>
  <Paragraphs>55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4" baseType="lpstr">
      <vt:lpstr>等线</vt:lpstr>
      <vt:lpstr>等线 Light</vt:lpstr>
      <vt:lpstr>游ゴシック</vt:lpstr>
      <vt:lpstr>游ゴシック Light</vt:lpstr>
      <vt:lpstr>Arial</vt:lpstr>
      <vt:lpstr>Calibri</vt:lpstr>
      <vt:lpstr>Office テーマ</vt:lpstr>
      <vt:lpstr>Way forward on UE demodulation enhancement for HST</vt:lpstr>
      <vt:lpstr>Background</vt:lpstr>
      <vt:lpstr>Companies’ view on CA (1)</vt:lpstr>
      <vt:lpstr>Way forward on uni-directional and bi-directional HST-SFN</vt:lpstr>
      <vt:lpstr>Way forward on 500km/h velocity (1)</vt:lpstr>
      <vt:lpstr>Way forward on 500km/h velocity (2)</vt:lpstr>
      <vt:lpstr>Way forward on 500km/h velocity (3)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demodulation in Rel.16 LTE HST</dc:title>
  <dc:creator>高田 卓馬</dc:creator>
  <cp:keywords>CTPClassification=CTP_NT</cp:keywords>
  <cp:lastModifiedBy>高田 卓馬</cp:lastModifiedBy>
  <cp:revision>99</cp:revision>
  <dcterms:created xsi:type="dcterms:W3CDTF">2019-02-28T07:17:14Z</dcterms:created>
  <dcterms:modified xsi:type="dcterms:W3CDTF">2019-03-01T11:32:04Z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35ceea05-1edc-403b-8c61-5eee6591a97d</vt:lpwstr>
  </property>
  <property fmtid="{D5CDD505-2E9C-101B-9397-08002B2CF9AE}" pid="3" name="CTP_TimeStamp">
    <vt:lpwstr>2019-03-01 10:54:19Z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