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6" r:id="rId5"/>
    <p:sldId id="401" r:id="rId6"/>
    <p:sldId id="411" r:id="rId7"/>
    <p:sldId id="417" r:id="rId8"/>
    <p:sldId id="406" r:id="rId9"/>
    <p:sldId id="407" r:id="rId10"/>
    <p:sldId id="415" r:id="rId11"/>
    <p:sldId id="410" r:id="rId12"/>
    <p:sldId id="413" r:id="rId13"/>
    <p:sldId id="416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kula, Prashanth" initials="AP" lastIdx="4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248" autoAdjust="0"/>
    <p:restoredTop sz="87234" autoAdjust="0"/>
  </p:normalViewPr>
  <p:slideViewPr>
    <p:cSldViewPr>
      <p:cViewPr varScale="1">
        <p:scale>
          <a:sx n="113" d="100"/>
          <a:sy n="113" d="100"/>
        </p:scale>
        <p:origin x="-182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28.02.2019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2/28/2019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1524000" y="2121281"/>
            <a:ext cx="6157855" cy="1963738"/>
          </a:xfrm>
        </p:spPr>
        <p:txBody>
          <a:bodyPr/>
          <a:lstStyle/>
          <a:p>
            <a:pPr eaLnBrk="1" hangingPunct="1"/>
            <a:r>
              <a:rPr lang="en-GB" b="1" dirty="0"/>
              <a:t>WF on </a:t>
            </a:r>
            <a:r>
              <a:rPr lang="en-GB" b="1" dirty="0" smtClean="0"/>
              <a:t>NR V2X UE </a:t>
            </a:r>
            <a:r>
              <a:rPr lang="en-US" b="1" dirty="0" smtClean="0"/>
              <a:t>RF </a:t>
            </a:r>
            <a:r>
              <a:rPr lang="en-US" b="1" dirty="0"/>
              <a:t>parameters and transient </a:t>
            </a:r>
            <a:r>
              <a:rPr lang="en-US" b="1" dirty="0" smtClean="0"/>
              <a:t>period</a:t>
            </a:r>
            <a:endParaRPr lang="en-GB" altLang="en-US" sz="4000" b="1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48640" y="4343400"/>
            <a:ext cx="7924800" cy="410781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152400" y="152400"/>
            <a:ext cx="4384085" cy="1051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3GPP TSG-RAN WG4 #90 Meeting</a:t>
            </a:r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GB" sz="1800" b="1" dirty="0"/>
              <a:t>Athens, Greece, 25</a:t>
            </a:r>
            <a:r>
              <a:rPr lang="en-GB" sz="1800" b="1" baseline="30000" dirty="0"/>
              <a:t>th</a:t>
            </a:r>
            <a:r>
              <a:rPr lang="en-GB" sz="1800" b="1" dirty="0"/>
              <a:t> Feb. – 01</a:t>
            </a:r>
            <a:r>
              <a:rPr lang="en-GB" sz="1800" b="1" baseline="30000" dirty="0"/>
              <a:t>st</a:t>
            </a:r>
            <a:r>
              <a:rPr lang="en-GB" sz="1800" b="1" dirty="0"/>
              <a:t> March, 2019</a:t>
            </a:r>
            <a:endParaRPr lang="it-IT" sz="1800" b="1" dirty="0"/>
          </a:p>
          <a:p>
            <a:pPr>
              <a:spcBef>
                <a:spcPts val="300"/>
              </a:spcBef>
              <a:spcAft>
                <a:spcPts val="200"/>
              </a:spcAft>
              <a:buNone/>
            </a:pPr>
            <a:r>
              <a:rPr lang="en-US" altLang="zh-CN" sz="1800" b="1" dirty="0"/>
              <a:t>Agenda Item: </a:t>
            </a:r>
            <a:r>
              <a:rPr lang="en-GB" altLang="zh-CN" sz="1800" b="1" dirty="0"/>
              <a:t>10.5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724391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>
                <a:solidFill>
                  <a:srgbClr val="0070C0"/>
                </a:solidFill>
              </a:rPr>
              <a:t>R4-1902511</a:t>
            </a:r>
            <a:endParaRPr lang="en-GB" altLang="zh-CN" sz="1800" b="1" dirty="0">
              <a:solidFill>
                <a:srgbClr val="0070C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Reference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297180" y="1143000"/>
            <a:ext cx="8542020" cy="5562600"/>
          </a:xfrm>
        </p:spPr>
        <p:txBody>
          <a:bodyPr/>
          <a:lstStyle/>
          <a:p>
            <a:pPr marL="0" indent="0" fontAlgn="ctr">
              <a:buNone/>
            </a:pPr>
            <a:r>
              <a:rPr lang="en-US" altLang="ko-KR" sz="2000" dirty="0"/>
              <a:t>[1] R4-1900691, "On AGC settling time," </a:t>
            </a:r>
            <a:r>
              <a:rPr lang="en-US" altLang="ko-KR" sz="2000" dirty="0" err="1"/>
              <a:t>MediaTek</a:t>
            </a:r>
            <a:r>
              <a:rPr lang="en-US" altLang="ko-KR" sz="2000" dirty="0"/>
              <a:t> </a:t>
            </a:r>
            <a:r>
              <a:rPr lang="en-US" altLang="ko-KR" sz="2000" dirty="0" err="1"/>
              <a:t>inc.</a:t>
            </a:r>
            <a:r>
              <a:rPr lang="en-US" altLang="ko-KR" sz="2000" dirty="0"/>
              <a:t> </a:t>
            </a:r>
          </a:p>
          <a:p>
            <a:pPr marL="0" indent="0" fontAlgn="ctr">
              <a:buNone/>
            </a:pPr>
            <a:r>
              <a:rPr lang="en-US" altLang="ko-KR" sz="2000" dirty="0"/>
              <a:t>[2] R4-1900165, "On V2X IBE model," Intel Corporation</a:t>
            </a:r>
          </a:p>
          <a:p>
            <a:pPr marL="0" indent="0" fontAlgn="ctr">
              <a:buNone/>
            </a:pPr>
            <a:r>
              <a:rPr lang="en-US" altLang="ko-KR" sz="2000" dirty="0"/>
              <a:t>[3] R4-1900270, "Reply LS on NR UE transient period in sidelink channels," LG Electronics France</a:t>
            </a:r>
          </a:p>
          <a:p>
            <a:pPr marL="0" indent="0" fontAlgn="ctr">
              <a:buNone/>
            </a:pPr>
            <a:r>
              <a:rPr lang="en-US" altLang="ko-KR" sz="2000" dirty="0"/>
              <a:t>[4] R4-1900164, "Reply LS on transient period in sidelink channels," Intel Corporation</a:t>
            </a:r>
          </a:p>
          <a:p>
            <a:pPr marL="0" indent="0" fontAlgn="ctr">
              <a:buNone/>
            </a:pPr>
            <a:r>
              <a:rPr lang="en-US" altLang="ko-KR" sz="2000" dirty="0"/>
              <a:t>[5] R4-1901669, "Discussion of Reply LS for NR V2X," Ericsson</a:t>
            </a:r>
          </a:p>
          <a:p>
            <a:pPr marL="0" indent="0" fontAlgn="ctr">
              <a:buNone/>
            </a:pPr>
            <a:r>
              <a:rPr lang="en-US" altLang="ko-KR" sz="2000" dirty="0"/>
              <a:t>[6] R4-1900405, "On V2X transient periods for RAN1 LS reply,“ </a:t>
            </a:r>
            <a:r>
              <a:rPr lang="en-US" altLang="ko-KR" sz="2000" dirty="0" err="1"/>
              <a:t>InterDigital</a:t>
            </a:r>
            <a:endParaRPr lang="en-US" altLang="ko-KR" sz="2000" dirty="0"/>
          </a:p>
          <a:p>
            <a:pPr marL="0" indent="0" fontAlgn="ctr">
              <a:buNone/>
            </a:pPr>
            <a:r>
              <a:rPr lang="en-US" altLang="ko-KR" sz="2000" dirty="0"/>
              <a:t>[7] R4-1901764, "Discussion on Transient Period and AGC Settling Time for NR V2X, “ Qualcomm</a:t>
            </a:r>
          </a:p>
          <a:p>
            <a:pPr marL="0" indent="0" fontAlgn="ctr">
              <a:buNone/>
            </a:pPr>
            <a:r>
              <a:rPr lang="en-US" altLang="ko-KR" sz="2000" dirty="0"/>
              <a:t>[8] R4-1816666, "</a:t>
            </a:r>
            <a:r>
              <a:rPr lang="en-GB" altLang="ko-KR" sz="2000" dirty="0"/>
              <a:t>Reply</a:t>
            </a:r>
            <a:r>
              <a:rPr lang="en-GB" altLang="ko-KR" sz="2000" b="1" dirty="0"/>
              <a:t> </a:t>
            </a:r>
            <a:r>
              <a:rPr lang="en-GB" altLang="ko-KR" sz="2000" dirty="0"/>
              <a:t>LS on NR V2X RF parameters for RAN1 physical layer design aspects</a:t>
            </a:r>
            <a:r>
              <a:rPr lang="en-US" altLang="ko-KR" sz="2000" dirty="0"/>
              <a:t>"</a:t>
            </a:r>
            <a:r>
              <a:rPr lang="en-GB" altLang="ko-KR" sz="2000" dirty="0"/>
              <a:t> </a:t>
            </a:r>
          </a:p>
          <a:p>
            <a:pPr marL="0" indent="0" fontAlgn="ctr">
              <a:buNone/>
            </a:pPr>
            <a:r>
              <a:rPr lang="en-GB" altLang="ko-KR" sz="2000" dirty="0"/>
              <a:t>[9] </a:t>
            </a:r>
            <a:r>
              <a:rPr lang="en-US" altLang="ko-KR" sz="2000" dirty="0"/>
              <a:t>R4-1900005, "LS on transient period in sidelink channels," RAN1, LG Electronics</a:t>
            </a:r>
          </a:p>
          <a:p>
            <a:pPr marL="0" indent="0" fontAlgn="ctr">
              <a:buNone/>
            </a:pPr>
            <a:r>
              <a:rPr lang="en-US" altLang="ko-KR" sz="2000" dirty="0"/>
              <a:t>[10] R4-1900667, "LS reply on transient period in sidelink channels," Huawei</a:t>
            </a:r>
          </a:p>
          <a:p>
            <a:pPr marL="0" indent="0" fontAlgn="ctr">
              <a:buNone/>
            </a:pPr>
            <a:r>
              <a:rPr lang="en-US" altLang="ko-KR" sz="2000" dirty="0"/>
              <a:t>[11] R4-1900381, “Further discussion on NR V2X RRM characteristics,” Intel</a:t>
            </a:r>
          </a:p>
          <a:p>
            <a:pPr marL="0" indent="0" fontAlgn="ctr">
              <a:buNone/>
            </a:pPr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81887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 [1]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577974"/>
            <a:ext cx="8229600" cy="4899025"/>
          </a:xfrm>
        </p:spPr>
        <p:txBody>
          <a:bodyPr/>
          <a:lstStyle/>
          <a:p>
            <a:pPr lvl="0" latinLnBrk="0"/>
            <a:r>
              <a:rPr lang="en-US" sz="2000" dirty="0"/>
              <a:t>AGC setting time [1][7] </a:t>
            </a:r>
          </a:p>
          <a:p>
            <a:pPr lvl="0" latinLnBrk="0"/>
            <a:r>
              <a:rPr lang="en-US" sz="2000" dirty="0"/>
              <a:t>Enhanced IBE model [2]</a:t>
            </a:r>
          </a:p>
          <a:p>
            <a:pPr lvl="0" latinLnBrk="0"/>
            <a:r>
              <a:rPr lang="en-US" sz="2000" dirty="0"/>
              <a:t>Transient period [3][4][5][6][7][10]</a:t>
            </a:r>
          </a:p>
          <a:p>
            <a:pPr lvl="0" latinLnBrk="0"/>
            <a:endParaRPr lang="en-US" sz="1600" dirty="0"/>
          </a:p>
          <a:p>
            <a:pPr lvl="0" latinLnBrk="0"/>
            <a:r>
              <a:rPr lang="en-US" sz="2000" dirty="0"/>
              <a:t>In previous RAN4 meeting, general UE RF parameters were replied to RAN WG1 for AGC setting time and IBE model as follow [6]</a:t>
            </a:r>
          </a:p>
          <a:p>
            <a:pPr lvl="1"/>
            <a:r>
              <a:rPr lang="en-GB" altLang="ko-KR" sz="1800" dirty="0"/>
              <a:t>AGC settling time</a:t>
            </a:r>
            <a:endParaRPr lang="ko-KR" altLang="ko-KR" sz="2800"/>
          </a:p>
          <a:p>
            <a:pPr lvl="2"/>
            <a:r>
              <a:rPr lang="en-GB" altLang="ko-KR" sz="1600" dirty="0"/>
              <a:t>At least AGC settling time = 1 OFDM symbol for 15 kHz SCS is feasible. </a:t>
            </a:r>
            <a:endParaRPr lang="ko-KR" altLang="ko-KR" sz="2800"/>
          </a:p>
          <a:p>
            <a:pPr lvl="2"/>
            <a:r>
              <a:rPr lang="en-GB" altLang="ko-KR" sz="1600" dirty="0"/>
              <a:t>RAN4 will further study if smaller AGC time is achievable incl. 15 kHz SCS.</a:t>
            </a:r>
            <a:endParaRPr lang="ko-KR" altLang="ko-KR" sz="2800"/>
          </a:p>
          <a:p>
            <a:pPr lvl="0" latinLnBrk="0"/>
            <a:endParaRPr lang="en-US" sz="1600" dirty="0"/>
          </a:p>
          <a:p>
            <a:pPr lvl="1"/>
            <a:r>
              <a:rPr lang="en-US" sz="1600" dirty="0"/>
              <a:t> </a:t>
            </a:r>
            <a:r>
              <a:rPr lang="en-US" sz="1800" dirty="0"/>
              <a:t>IBE model</a:t>
            </a:r>
          </a:p>
          <a:p>
            <a:pPr lvl="2"/>
            <a:r>
              <a:rPr lang="en-GB" altLang="ko-KR" sz="1600" dirty="0"/>
              <a:t>Model 1: {W, X1, X2, Y1, Y2, Z1, Z2, Z3 and Z4} = {3, 6, 3, 3, 3, 3, 3, 3, 3} (note: this model is using same approach as in TR 36.843)</a:t>
            </a:r>
            <a:endParaRPr lang="ko-KR" altLang="ko-KR" sz="1600"/>
          </a:p>
          <a:p>
            <a:pPr lvl="2"/>
            <a:r>
              <a:rPr lang="en-GB" altLang="ko-KR" sz="1600" dirty="0"/>
              <a:t>Note that other models are under discussion in RAN4 and may be provided at a later stage.</a:t>
            </a:r>
            <a:endParaRPr lang="en-US" sz="3200" dirty="0"/>
          </a:p>
          <a:p>
            <a:pPr lvl="0" latinLnBrk="0"/>
            <a:endParaRPr lang="en-GB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304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92907"/>
            <a:ext cx="8229600" cy="673893"/>
          </a:xfrm>
        </p:spPr>
        <p:txBody>
          <a:bodyPr/>
          <a:lstStyle/>
          <a:p>
            <a:r>
              <a:rPr lang="en-GB" b="1" dirty="0"/>
              <a:t>Background [2]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/>
          <a:lstStyle/>
          <a:p>
            <a:pPr lvl="0" latinLnBrk="0"/>
            <a:r>
              <a:rPr lang="en-US" altLang="ko-KR" sz="2000" dirty="0"/>
              <a:t>RAN1 send LS [9] to RAN4 for the clarification on transient period</a:t>
            </a:r>
          </a:p>
          <a:p>
            <a:pPr lvl="1"/>
            <a:r>
              <a:rPr lang="en-US" altLang="ko-KR" sz="1600" dirty="0"/>
              <a:t>Illustration of the candidate sidelink PSCCH/PSSCH configuration options:</a:t>
            </a:r>
          </a:p>
          <a:p>
            <a:pPr lvl="0" latinLnBrk="0"/>
            <a:endParaRPr lang="en-US" altLang="ko-KR" sz="2000" dirty="0"/>
          </a:p>
          <a:p>
            <a:pPr lvl="0" latinLnBrk="0"/>
            <a:endParaRPr lang="en-US" altLang="ko-KR" sz="20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0" latinLnBrk="0"/>
            <a:endParaRPr lang="en-US" altLang="ko-KR" sz="1800" dirty="0"/>
          </a:p>
          <a:p>
            <a:pPr lvl="1"/>
            <a:r>
              <a:rPr lang="en-US" altLang="ko-KR" sz="1600" dirty="0"/>
              <a:t>RAN1 working assumptions</a:t>
            </a:r>
          </a:p>
          <a:p>
            <a:pPr lvl="2"/>
            <a:r>
              <a:rPr lang="en-US" altLang="ko-KR" dirty="0"/>
              <a:t>Regarding PSCCH / PSSCH multiplexing, at least option 3 is supported for CP-OFDM.</a:t>
            </a:r>
            <a:endParaRPr lang="ko-KR" altLang="ko-KR"/>
          </a:p>
          <a:p>
            <a:pPr lvl="3"/>
            <a:r>
              <a:rPr lang="en-US" altLang="ko-KR" dirty="0"/>
              <a:t>RAN1 assumes that transient period is not needed between symbols containing PSCCH and symbols not containing PSCCH in the supported design of option 3.</a:t>
            </a:r>
            <a:endParaRPr lang="ko-KR" altLang="ko-KR"/>
          </a:p>
          <a:p>
            <a:pPr lvl="3"/>
            <a:r>
              <a:rPr lang="en-US" altLang="ko-KR" dirty="0"/>
              <a:t>FFS how to determine the starting symbol of PSCCH and the associated PSSCH</a:t>
            </a:r>
            <a:endParaRPr lang="ko-KR" altLang="ko-KR"/>
          </a:p>
          <a:p>
            <a:pPr lvl="3"/>
            <a:r>
              <a:rPr lang="en-US" altLang="ko-KR" dirty="0"/>
              <a:t>FFS for other options. e.g. whether some of them are supported to increase PSCCH coverage.</a:t>
            </a:r>
            <a:r>
              <a:rPr lang="en-US" altLang="ko-KR" sz="1400" dirty="0"/>
              <a:t> </a:t>
            </a:r>
            <a:endParaRPr lang="en-US" sz="1000" dirty="0"/>
          </a:p>
          <a:p>
            <a:pPr lvl="0" latinLnBrk="0"/>
            <a:endParaRPr lang="en-GB" sz="20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pic>
        <p:nvPicPr>
          <p:cNvPr id="5" name="그림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1" y="2003843"/>
            <a:ext cx="2819400" cy="2012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7910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AGC settling time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04800" y="990600"/>
            <a:ext cx="8549640" cy="5356120"/>
          </a:xfrm>
        </p:spPr>
        <p:txBody>
          <a:bodyPr/>
          <a:lstStyle/>
          <a:p>
            <a:pPr marL="285750" fontAlgn="ctr"/>
            <a:r>
              <a:rPr lang="en-US" altLang="ko-KR" sz="1800" dirty="0"/>
              <a:t>AGC settling time includes the following components (</a:t>
            </a:r>
            <a:r>
              <a:rPr lang="en-US" altLang="ko-KR" sz="1800" b="1" dirty="0">
                <a:solidFill>
                  <a:srgbClr val="FF0000"/>
                </a:solidFill>
              </a:rPr>
              <a:t>AGC setting time 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=</a:t>
            </a:r>
            <a:r>
              <a:rPr lang="en-US" altLang="ko-KR" sz="1800" b="1" dirty="0" err="1" smtClean="0">
                <a:solidFill>
                  <a:srgbClr val="FF0000"/>
                </a:solidFill>
              </a:rPr>
              <a:t>a+b+c+d</a:t>
            </a:r>
            <a:r>
              <a:rPr lang="en-US" altLang="ko-KR" sz="1800" b="1" dirty="0" smtClean="0">
                <a:solidFill>
                  <a:srgbClr val="FF0000"/>
                </a:solidFill>
              </a:rPr>
              <a:t>)</a:t>
            </a:r>
            <a:endParaRPr lang="en-US" altLang="ko-KR" sz="1800" b="1" dirty="0">
              <a:solidFill>
                <a:srgbClr val="FF0000"/>
              </a:solidFill>
            </a:endParaRP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/>
              <a:t>(</a:t>
            </a:r>
            <a:r>
              <a:rPr lang="en-GB" sz="1600" dirty="0" smtClean="0"/>
              <a:t>a) </a:t>
            </a:r>
            <a:r>
              <a:rPr lang="en-GB" altLang="ko-KR" sz="1600" dirty="0"/>
              <a:t>time offset from the start of the OFDM symbol to account for maximum signal propagation delay from different UEs</a:t>
            </a:r>
            <a:r>
              <a:rPr lang="en-GB" sz="1600" dirty="0" smtClean="0"/>
              <a:t> </a:t>
            </a: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(b) time </a:t>
            </a:r>
            <a:r>
              <a:rPr lang="en-GB" sz="1600" dirty="0"/>
              <a:t>to receive the window of samples used for estimating </a:t>
            </a:r>
            <a:r>
              <a:rPr lang="en-GB" sz="1600"/>
              <a:t>the </a:t>
            </a:r>
            <a:r>
              <a:rPr lang="en-GB" sz="1600" smtClean="0"/>
              <a:t>gain/power</a:t>
            </a:r>
            <a:endParaRPr lang="en-GB" sz="1600" dirty="0"/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(c) </a:t>
            </a:r>
            <a:r>
              <a:rPr lang="en-GB" sz="1600" dirty="0"/>
              <a:t>time for estimating and programming the desired gain setting </a:t>
            </a:r>
          </a:p>
          <a:p>
            <a:pPr lvl="1">
              <a:lnSpc>
                <a:spcPts val="1700"/>
              </a:lnSpc>
              <a:spcBef>
                <a:spcPts val="300"/>
              </a:spcBef>
            </a:pPr>
            <a:r>
              <a:rPr lang="en-GB" sz="1600" dirty="0" smtClean="0"/>
              <a:t>(d) </a:t>
            </a:r>
            <a:r>
              <a:rPr lang="en-GB" sz="1600" dirty="0"/>
              <a:t>time for the gain setting taking into effect </a:t>
            </a:r>
            <a:endParaRPr lang="en-US" altLang="ko-KR" sz="1800" dirty="0" smtClean="0"/>
          </a:p>
          <a:p>
            <a:pPr marL="285750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800" dirty="0" smtClean="0"/>
              <a:t>Open </a:t>
            </a:r>
            <a:r>
              <a:rPr lang="en-US" altLang="ko-KR" sz="1800" dirty="0"/>
              <a:t>issues :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 smtClean="0"/>
              <a:t>FFS for AGC settling time considering the different waveform design for AGC symbols in RAN1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 smtClean="0"/>
              <a:t>At least, CP-OFDM will be considered</a:t>
            </a:r>
            <a:endParaRPr lang="en-US" altLang="ko-KR" sz="1400" dirty="0" smtClean="0"/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 smtClean="0"/>
              <a:t>FFS </a:t>
            </a:r>
            <a:r>
              <a:rPr lang="en-US" altLang="ko-KR" sz="1600" dirty="0"/>
              <a:t>if same or different AGC settling time shall be applied for different SCS 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AGC settling time will be derived under assumption of </a:t>
            </a:r>
            <a:r>
              <a:rPr lang="en-US" altLang="ko-KR" sz="1600" dirty="0" smtClean="0"/>
              <a:t>below two options of RBs </a:t>
            </a:r>
            <a:r>
              <a:rPr lang="en-US" altLang="ko-KR" sz="1600" dirty="0"/>
              <a:t>size </a:t>
            </a:r>
            <a:r>
              <a:rPr lang="en-US" altLang="ko-KR" sz="1600" dirty="0" smtClean="0"/>
              <a:t>restrictions: </a:t>
            </a:r>
            <a:endParaRPr lang="en-US" altLang="ko-KR" sz="1600" dirty="0" smtClean="0"/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 smtClean="0"/>
              <a:t>Option1</a:t>
            </a:r>
            <a:endParaRPr lang="en-US" altLang="ko-KR" sz="1400" dirty="0"/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10RBs for 15kHz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5 RBs for 30kHz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3 RBs for </a:t>
            </a:r>
            <a:r>
              <a:rPr lang="en-US" altLang="ko-KR" sz="1200" dirty="0" smtClean="0"/>
              <a:t>60kHz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 smtClean="0"/>
              <a:t>Option2</a:t>
            </a:r>
          </a:p>
          <a:p>
            <a:pPr marL="1543050" lvl="3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200" dirty="0"/>
              <a:t>At least 10RBs for all SCSs</a:t>
            </a:r>
          </a:p>
          <a:p>
            <a:pPr marL="285750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800" dirty="0" smtClean="0"/>
              <a:t>Further </a:t>
            </a:r>
            <a:r>
              <a:rPr lang="en-US" altLang="ko-KR" sz="1800" dirty="0"/>
              <a:t>study feasible AGC settling time for FR1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Companies are encouraged to bring analysis on 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/>
              <a:t>AGC accuracy and RX power estimation duration depending on the CBW, V2X signal RB size, SCS</a:t>
            </a:r>
          </a:p>
          <a:p>
            <a:pPr marL="1085850" lvl="2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400" dirty="0"/>
              <a:t>AGC settling time duration dependency on the number of V2X CCs and RX chains</a:t>
            </a:r>
          </a:p>
          <a:p>
            <a:pPr marL="685800" lvl="1" fontAlgn="ctr">
              <a:lnSpc>
                <a:spcPts val="1700"/>
              </a:lnSpc>
              <a:spcBef>
                <a:spcPts val="300"/>
              </a:spcBef>
            </a:pPr>
            <a:r>
              <a:rPr lang="en-US" altLang="ko-KR" sz="1600" dirty="0"/>
              <a:t>Aim to send LS with final AGC settling time value to RAN1 in RAN4 #</a:t>
            </a:r>
            <a:r>
              <a:rPr lang="en-US" altLang="ko-KR" sz="1600" dirty="0" smtClean="0"/>
              <a:t>90bis</a:t>
            </a:r>
            <a:endParaRPr lang="en-US" altLang="ko-KR" sz="1600" dirty="0">
              <a:solidFill>
                <a:srgbClr val="FF0000"/>
              </a:solidFill>
            </a:endParaRPr>
          </a:p>
          <a:p>
            <a:pPr marL="1314450" lvl="3" indent="0" fontAlgn="ctr">
              <a:lnSpc>
                <a:spcPts val="1700"/>
              </a:lnSpc>
              <a:spcBef>
                <a:spcPts val="300"/>
              </a:spcBef>
              <a:buNone/>
            </a:pPr>
            <a:endParaRPr lang="en-US" altLang="ko-KR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921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enhanced IBE model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99025"/>
          </a:xfrm>
        </p:spPr>
        <p:txBody>
          <a:bodyPr/>
          <a:lstStyle/>
          <a:p>
            <a:pPr marL="285750" indent="-285750" fontAlgn="ctr"/>
            <a:r>
              <a:rPr lang="en-US" altLang="ko-KR" dirty="0"/>
              <a:t>RAN4 will further discuss on the enhanced IBE model for NR V2X UE. 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r>
              <a:rPr lang="en-US" altLang="ko-KR" dirty="0"/>
              <a:t>Interested companies are encouraged to provide the preferred IBE model for NR V2X UE at next RAN4 meeting.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r>
              <a:rPr lang="en-US" altLang="ko-KR" dirty="0"/>
              <a:t>Based on the analyzed results, RAN4 can send LS to inform the IBE model at FR1. </a:t>
            </a:r>
          </a:p>
          <a:p>
            <a:pPr marL="285750" indent="-285750" fontAlgn="ctr"/>
            <a:endParaRPr lang="en-US" altLang="ko-KR" dirty="0"/>
          </a:p>
          <a:p>
            <a:pPr marL="285750" indent="-285750" fontAlgn="ctr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9498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5334000"/>
          </a:xfrm>
        </p:spPr>
        <p:txBody>
          <a:bodyPr/>
          <a:lstStyle/>
          <a:p>
            <a:r>
              <a:rPr lang="en-GB" altLang="ko-KR" sz="2000" b="1" dirty="0"/>
              <a:t>Questions : </a:t>
            </a:r>
            <a:r>
              <a:rPr lang="en-GB" altLang="ko-KR" sz="2000" dirty="0"/>
              <a:t>RAN1 would like to ask the following questions for options 1A, 1B, and 3 </a:t>
            </a:r>
            <a:r>
              <a:rPr lang="en-GB" altLang="ko-KR" sz="2000" b="1" dirty="0">
                <a:solidFill>
                  <a:srgbClr val="FF0000"/>
                </a:solidFill>
              </a:rPr>
              <a:t>when the total transmit power does not change between the last symbol containing PSCCH and the following symbol</a:t>
            </a:r>
            <a:r>
              <a:rPr lang="en-GB" altLang="ko-KR" sz="2000" dirty="0"/>
              <a:t>:</a:t>
            </a:r>
          </a:p>
          <a:p>
            <a:pPr lvl="1"/>
            <a:endParaRPr lang="en-GB" altLang="ko-KR" sz="1600" dirty="0"/>
          </a:p>
          <a:p>
            <a:pPr lvl="1"/>
            <a:r>
              <a:rPr lang="en-GB" altLang="ko-KR" sz="1800" dirty="0"/>
              <a:t>Q1: Whether transient period is needed (if so, how much) if power spectral density is different between the last symbol containing PSCCH and the following symbol</a:t>
            </a:r>
            <a:endParaRPr lang="ko-KR" altLang="ko-KR" sz="1800" dirty="0"/>
          </a:p>
          <a:p>
            <a:pPr lvl="1"/>
            <a:endParaRPr lang="en-GB" altLang="ko-KR" sz="1800" dirty="0"/>
          </a:p>
          <a:p>
            <a:pPr lvl="1"/>
            <a:r>
              <a:rPr lang="en-GB" altLang="ko-KR" sz="1800" dirty="0"/>
              <a:t>A1: Yes, in case of RB configuration or total transmit power change, transient period is needed, which could result in phase discontinuity for PSSCH.</a:t>
            </a:r>
            <a:endParaRPr lang="en-GB" altLang="ko-KR" sz="1800" strike="sngStrike" dirty="0"/>
          </a:p>
          <a:p>
            <a:pPr marL="857250" lvl="2" indent="0">
              <a:buNone/>
            </a:pPr>
            <a:r>
              <a:rPr lang="en-GB" altLang="ko-KR" dirty="0"/>
              <a:t> Basically, RAN4 define transient period as shown in section 6.3.3 in TS38.101-1 </a:t>
            </a:r>
            <a:endParaRPr lang="ko-KR" altLang="ko-KR" dirty="0"/>
          </a:p>
          <a:p>
            <a:pPr lvl="2"/>
            <a:r>
              <a:rPr lang="en-GB" altLang="ko-KR" dirty="0"/>
              <a:t>between transmit OFF power and transmit ON power symbols (transmit ON/OFF)</a:t>
            </a:r>
            <a:endParaRPr lang="ko-KR" altLang="ko-KR" dirty="0"/>
          </a:p>
          <a:p>
            <a:pPr lvl="2"/>
            <a:r>
              <a:rPr lang="en-GB" altLang="ko-KR" dirty="0"/>
              <a:t>between continuous ON-power transmissions with power change or RB hopping is applied.</a:t>
            </a:r>
          </a:p>
        </p:txBody>
      </p:sp>
    </p:spTree>
    <p:extLst>
      <p:ext uri="{BB962C8B-B14F-4D97-AF65-F5344CB8AC3E}">
        <p14:creationId xmlns:p14="http://schemas.microsoft.com/office/powerpoint/2010/main" val="3250248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>
            <a:normAutofit/>
          </a:bodyPr>
          <a:lstStyle/>
          <a:p>
            <a:r>
              <a:rPr lang="en-GB" altLang="ko-KR" sz="2000" dirty="0"/>
              <a:t>Q2: Whether transient period is needed (if so, how much) if PSCCH and PSSCH use different frequency location and/or resource size in option 1B and 3</a:t>
            </a:r>
          </a:p>
          <a:p>
            <a:endParaRPr lang="ko-KR" altLang="ko-KR" sz="2000" dirty="0"/>
          </a:p>
          <a:p>
            <a:r>
              <a:rPr lang="en-GB" altLang="ko-KR" sz="2000" dirty="0"/>
              <a:t>A2: </a:t>
            </a:r>
          </a:p>
          <a:p>
            <a:pPr lvl="1"/>
            <a:r>
              <a:rPr lang="en-US" altLang="ko-KR" sz="1800" dirty="0"/>
              <a:t> </a:t>
            </a:r>
            <a:r>
              <a:rPr lang="ko-KR" altLang="ko-KR" sz="1800" dirty="0"/>
              <a:t>Option 1B could result in a different</a:t>
            </a:r>
            <a:r>
              <a:rPr lang="en-US" altLang="ko-KR" sz="1800" dirty="0"/>
              <a:t> RB configuration (location and/or Size),</a:t>
            </a:r>
            <a:r>
              <a:rPr lang="ko-KR" altLang="ko-KR" sz="1800" dirty="0"/>
              <a:t> power spectral density for control than that </a:t>
            </a:r>
            <a:r>
              <a:rPr lang="en-US" altLang="ko-KR" sz="1800" dirty="0"/>
              <a:t>for</a:t>
            </a:r>
            <a:r>
              <a:rPr lang="ko-KR" altLang="ko-KR" sz="1800" dirty="0"/>
              <a:t> data. This could result in a different MPR and AMPR for control and data</a:t>
            </a:r>
            <a:r>
              <a:rPr lang="en-US" altLang="ko-KR" sz="1800" dirty="0"/>
              <a:t>. </a:t>
            </a:r>
            <a:r>
              <a:rPr lang="ko-KR" altLang="ko-KR" sz="1800" dirty="0"/>
              <a:t>Hence, this option need</a:t>
            </a:r>
            <a:r>
              <a:rPr lang="en-US" altLang="ko-KR" sz="1800" dirty="0"/>
              <a:t>s</a:t>
            </a:r>
            <a:r>
              <a:rPr lang="ko-KR" altLang="ko-KR" sz="1800" dirty="0"/>
              <a:t> a transient period. </a:t>
            </a:r>
          </a:p>
          <a:p>
            <a:pPr lvl="1"/>
            <a:endParaRPr lang="en-US" altLang="ko-KR" sz="1800" dirty="0"/>
          </a:p>
          <a:p>
            <a:pPr lvl="1"/>
            <a:r>
              <a:rPr lang="en-US" altLang="ko-KR" sz="1800" dirty="0"/>
              <a:t> </a:t>
            </a:r>
            <a:r>
              <a:rPr lang="ko-KR" altLang="ko-KR" sz="1800" dirty="0"/>
              <a:t>Option 3: This option will not need any transient period. In RAN4, MPR and AMPR should be derived for the entire slot and a </a:t>
            </a:r>
            <a:r>
              <a:rPr lang="ko-KR" altLang="ko-KR" sz="1800" dirty="0">
                <a:solidFill>
                  <a:srgbClr val="FF0000"/>
                </a:solidFill>
              </a:rPr>
              <a:t>single value of MPR/AMPR should be used for the entire slot. </a:t>
            </a:r>
          </a:p>
          <a:p>
            <a:pPr lvl="1"/>
            <a:endParaRPr lang="en-GB" altLang="ko-KR" sz="1800" dirty="0"/>
          </a:p>
          <a:p>
            <a:endParaRPr lang="en-GB" altLang="ko-KR" sz="2000" dirty="0"/>
          </a:p>
        </p:txBody>
      </p:sp>
    </p:spTree>
    <p:extLst>
      <p:ext uri="{BB962C8B-B14F-4D97-AF65-F5344CB8AC3E}">
        <p14:creationId xmlns:p14="http://schemas.microsoft.com/office/powerpoint/2010/main" val="339640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105400"/>
          </a:xfrm>
        </p:spPr>
        <p:txBody>
          <a:bodyPr/>
          <a:lstStyle/>
          <a:p>
            <a:r>
              <a:rPr lang="en-GB" altLang="ko-KR" sz="2000" dirty="0"/>
              <a:t>Q3: Whether there is any impact on the above questions due to different assumptions of amplifiers (e.g., for MIMO purpose, etc.)</a:t>
            </a:r>
            <a:endParaRPr lang="ko-KR" altLang="ko-KR" sz="2000" dirty="0"/>
          </a:p>
          <a:p>
            <a:endParaRPr lang="en-GB" altLang="ko-KR" sz="1400" dirty="0"/>
          </a:p>
          <a:p>
            <a:r>
              <a:rPr lang="en-GB" altLang="ko-KR" sz="2000" dirty="0"/>
              <a:t>A3: </a:t>
            </a:r>
          </a:p>
          <a:p>
            <a:pPr lvl="1"/>
            <a:r>
              <a:rPr lang="en-US" altLang="ko-KR" sz="1800" dirty="0" smtClean="0"/>
              <a:t>In </a:t>
            </a:r>
            <a:r>
              <a:rPr lang="en-US" altLang="ko-KR" sz="1800" dirty="0"/>
              <a:t>the case where PSCCH is rank-1 and transmitted from one antenna only, while PSSCH is transmitted from both antennas, the transient period will be needed. It will result in phase discontinuity for PSSCH. </a:t>
            </a:r>
            <a:endParaRPr lang="en-US" altLang="ko-KR" sz="1800" dirty="0" smtClean="0"/>
          </a:p>
          <a:p>
            <a:pPr lvl="1"/>
            <a:r>
              <a:rPr lang="en-US" altLang="ko-KR" sz="1800" dirty="0" smtClean="0"/>
              <a:t>In the </a:t>
            </a:r>
            <a:r>
              <a:rPr lang="en-US" altLang="ko-KR" sz="1800" dirty="0"/>
              <a:t>case where PSCCH and PSSCH are </a:t>
            </a:r>
            <a:r>
              <a:rPr lang="en-US" altLang="ko-KR" sz="1800" dirty="0" smtClean="0"/>
              <a:t>transmitted </a:t>
            </a:r>
            <a:r>
              <a:rPr lang="en-US" altLang="ko-KR" sz="1800" dirty="0"/>
              <a:t>from </a:t>
            </a:r>
            <a:r>
              <a:rPr lang="en-US" altLang="ko-KR" sz="1800" dirty="0" smtClean="0"/>
              <a:t>same the antennas connectors, the answers to the above questions are not impacted.</a:t>
            </a:r>
            <a:endParaRPr lang="en-US" altLang="ko-KR" sz="1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4449817"/>
            <a:ext cx="2057400" cy="1950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87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" y="304800"/>
            <a:ext cx="8633460" cy="609600"/>
          </a:xfrm>
        </p:spPr>
        <p:txBody>
          <a:bodyPr/>
          <a:lstStyle/>
          <a:p>
            <a:r>
              <a:rPr lang="en-US" b="1" dirty="0"/>
              <a:t>WF on transient period</a:t>
            </a:r>
          </a:p>
        </p:txBody>
      </p:sp>
      <p:sp>
        <p:nvSpPr>
          <p:cNvPr id="5" name="Inhaltsplatzhalter 2"/>
          <p:cNvSpPr>
            <a:spLocks noGrp="1"/>
          </p:cNvSpPr>
          <p:nvPr>
            <p:ph idx="1"/>
          </p:nvPr>
        </p:nvSpPr>
        <p:spPr>
          <a:xfrm>
            <a:off x="381000" y="1447800"/>
            <a:ext cx="8229600" cy="4899025"/>
          </a:xfrm>
        </p:spPr>
        <p:txBody>
          <a:bodyPr/>
          <a:lstStyle/>
          <a:p>
            <a:r>
              <a:rPr lang="en-GB" altLang="ko-KR" dirty="0" err="1"/>
              <a:t>Q4</a:t>
            </a:r>
            <a:r>
              <a:rPr lang="en-GB" altLang="ko-KR" dirty="0"/>
              <a:t>: Whether there are any other cases that require transient period (if so, how much)</a:t>
            </a:r>
            <a:endParaRPr lang="ko-KR" altLang="ko-KR" dirty="0"/>
          </a:p>
          <a:p>
            <a:r>
              <a:rPr lang="en-GB" altLang="ko-KR" dirty="0"/>
              <a:t>A4: RAN4 can provide additional analysis result once sidelink physical design becomes clearer.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116621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17c5c574-4f42-45b3-8a7f-77d8e859d074"/>
    <ds:schemaRef ds:uri="http://schemas.openxmlformats.org/package/2006/metadata/core-properties"/>
    <ds:schemaRef ds:uri="http://purl.org/dc/elements/1.1/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terms/"/>
    <ds:schemaRef ds:uri="66EEDB98-F073-460B-B9B0-9643F9FE785E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10176</TotalTime>
  <Words>1171</Words>
  <Application>Microsoft Office PowerPoint</Application>
  <PresentationFormat>On-screen Show (4:3)</PresentationFormat>
  <Paragraphs>100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WF on NR V2X UE RF parameters and transient period</vt:lpstr>
      <vt:lpstr>Background [1]</vt:lpstr>
      <vt:lpstr>Background [2]</vt:lpstr>
      <vt:lpstr>WF on AGC settling time</vt:lpstr>
      <vt:lpstr>WF on enhanced IBE model</vt:lpstr>
      <vt:lpstr>WF on transient period</vt:lpstr>
      <vt:lpstr>WF on transient period</vt:lpstr>
      <vt:lpstr>WF on transient period</vt:lpstr>
      <vt:lpstr>WF on transient period</vt:lpstr>
      <vt:lpstr>Reference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2Rx vehicle NR UE</dc:title>
  <dc:creator>LG Electronics</dc:creator>
  <cp:keywords>2Rx vehicle, CTPClassification=CTP_NT</cp:keywords>
  <cp:lastModifiedBy>xutao zhou</cp:lastModifiedBy>
  <cp:revision>1128</cp:revision>
  <dcterms:created xsi:type="dcterms:W3CDTF">2013-05-13T16:02:00Z</dcterms:created>
  <dcterms:modified xsi:type="dcterms:W3CDTF">2019-02-28T14:29:23Z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3e8d546d-c34d-43e3-a0a3-4bb95fea0bf7</vt:lpwstr>
  </property>
  <property fmtid="{D5CDD505-2E9C-101B-9397-08002B2CF9AE}" pid="7" name="CTP_TimeStamp">
    <vt:lpwstr>2019-02-27 10:55:01Z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  <property fmtid="{D5CDD505-2E9C-101B-9397-08002B2CF9AE}" pid="20" name="NSCPROP_SA">
    <vt:lpwstr>C:\Users\Administrator\AppData\Local\Temp\Temp1_R4-1902511.zip\R4-1902511_NR V2X LS relate issues for RF parameters and transient period - INTL-r7-4.pptx</vt:lpwstr>
  </property>
</Properties>
</file>