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401" r:id="rId6"/>
    <p:sldId id="411" r:id="rId7"/>
    <p:sldId id="410" r:id="rId8"/>
    <p:sldId id="412" r:id="rId9"/>
    <p:sldId id="40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>
        <p:scale>
          <a:sx n="112" d="100"/>
          <a:sy n="112" d="100"/>
        </p:scale>
        <p:origin x="-840" y="16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19/03/01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19/03/01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/>
              <a:t>WF on LTE/NR spectrum sharing in Band 41/n41 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KDDI, </a:t>
            </a:r>
            <a:r>
              <a:rPr lang="en-US" altLang="en-US" sz="2800" dirty="0" smtClean="0">
                <a:solidFill>
                  <a:schemeClr val="tx1"/>
                </a:solidFill>
              </a:rPr>
              <a:t>CMCC, Sprint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r>
              <a:rPr lang="it-IT" sz="1800" b="1" dirty="0"/>
              <a:t/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8963" y="323850"/>
            <a:ext cx="1316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/>
              <a:t>R4-1902450</a:t>
            </a:r>
            <a:endParaRPr lang="en-GB" altLang="zh-CN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876800"/>
          </a:xfrm>
        </p:spPr>
        <p:txBody>
          <a:bodyPr/>
          <a:lstStyle/>
          <a:p>
            <a:pPr lvl="0" latinLnBrk="0"/>
            <a:r>
              <a:rPr lang="en-US" altLang="zh-CN" dirty="0"/>
              <a:t>Two solutions are proposed</a:t>
            </a:r>
            <a:r>
              <a:rPr lang="ja-JP" altLang="en-US" dirty="0"/>
              <a:t> </a:t>
            </a:r>
            <a:r>
              <a:rPr lang="en-US" altLang="ja-JP" dirty="0"/>
              <a:t>for</a:t>
            </a:r>
            <a:r>
              <a:rPr lang="ja-JP" altLang="en-US" dirty="0"/>
              <a:t> </a:t>
            </a:r>
            <a:r>
              <a:rPr lang="en-US" altLang="ja-JP" dirty="0"/>
              <a:t>spectrum</a:t>
            </a:r>
            <a:r>
              <a:rPr lang="ja-JP" altLang="en-US" dirty="0"/>
              <a:t> </a:t>
            </a:r>
            <a:r>
              <a:rPr lang="en-US" altLang="ja-JP" dirty="0"/>
              <a:t>sharing</a:t>
            </a:r>
            <a:r>
              <a:rPr lang="en-US" altLang="zh-CN" dirty="0"/>
              <a:t> in WID [1]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正方形/長方形 4"/>
          <p:cNvSpPr/>
          <p:nvPr/>
        </p:nvSpPr>
        <p:spPr>
          <a:xfrm>
            <a:off x="457200" y="1600200"/>
            <a:ext cx="8229600" cy="30480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Solution#1: Create new NR band with requirements to achieve spectrum sharing (LTE and NR) in 2496 – 2690 </a:t>
            </a:r>
            <a:r>
              <a:rPr kumimoji="1" lang="en-US" altLang="ja-JP" dirty="0" err="1">
                <a:solidFill>
                  <a:srgbClr val="000000"/>
                </a:solidFill>
              </a:rPr>
              <a:t>MHz.</a:t>
            </a:r>
            <a:endParaRPr kumimoji="1" lang="en-US" altLang="ja-JP" dirty="0">
              <a:solidFill>
                <a:srgbClr val="000000"/>
              </a:solidFill>
            </a:endParaRPr>
          </a:p>
          <a:p>
            <a:r>
              <a:rPr kumimoji="1" lang="en-US" altLang="ja-JP" dirty="0">
                <a:solidFill>
                  <a:srgbClr val="000000"/>
                </a:solidFill>
              </a:rPr>
              <a:t> </a:t>
            </a:r>
          </a:p>
          <a:p>
            <a:r>
              <a:rPr kumimoji="1" lang="en-US" altLang="ja-JP" dirty="0">
                <a:solidFill>
                  <a:srgbClr val="000000"/>
                </a:solidFill>
              </a:rPr>
              <a:t>Solution#2: Addition of new requirements into n41 as below;</a:t>
            </a:r>
          </a:p>
          <a:p>
            <a:r>
              <a:rPr kumimoji="1" lang="en-US" altLang="ja-JP" dirty="0">
                <a:solidFill>
                  <a:srgbClr val="000000"/>
                </a:solidFill>
              </a:rPr>
              <a:t>Introduce 100kHz channel raster support [RAN4]</a:t>
            </a:r>
          </a:p>
          <a:p>
            <a:r>
              <a:rPr kumimoji="1" lang="en-US" altLang="ja-JP" dirty="0">
                <a:solidFill>
                  <a:srgbClr val="000000"/>
                </a:solidFill>
              </a:rPr>
              <a:t>Sync raster specification correction [RAN4]</a:t>
            </a:r>
          </a:p>
          <a:p>
            <a:r>
              <a:rPr kumimoji="1" lang="en-US" altLang="ja-JP" dirty="0">
                <a:solidFill>
                  <a:srgbClr val="000000"/>
                </a:solidFill>
              </a:rPr>
              <a:t>Introduce UL 7.5kHz frequency shift [RAN4]</a:t>
            </a:r>
          </a:p>
          <a:p>
            <a:r>
              <a:rPr lang="en-GB" altLang="ja-JP" b="1" dirty="0">
                <a:solidFill>
                  <a:srgbClr val="000000"/>
                </a:solidFill>
              </a:rPr>
              <a:t>* above three requirements are at maximum</a:t>
            </a:r>
            <a:r>
              <a:rPr lang="en-US" altLang="ja-JP" b="1" dirty="0">
                <a:solidFill>
                  <a:srgbClr val="000000"/>
                </a:solidFill>
              </a:rPr>
              <a:t> for RAN4</a:t>
            </a:r>
            <a:r>
              <a:rPr lang="en-GB" altLang="ja-JP" b="1" dirty="0">
                <a:solidFill>
                  <a:srgbClr val="000000"/>
                </a:solidFill>
              </a:rPr>
              <a:t>.  If unnecessary, some of requirements may not be added into n41.</a:t>
            </a:r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r>
              <a:rPr kumimoji="1" lang="ja-JP" altLang="en-US" dirty="0"/>
              <a:t> </a:t>
            </a:r>
            <a:r>
              <a:rPr kumimoji="1" lang="en-US" altLang="ja-JP" dirty="0"/>
              <a:t>o</a:t>
            </a:r>
            <a:r>
              <a:rPr kumimoji="1" lang="ja-JP" altLang="en-US" dirty="0"/>
              <a:t>f </a:t>
            </a:r>
            <a:r>
              <a:rPr kumimoji="1" lang="ja-JP" altLang="ja-JP" dirty="0"/>
              <a:t>d</a:t>
            </a:r>
            <a:r>
              <a:rPr kumimoji="1" lang="en-US" altLang="ja-JP" dirty="0" err="1"/>
              <a:t>iscussion</a:t>
            </a:r>
            <a:r>
              <a:rPr kumimoji="1" lang="en-US" altLang="ja-JP" dirty="0"/>
              <a:t> at RAN4#90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Solution#1 or solution#2?</a:t>
            </a:r>
          </a:p>
          <a:p>
            <a:pPr lvl="1"/>
            <a:r>
              <a:rPr kumimoji="1" lang="en-US" altLang="ja-JP" dirty="0"/>
              <a:t>Support Solution#1: Qualcomm</a:t>
            </a:r>
          </a:p>
          <a:p>
            <a:pPr lvl="1"/>
            <a:r>
              <a:rPr kumimoji="1" lang="en-US" altLang="ja-JP" dirty="0"/>
              <a:t>Support Solution#2: Sprint, CMCC, Ericsson, KDDI</a:t>
            </a:r>
          </a:p>
          <a:p>
            <a:r>
              <a:rPr kumimoji="1" lang="en-US" altLang="ja-JP" dirty="0"/>
              <a:t>Non-backwards compatibility issue of Rel-15 n41 UE without UL 7.5kHz frequency shift mentioned in [2]</a:t>
            </a:r>
            <a:r>
              <a:rPr kumimoji="1" lang="ja-JP" altLang="en-US" dirty="0"/>
              <a:t> </a:t>
            </a:r>
            <a:r>
              <a:rPr kumimoji="1" lang="en-US" altLang="ja-JP" dirty="0"/>
              <a:t>and</a:t>
            </a:r>
            <a:r>
              <a:rPr kumimoji="1" lang="ja-JP" altLang="en-US" dirty="0"/>
              <a:t> </a:t>
            </a:r>
            <a:r>
              <a:rPr kumimoji="1" lang="ja-JP" altLang="ja-JP" dirty="0"/>
              <a:t>[</a:t>
            </a:r>
            <a:r>
              <a:rPr kumimoji="1" lang="en-US" altLang="ja-JP" dirty="0"/>
              <a:t>5]</a:t>
            </a:r>
            <a:r>
              <a:rPr kumimoji="1" lang="ja-JP" altLang="en-US" dirty="0"/>
              <a:t> </a:t>
            </a:r>
            <a:r>
              <a:rPr kumimoji="1" lang="en-US" altLang="ja-JP" dirty="0"/>
              <a:t>is</a:t>
            </a:r>
            <a:r>
              <a:rPr kumimoji="1" lang="ja-JP" altLang="en-US" dirty="0"/>
              <a:t> </a:t>
            </a:r>
            <a:r>
              <a:rPr kumimoji="1" lang="en-US" altLang="ja-JP" dirty="0"/>
              <a:t>the</a:t>
            </a:r>
            <a:r>
              <a:rPr kumimoji="1" lang="ja-JP" altLang="en-US" dirty="0"/>
              <a:t> </a:t>
            </a:r>
            <a:r>
              <a:rPr kumimoji="1" lang="en-US" altLang="ja-JP" dirty="0"/>
              <a:t>key</a:t>
            </a:r>
            <a:r>
              <a:rPr kumimoji="1" lang="ja-JP" altLang="en-US" dirty="0"/>
              <a:t> </a:t>
            </a:r>
            <a:r>
              <a:rPr kumimoji="1" lang="en-US" altLang="ja-JP" dirty="0"/>
              <a:t>issue</a:t>
            </a:r>
            <a:r>
              <a:rPr kumimoji="1" lang="ja-JP" altLang="en-US" dirty="0"/>
              <a:t> </a:t>
            </a:r>
            <a:r>
              <a:rPr kumimoji="1" lang="en-US" altLang="ja-JP" dirty="0"/>
              <a:t>to</a:t>
            </a:r>
            <a:r>
              <a:rPr kumimoji="1" lang="ja-JP" altLang="en-US" dirty="0"/>
              <a:t> </a:t>
            </a:r>
            <a:r>
              <a:rPr kumimoji="1" lang="en-US" altLang="ja-JP" dirty="0"/>
              <a:t>choose</a:t>
            </a:r>
            <a:r>
              <a:rPr kumimoji="1" lang="ja-JP" altLang="en-US" dirty="0"/>
              <a:t> </a:t>
            </a:r>
            <a:r>
              <a:rPr kumimoji="1" lang="ja-JP" altLang="ja-JP" dirty="0"/>
              <a:t>s</a:t>
            </a:r>
            <a:r>
              <a:rPr kumimoji="1" lang="en-US" altLang="ja-JP" dirty="0"/>
              <a:t>olution#2.</a:t>
            </a:r>
          </a:p>
          <a:p>
            <a:pPr lvl="1"/>
            <a:r>
              <a:rPr kumimoji="1" lang="en-US" altLang="ja-JP" dirty="0"/>
              <a:t>UEs based on December version of the specifications could transmit UL without the UL shift as they were not required to support this </a:t>
            </a:r>
            <a:r>
              <a:rPr kumimoji="1" lang="en-US" altLang="ja-JP" dirty="0" smtClean="0"/>
              <a:t>shift</a:t>
            </a:r>
          </a:p>
          <a:p>
            <a:pPr marL="457200" lvl="1" indent="0">
              <a:buNone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	(note: Applying UL 7.5kHz frequency shift to Rel-15 n41 UE [8] was </a:t>
            </a:r>
          </a:p>
          <a:p>
            <a:pPr marL="457200" lvl="1" indent="0">
              <a:buNone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         not approved in RAN4#89.)</a:t>
            </a:r>
            <a:endParaRPr kumimoji="1"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450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Way forward (1/2)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99025"/>
          </a:xfrm>
        </p:spPr>
        <p:txBody>
          <a:bodyPr/>
          <a:lstStyle/>
          <a:p>
            <a:r>
              <a:rPr lang="en-US" altLang="ja-JP" dirty="0"/>
              <a:t>To</a:t>
            </a:r>
            <a:r>
              <a:rPr lang="ja-JP" altLang="en-US" dirty="0"/>
              <a:t> </a:t>
            </a:r>
            <a:r>
              <a:rPr lang="en-US" altLang="ja-JP" dirty="0"/>
              <a:t>solve</a:t>
            </a:r>
            <a:r>
              <a:rPr lang="ja-JP" altLang="en-US" dirty="0"/>
              <a:t> </a:t>
            </a:r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c</a:t>
            </a:r>
            <a:r>
              <a:rPr lang="en-US" altLang="zh-CN" dirty="0"/>
              <a:t>ompatibility issue </a:t>
            </a:r>
            <a:r>
              <a:rPr lang="ja-JP" altLang="ja-JP" dirty="0"/>
              <a:t>o</a:t>
            </a:r>
            <a:r>
              <a:rPr lang="en-US" altLang="ja-JP" dirty="0"/>
              <a:t>f</a:t>
            </a:r>
            <a:r>
              <a:rPr lang="ja-JP" altLang="en-US" dirty="0"/>
              <a:t> </a:t>
            </a:r>
            <a:r>
              <a:rPr lang="en-US" altLang="ja-JP" dirty="0"/>
              <a:t>sulotion#2, verify feasibility of the following alternative plans</a:t>
            </a:r>
          </a:p>
          <a:p>
            <a:pPr lvl="1"/>
            <a:r>
              <a:rPr lang="en-US" altLang="ja-JP" dirty="0"/>
              <a:t>Alternative#1: apply the following RRC information to n41 and clarify the UE behavior in </a:t>
            </a:r>
            <a:r>
              <a:rPr lang="en-US" altLang="ja-JP" err="1"/>
              <a:t>Rel</a:t>
            </a:r>
            <a:r>
              <a:rPr lang="en-US" altLang="ja-JP"/>
              <a:t>-15 to </a:t>
            </a:r>
            <a:r>
              <a:rPr lang="en-US" altLang="ja-JP" dirty="0"/>
              <a:t>prevent UE without UL 7.5kHz frequency shift to access to spectrum sharing NW of n41</a:t>
            </a:r>
          </a:p>
          <a:p>
            <a:pPr lvl="2"/>
            <a:r>
              <a:rPr lang="en-US" altLang="ja-JP" dirty="0"/>
              <a:t>One company declared that this proposal is a NBC (non backward compatibility change).</a:t>
            </a:r>
            <a:endParaRPr lang="zh-CN" altLang="zh-CN" dirty="0"/>
          </a:p>
        </p:txBody>
      </p:sp>
      <p:sp>
        <p:nvSpPr>
          <p:cNvPr id="8" name="正方形/長方形 7"/>
          <p:cNvSpPr/>
          <p:nvPr/>
        </p:nvSpPr>
        <p:spPr>
          <a:xfrm>
            <a:off x="115277" y="3600777"/>
            <a:ext cx="8991600" cy="2723823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US" altLang="ja-JP" sz="900" dirty="0">
                <a:latin typeface="Courier New"/>
                <a:ea typeface="Times New Roman"/>
                <a:cs typeface="Times New Roman"/>
              </a:rPr>
              <a:t>TS38.331</a:t>
            </a:r>
            <a:endParaRPr lang="en-GB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endParaRPr lang="en-GB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FrequencyInfoUL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::=    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SEQUENCE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{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frequencyBandList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  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MultiFrequencyBandListNR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              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OPTIONAL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,   </a:t>
            </a:r>
            <a:r>
              <a:rPr lang="en-GB" altLang="ja-JP" sz="900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-- Cond FDD-</a:t>
            </a:r>
            <a:r>
              <a:rPr lang="en-GB" altLang="ja-JP" sz="900" dirty="0" err="1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OrSUL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absoluteFrequencyPointA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ARFCN-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ValueNR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                         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OPTIONAL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,   </a:t>
            </a:r>
            <a:r>
              <a:rPr lang="en-GB" altLang="ja-JP" sz="900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-- Cond FDD-</a:t>
            </a:r>
            <a:r>
              <a:rPr lang="en-GB" altLang="ja-JP" sz="900" dirty="0" err="1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OrSUL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scs-SpecificCarrierList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SEQUENCE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(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SIZE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(1..maxSCSs))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 OF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SCS-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SpecificCarrier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,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additionalSpectrumEmission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</a:t>
            </a:r>
            <a:r>
              <a:rPr lang="en-GB" altLang="ja-JP" sz="900" dirty="0" err="1">
                <a:latin typeface="Courier New"/>
                <a:ea typeface="Times New Roman"/>
                <a:cs typeface="Times New Roman"/>
              </a:rPr>
              <a:t>AdditionalSpectrumEmission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                     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OPTIONAL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,   </a:t>
            </a:r>
            <a:r>
              <a:rPr lang="en-GB" altLang="ja-JP" sz="900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-- Need S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p-Max                               P-Max                                                           </a:t>
            </a:r>
            <a:r>
              <a:rPr lang="en-GB" altLang="ja-JP" sz="900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OPTIONAL</a:t>
            </a: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,   </a:t>
            </a:r>
            <a:r>
              <a:rPr lang="en-GB" altLang="ja-JP" sz="900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-- Need S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i="1" dirty="0">
                <a:latin typeface="Courier New"/>
                <a:ea typeface="Times New Roman"/>
                <a:cs typeface="Times New Roman"/>
              </a:rPr>
              <a:t>    </a:t>
            </a:r>
            <a:r>
              <a:rPr lang="en-GB" altLang="ja-JP" sz="900" b="1" dirty="0">
                <a:solidFill>
                  <a:srgbClr val="FF0000"/>
                </a:solidFill>
                <a:latin typeface="Courier New"/>
                <a:ea typeface="Times New Roman"/>
                <a:cs typeface="Times New Roman"/>
              </a:rPr>
              <a:t>frequencyShift7p5khz </a:t>
            </a:r>
            <a:r>
              <a:rPr lang="en-GB" altLang="ja-JP" sz="900" i="1" dirty="0">
                <a:solidFill>
                  <a:srgbClr val="FF0000"/>
                </a:solidFill>
                <a:latin typeface="Courier New"/>
                <a:ea typeface="Times New Roman"/>
                <a:cs typeface="Times New Roman"/>
              </a:rPr>
              <a:t> </a:t>
            </a:r>
            <a:r>
              <a:rPr lang="en-GB" altLang="ja-JP" sz="900" i="1" dirty="0">
                <a:latin typeface="Courier New"/>
                <a:ea typeface="Times New Roman"/>
                <a:cs typeface="Times New Roman"/>
              </a:rPr>
              <a:t>              </a:t>
            </a:r>
            <a:r>
              <a:rPr lang="en-GB" altLang="ja-JP" sz="900" i="1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ENUMERATED</a:t>
            </a:r>
            <a:r>
              <a:rPr lang="en-GB" altLang="ja-JP" sz="900" i="1" dirty="0">
                <a:latin typeface="Courier New"/>
                <a:ea typeface="Times New Roman"/>
                <a:cs typeface="Times New Roman"/>
              </a:rPr>
              <a:t> {true}                                               </a:t>
            </a:r>
            <a:r>
              <a:rPr lang="en-GB" altLang="ja-JP" sz="900" i="1" dirty="0">
                <a:solidFill>
                  <a:srgbClr val="993366"/>
                </a:solidFill>
                <a:latin typeface="Courier New"/>
                <a:ea typeface="Times New Roman"/>
                <a:cs typeface="Times New Roman"/>
              </a:rPr>
              <a:t>OPTIONAL</a:t>
            </a:r>
            <a:r>
              <a:rPr lang="en-GB" altLang="ja-JP" sz="900" i="1" dirty="0">
                <a:latin typeface="Courier New"/>
                <a:ea typeface="Times New Roman"/>
                <a:cs typeface="Times New Roman"/>
              </a:rPr>
              <a:t>,   </a:t>
            </a:r>
            <a:r>
              <a:rPr lang="en-GB" altLang="ja-JP" sz="900" i="1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-- Cond FDD-</a:t>
            </a:r>
            <a:r>
              <a:rPr lang="en-GB" altLang="ja-JP" sz="900" i="1" dirty="0" err="1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OrSUL</a:t>
            </a:r>
            <a:r>
              <a:rPr lang="en-GB" altLang="ja-JP" sz="900" i="1" dirty="0">
                <a:solidFill>
                  <a:srgbClr val="808080"/>
                </a:solidFill>
                <a:latin typeface="Courier New"/>
                <a:ea typeface="Times New Roman"/>
                <a:cs typeface="Times New Roman"/>
              </a:rPr>
              <a:t>-Optional</a:t>
            </a:r>
            <a:endParaRPr lang="ja-JP" altLang="ja-JP" sz="900" i="1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    ...</a:t>
            </a:r>
            <a:endParaRPr lang="ja-JP" altLang="ja-JP" sz="900" dirty="0">
              <a:latin typeface="Courier New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altLang="ja-JP" sz="900" dirty="0">
                <a:latin typeface="Courier New"/>
                <a:ea typeface="Times New Roman"/>
                <a:cs typeface="Times New Roman"/>
              </a:rPr>
              <a:t>}</a:t>
            </a:r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endParaRPr lang="en-GB" altLang="ja-JP" sz="900" dirty="0">
              <a:effectLst/>
              <a:latin typeface="Courier New"/>
              <a:ea typeface="Times New Roman"/>
              <a:cs typeface="Times New Roman"/>
            </a:endParaRPr>
          </a:p>
          <a:p>
            <a:r>
              <a:rPr lang="en-GB" altLang="ja-JP" sz="900" b="1" i="1" dirty="0" err="1"/>
              <a:t>FrequencyInfoUL</a:t>
            </a:r>
            <a:r>
              <a:rPr lang="en-GB" altLang="ja-JP" sz="900" b="1" i="1" dirty="0"/>
              <a:t> field descriptions</a:t>
            </a:r>
            <a:endParaRPr lang="ja-JP" altLang="ja-JP" sz="900" b="1" dirty="0"/>
          </a:p>
          <a:p>
            <a:r>
              <a:rPr lang="en-GB" altLang="ja-JP" sz="900" b="1" i="1" dirty="0">
                <a:solidFill>
                  <a:srgbClr val="FF0000"/>
                </a:solidFill>
              </a:rPr>
              <a:t>frequencyShift7p5khz</a:t>
            </a:r>
            <a:endParaRPr lang="ja-JP" altLang="ja-JP" sz="900" dirty="0">
              <a:solidFill>
                <a:srgbClr val="FF0000"/>
              </a:solidFill>
            </a:endParaRPr>
          </a:p>
          <a:p>
            <a:r>
              <a:rPr lang="en-GB" altLang="ja-JP" sz="900" dirty="0"/>
              <a:t>Enable the NR UL transmission with a 7.5KHz shift to the LTE raster. If the field is absent, the frequency shift is disabled.</a:t>
            </a:r>
            <a:endParaRPr lang="ja-JP" altLang="ja-JP" sz="900" dirty="0"/>
          </a:p>
          <a:p>
            <a:pPr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endParaRPr lang="ja-JP" altLang="ja-JP" sz="900" dirty="0">
              <a:effectLst/>
              <a:latin typeface="Courier New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Way forward (2/2)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99025"/>
          </a:xfrm>
        </p:spPr>
        <p:txBody>
          <a:bodyPr/>
          <a:lstStyle/>
          <a:p>
            <a:r>
              <a:rPr lang="en-US" altLang="ja-JP" dirty="0"/>
              <a:t>To</a:t>
            </a:r>
            <a:r>
              <a:rPr lang="ja-JP" altLang="en-US" dirty="0"/>
              <a:t> </a:t>
            </a:r>
            <a:r>
              <a:rPr lang="en-US" altLang="ja-JP" dirty="0"/>
              <a:t>solve</a:t>
            </a:r>
            <a:r>
              <a:rPr lang="ja-JP" altLang="en-US" dirty="0"/>
              <a:t> </a:t>
            </a:r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c</a:t>
            </a:r>
            <a:r>
              <a:rPr lang="en-US" altLang="zh-CN" dirty="0"/>
              <a:t>ompatibility issue </a:t>
            </a:r>
            <a:r>
              <a:rPr lang="ja-JP" altLang="ja-JP" dirty="0"/>
              <a:t>o</a:t>
            </a:r>
            <a:r>
              <a:rPr lang="en-US" altLang="ja-JP" dirty="0"/>
              <a:t>f</a:t>
            </a:r>
            <a:r>
              <a:rPr lang="ja-JP" altLang="en-US" dirty="0"/>
              <a:t> </a:t>
            </a:r>
            <a:r>
              <a:rPr lang="en-US" altLang="ja-JP" dirty="0"/>
              <a:t>sulotion#2, verify feasibility of the following alternative plans</a:t>
            </a:r>
          </a:p>
          <a:p>
            <a:pPr lvl="1"/>
            <a:r>
              <a:rPr lang="en-US" altLang="ja-JP" dirty="0"/>
              <a:t>Alternative#2: deploy SSB of spectrum sharing NW where Rel-15 UE cannot find it. For spectrum sharing, we need to enable repetition of sync raster (M=1,3,5) in Rel-16 which has more sync raster entries compared to Rel-15.</a:t>
            </a:r>
          </a:p>
          <a:p>
            <a:pPr lvl="2"/>
            <a:r>
              <a:rPr lang="en-US" altLang="ja-JP" dirty="0"/>
              <a:t>Feasibility of this proposal needs to be further verified and it will make constrains on operator’s NW deployment.</a:t>
            </a:r>
          </a:p>
          <a:p>
            <a:pPr lvl="1"/>
            <a:r>
              <a:rPr lang="en-US" altLang="ja-JP" dirty="0"/>
              <a:t>Alternative#3: other solutions are not precluded.</a:t>
            </a:r>
          </a:p>
          <a:p>
            <a:r>
              <a:rPr lang="en-US" altLang="ja-JP" dirty="0"/>
              <a:t>Other aspects </a:t>
            </a:r>
            <a:r>
              <a:rPr lang="en-US" altLang="ja-JP" dirty="0" smtClean="0"/>
              <a:t>need further discussion</a:t>
            </a:r>
          </a:p>
          <a:p>
            <a:pPr lvl="1"/>
            <a:r>
              <a:rPr lang="en-US" altLang="ja-JP" dirty="0"/>
              <a:t>For </a:t>
            </a:r>
            <a:r>
              <a:rPr lang="en-US" altLang="ja-JP" dirty="0" err="1"/>
              <a:t>Scell</a:t>
            </a:r>
            <a:r>
              <a:rPr lang="en-US" altLang="ja-JP" dirty="0"/>
              <a:t> management and handover purposes, the </a:t>
            </a:r>
            <a:r>
              <a:rPr lang="en-US" altLang="ja-JP" dirty="0" smtClean="0"/>
              <a:t>R</a:t>
            </a:r>
            <a:r>
              <a:rPr lang="en-US" altLang="ja-JP" dirty="0" smtClean="0"/>
              <a:t>el-16</a:t>
            </a:r>
            <a:r>
              <a:rPr lang="ja-JP" altLang="en-US" dirty="0" smtClean="0"/>
              <a:t> </a:t>
            </a:r>
            <a:r>
              <a:rPr lang="en-US" altLang="ja-JP" dirty="0" smtClean="0"/>
              <a:t>UE </a:t>
            </a:r>
            <a:r>
              <a:rPr lang="en-US" altLang="ja-JP" dirty="0"/>
              <a:t>needs to inform the </a:t>
            </a:r>
            <a:r>
              <a:rPr lang="en-US" altLang="ja-JP" dirty="0" smtClean="0"/>
              <a:t>capability </a:t>
            </a:r>
            <a:r>
              <a:rPr lang="en-US" altLang="ja-JP" dirty="0"/>
              <a:t>of supporting the </a:t>
            </a:r>
            <a:r>
              <a:rPr lang="en-US" altLang="ja-JP" dirty="0" smtClean="0"/>
              <a:t>100kHz</a:t>
            </a:r>
            <a:r>
              <a:rPr lang="en-US" altLang="ja-JP" dirty="0" smtClean="0"/>
              <a:t> </a:t>
            </a:r>
            <a:r>
              <a:rPr lang="en-US" altLang="ja-JP" dirty="0"/>
              <a:t>raster to the network</a:t>
            </a:r>
            <a:r>
              <a:rPr lang="en-US" altLang="ja-JP" dirty="0" smtClean="0"/>
              <a:t>.</a:t>
            </a:r>
            <a:endParaRPr lang="en-US" altLang="ja-JP" dirty="0"/>
          </a:p>
          <a:p>
            <a:pPr lvl="2"/>
            <a:r>
              <a:rPr lang="en-US" altLang="ja-JP" dirty="0" smtClean="0"/>
              <a:t>Need new capability in Rel-16 if use n41: Nokia, Qualcomm</a:t>
            </a:r>
          </a:p>
          <a:p>
            <a:pPr lvl="2"/>
            <a:r>
              <a:rPr lang="en-US" altLang="ja-JP" dirty="0" smtClean="0"/>
              <a:t>Not need new </a:t>
            </a:r>
            <a:r>
              <a:rPr lang="en-US" altLang="ja-JP" dirty="0"/>
              <a:t>capability in Rel-</a:t>
            </a:r>
            <a:r>
              <a:rPr lang="en-US" altLang="ja-JP" dirty="0" smtClean="0"/>
              <a:t>16: Huawei, </a:t>
            </a:r>
            <a:r>
              <a:rPr lang="en-US" altLang="ja-JP" dirty="0" smtClean="0"/>
              <a:t>Samsung</a:t>
            </a:r>
            <a:r>
              <a:rPr lang="en-US" altLang="ja-JP" dirty="0" smtClean="0"/>
              <a:t>, CMCC</a:t>
            </a:r>
            <a:endParaRPr lang="en-US" altLang="ja-JP" dirty="0"/>
          </a:p>
          <a:p>
            <a:pPr lvl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35912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066800"/>
            <a:ext cx="8534400" cy="5638800"/>
          </a:xfrm>
        </p:spPr>
        <p:txBody>
          <a:bodyPr/>
          <a:lstStyle/>
          <a:p>
            <a:pPr marL="0" indent="0" fontAlgn="ctr">
              <a:buNone/>
            </a:pPr>
            <a:r>
              <a:rPr lang="en-GB" altLang="ja-JP" dirty="0"/>
              <a:t>[1] RP-182883, “New WI proposal: LTE/NR spectrum sharing in Band 41/n41,” KDDI Corporation</a:t>
            </a:r>
          </a:p>
          <a:p>
            <a:pPr marL="0" indent="0" fontAlgn="ctr">
              <a:buNone/>
            </a:pPr>
            <a:r>
              <a:rPr lang="en-GB" altLang="ja-JP" dirty="0"/>
              <a:t>[2] R4-1900654, Discussion on LTE/NR spectrum sharing in Band 41/n41, Huawei, </a:t>
            </a:r>
            <a:r>
              <a:rPr lang="en-GB" altLang="ja-JP" dirty="0" err="1"/>
              <a:t>HiSilicon</a:t>
            </a:r>
            <a:endParaRPr lang="en-GB" altLang="ja-JP" dirty="0"/>
          </a:p>
          <a:p>
            <a:pPr marL="0" indent="0" fontAlgn="ctr">
              <a:buNone/>
            </a:pPr>
            <a:r>
              <a:rPr lang="en-GB" altLang="ja-JP" dirty="0"/>
              <a:t>[3] R4-1900312, Overview on LTE/NR spectrum sharing in Band 41/n41, Samsung </a:t>
            </a:r>
            <a:endParaRPr lang="en-US" altLang="ko-KR" dirty="0"/>
          </a:p>
          <a:p>
            <a:pPr marL="0" indent="0" fontAlgn="ctr">
              <a:buNone/>
            </a:pPr>
            <a:r>
              <a:rPr lang="en-GB" altLang="ja-JP" dirty="0"/>
              <a:t>[4] R4-1900437, 100 kHz raster for Band n41, Ericsson </a:t>
            </a:r>
            <a:endParaRPr lang="en-US" altLang="ko-KR" dirty="0"/>
          </a:p>
          <a:p>
            <a:pPr marL="0" indent="0" fontAlgn="ctr">
              <a:buNone/>
            </a:pPr>
            <a:r>
              <a:rPr lang="en-GB" altLang="ja-JP" dirty="0"/>
              <a:t>[5] R4-1900571, Way forward on LTE/NR spectrum sharing in Band 41/n41, KDDI Corporation </a:t>
            </a:r>
            <a:endParaRPr lang="en-US" altLang="ko-KR" dirty="0"/>
          </a:p>
          <a:p>
            <a:pPr marL="0" indent="0" fontAlgn="ctr">
              <a:buNone/>
            </a:pPr>
            <a:r>
              <a:rPr lang="en-GB" altLang="ja-JP" dirty="0"/>
              <a:t>[6] R4-1900589, Discussion on LTE/NR spectrum sharing in Band 41/n41, Nokia, Nokia Shanghai Bell </a:t>
            </a:r>
          </a:p>
          <a:p>
            <a:pPr marL="0" indent="0" fontAlgn="ctr">
              <a:buNone/>
            </a:pPr>
            <a:r>
              <a:rPr lang="en-GB" altLang="ja-JP" dirty="0"/>
              <a:t>[7] R4-1901853, 100 kHz raster for n41, Sprint Corporation</a:t>
            </a:r>
          </a:p>
          <a:p>
            <a:pPr marL="0" indent="0" fontAlgn="ctr">
              <a:buNone/>
            </a:pPr>
            <a:r>
              <a:rPr lang="en-GB" altLang="ja-JP" dirty="0"/>
              <a:t>[8] R4-1814707, </a:t>
            </a:r>
            <a:r>
              <a:rPr lang="ja-JP" altLang="en-US" dirty="0"/>
              <a:t>Support of 7.5 kHz carrier shift for additional operating bands</a:t>
            </a:r>
            <a:r>
              <a:rPr lang="en-US" altLang="ja-JP" dirty="0"/>
              <a:t>, </a:t>
            </a:r>
            <a:r>
              <a:rPr lang="ja-JP" altLang="en-US" dirty="0"/>
              <a:t>Ericsson, KDDI</a:t>
            </a:r>
            <a:endParaRPr lang="en-US" altLang="ko-KR" dirty="0"/>
          </a:p>
          <a:p>
            <a:pPr marL="0" indent="0" fontAlgn="ctr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11963</TotalTime>
  <Words>706</Words>
  <Application>Microsoft Macintosh PowerPoint</Application>
  <PresentationFormat>画面に合わせる (4:3)</PresentationFormat>
  <Paragraphs>61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WF on LTE/NR spectrum sharing in Band 41/n41 </vt:lpstr>
      <vt:lpstr>Background</vt:lpstr>
      <vt:lpstr>Summary of discussion at RAN4#90</vt:lpstr>
      <vt:lpstr>Way forward (1/2)</vt:lpstr>
      <vt:lpstr>Way forward (2/2)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Shao</cp:lastModifiedBy>
  <cp:revision>1115</cp:revision>
  <dcterms:created xsi:type="dcterms:W3CDTF">2013-05-13T16:02:00Z</dcterms:created>
  <dcterms:modified xsi:type="dcterms:W3CDTF">2019-03-01T12:20:09Z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1551005175</vt:lpwstr>
  </property>
  <property fmtid="{D5CDD505-2E9C-101B-9397-08002B2CF9AE}" pid="20" name="_AdHocReviewCycleID">
    <vt:i4>-1571895732</vt:i4>
  </property>
  <property fmtid="{D5CDD505-2E9C-101B-9397-08002B2CF9AE}" pid="21" name="_EmailSubject">
    <vt:lpwstr>WF on LTE/NR spectrum sharing in Band 41/n41</vt:lpwstr>
  </property>
  <property fmtid="{D5CDD505-2E9C-101B-9397-08002B2CF9AE}" pid="22" name="_AuthorEmail">
    <vt:lpwstr>vgheorgh@qti.qualcomm.com</vt:lpwstr>
  </property>
  <property fmtid="{D5CDD505-2E9C-101B-9397-08002B2CF9AE}" pid="23" name="_AuthorEmailDisplayName">
    <vt:lpwstr>Valentin Gheorghiu</vt:lpwstr>
  </property>
</Properties>
</file>