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93" r:id="rId3"/>
    <p:sldId id="270" r:id="rId4"/>
    <p:sldId id="288" r:id="rId5"/>
    <p:sldId id="296" r:id="rId6"/>
    <p:sldId id="299" r:id="rId7"/>
    <p:sldId id="30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1176" autoAdjust="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7EEC9DAB-B957-4F5F-BF75-E4DE7CD7AD23}"/>
    <pc:docChg chg="custSel modSld">
      <pc:chgData name="Mueller, Axel (Nokia - FR/Paris-Saclay)" userId="6b065ed8-40bf-4bd7-b1e4-242bb2fb76f9" providerId="ADAL" clId="{7EEC9DAB-B957-4F5F-BF75-E4DE7CD7AD23}" dt="2019-02-25T22:25:23.459" v="8" actId="20577"/>
      <pc:docMkLst>
        <pc:docMk/>
      </pc:docMkLst>
      <pc:sldChg chg="modSp">
        <pc:chgData name="Mueller, Axel (Nokia - FR/Paris-Saclay)" userId="6b065ed8-40bf-4bd7-b1e4-242bb2fb76f9" providerId="ADAL" clId="{7EEC9DAB-B957-4F5F-BF75-E4DE7CD7AD23}" dt="2019-02-25T22:25:04.281" v="1" actId="27636"/>
        <pc:sldMkLst>
          <pc:docMk/>
          <pc:sldMk cId="4087263192" sldId="288"/>
        </pc:sldMkLst>
        <pc:spChg chg="mod">
          <ac:chgData name="Mueller, Axel (Nokia - FR/Paris-Saclay)" userId="6b065ed8-40bf-4bd7-b1e4-242bb2fb76f9" providerId="ADAL" clId="{7EEC9DAB-B957-4F5F-BF75-E4DE7CD7AD23}" dt="2019-02-25T22:25:04.281" v="1" actId="27636"/>
          <ac:spMkLst>
            <pc:docMk/>
            <pc:sldMk cId="4087263192" sldId="288"/>
            <ac:spMk id="3" creationId="{C0F7F97E-615E-4886-A9D1-1B7F4982F63B}"/>
          </ac:spMkLst>
        </pc:spChg>
      </pc:sldChg>
      <pc:sldChg chg="modSp">
        <pc:chgData name="Mueller, Axel (Nokia - FR/Paris-Saclay)" userId="6b065ed8-40bf-4bd7-b1e4-242bb2fb76f9" providerId="ADAL" clId="{7EEC9DAB-B957-4F5F-BF75-E4DE7CD7AD23}" dt="2019-02-25T22:25:16.335" v="4" actId="1076"/>
        <pc:sldMkLst>
          <pc:docMk/>
          <pc:sldMk cId="2374537458" sldId="289"/>
        </pc:sldMkLst>
        <pc:spChg chg="mod">
          <ac:chgData name="Mueller, Axel (Nokia - FR/Paris-Saclay)" userId="6b065ed8-40bf-4bd7-b1e4-242bb2fb76f9" providerId="ADAL" clId="{7EEC9DAB-B957-4F5F-BF75-E4DE7CD7AD23}" dt="2019-02-25T22:25:10.560" v="3" actId="27636"/>
          <ac:spMkLst>
            <pc:docMk/>
            <pc:sldMk cId="2374537458" sldId="289"/>
            <ac:spMk id="3" creationId="{B16D8B6F-C8CE-4DF6-ADCF-FE9B7A42BC75}"/>
          </ac:spMkLst>
        </pc:spChg>
        <pc:graphicFrameChg chg="mod">
          <ac:chgData name="Mueller, Axel (Nokia - FR/Paris-Saclay)" userId="6b065ed8-40bf-4bd7-b1e4-242bb2fb76f9" providerId="ADAL" clId="{7EEC9DAB-B957-4F5F-BF75-E4DE7CD7AD23}" dt="2019-02-25T22:25:16.335" v="4" actId="1076"/>
          <ac:graphicFrameMkLst>
            <pc:docMk/>
            <pc:sldMk cId="2374537458" sldId="289"/>
            <ac:graphicFrameMk id="4" creationId="{7EA1C28C-236A-44E1-9FA2-DC14FC6F3CDF}"/>
          </ac:graphicFrameMkLst>
        </pc:graphicFrameChg>
      </pc:sldChg>
      <pc:sldChg chg="modSp">
        <pc:chgData name="Mueller, Axel (Nokia - FR/Paris-Saclay)" userId="6b065ed8-40bf-4bd7-b1e4-242bb2fb76f9" providerId="ADAL" clId="{7EEC9DAB-B957-4F5F-BF75-E4DE7CD7AD23}" dt="2019-02-25T22:25:23.459" v="8" actId="20577"/>
        <pc:sldMkLst>
          <pc:docMk/>
          <pc:sldMk cId="2891646136" sldId="290"/>
        </pc:sldMkLst>
        <pc:spChg chg="mod">
          <ac:chgData name="Mueller, Axel (Nokia - FR/Paris-Saclay)" userId="6b065ed8-40bf-4bd7-b1e4-242bb2fb76f9" providerId="ADAL" clId="{7EEC9DAB-B957-4F5F-BF75-E4DE7CD7AD23}" dt="2019-02-25T22:25:23.459" v="8" actId="20577"/>
          <ac:spMkLst>
            <pc:docMk/>
            <pc:sldMk cId="2891646136" sldId="290"/>
            <ac:spMk id="3" creationId="{C0A551A6-552F-4ED8-9E13-A1163E45EBD3}"/>
          </ac:spMkLst>
        </pc:spChg>
      </pc:sldChg>
    </pc:docChg>
  </pc:docChgLst>
  <pc:docChgLst>
    <pc:chgData name="Mueller, Axel (Nokia - FR/Paris-Saclay)" userId="6b065ed8-40bf-4bd7-b1e4-242bb2fb76f9" providerId="ADAL" clId="{DEE199B7-CA55-4218-A1E1-85825B93AF1C}"/>
    <pc:docChg chg="undo addSld modSld">
      <pc:chgData name="Mueller, Axel (Nokia - FR/Paris-Saclay)" userId="6b065ed8-40bf-4bd7-b1e4-242bb2fb76f9" providerId="ADAL" clId="{DEE199B7-CA55-4218-A1E1-85825B93AF1C}" dt="2019-02-26T08:08:50.775" v="513" actId="20577"/>
      <pc:docMkLst>
        <pc:docMk/>
      </pc:docMkLst>
      <pc:sldChg chg="addSp modSp add">
        <pc:chgData name="Mueller, Axel (Nokia - FR/Paris-Saclay)" userId="6b065ed8-40bf-4bd7-b1e4-242bb2fb76f9" providerId="ADAL" clId="{DEE199B7-CA55-4218-A1E1-85825B93AF1C}" dt="2019-02-26T08:08:50.775" v="513" actId="20577"/>
        <pc:sldMkLst>
          <pc:docMk/>
          <pc:sldMk cId="3003189692" sldId="292"/>
        </pc:sldMkLst>
        <pc:spChg chg="mod">
          <ac:chgData name="Mueller, Axel (Nokia - FR/Paris-Saclay)" userId="6b065ed8-40bf-4bd7-b1e4-242bb2fb76f9" providerId="ADAL" clId="{DEE199B7-CA55-4218-A1E1-85825B93AF1C}" dt="2019-02-26T08:03:22.134" v="329" actId="1076"/>
          <ac:spMkLst>
            <pc:docMk/>
            <pc:sldMk cId="3003189692" sldId="292"/>
            <ac:spMk id="2" creationId="{C5520402-4894-43A0-8B5E-8ADA6EDE81A4}"/>
          </ac:spMkLst>
        </pc:spChg>
        <pc:spChg chg="mod">
          <ac:chgData name="Mueller, Axel (Nokia - FR/Paris-Saclay)" userId="6b065ed8-40bf-4bd7-b1e4-242bb2fb76f9" providerId="ADAL" clId="{DEE199B7-CA55-4218-A1E1-85825B93AF1C}" dt="2019-02-26T08:07:05.524" v="433" actId="20577"/>
          <ac:spMkLst>
            <pc:docMk/>
            <pc:sldMk cId="3003189692" sldId="292"/>
            <ac:spMk id="3" creationId="{3EC38B2B-19D1-477A-B5D9-E0865DCDE7FD}"/>
          </ac:spMkLst>
        </pc:spChg>
        <pc:spChg chg="add mod">
          <ac:chgData name="Mueller, Axel (Nokia - FR/Paris-Saclay)" userId="6b065ed8-40bf-4bd7-b1e4-242bb2fb76f9" providerId="ADAL" clId="{DEE199B7-CA55-4218-A1E1-85825B93AF1C}" dt="2019-02-26T08:08:50.775" v="513" actId="20577"/>
          <ac:spMkLst>
            <pc:docMk/>
            <pc:sldMk cId="3003189692" sldId="292"/>
            <ac:spMk id="4" creationId="{3F39F1A1-4529-48E5-8CF5-465E9934B88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52A9A88A-35BF-419E-B5BF-1BB21DAAB3F8}"/>
              </a:ext>
            </a:extLst>
          </p:cNvPr>
          <p:cNvSpPr/>
          <p:nvPr/>
        </p:nvSpPr>
        <p:spPr>
          <a:xfrm>
            <a:off x="5453753" y="361631"/>
            <a:ext cx="3222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R4-1902441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1B215AF-ED6A-4C79-9A91-7E25535AC09D}"/>
              </a:ext>
            </a:extLst>
          </p:cNvPr>
          <p:cNvSpPr/>
          <p:nvPr/>
        </p:nvSpPr>
        <p:spPr>
          <a:xfrm>
            <a:off x="282499" y="32817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/>
              <a:t>3GPP TSG-RAN WG4 RAN#90	</a:t>
            </a:r>
            <a:endParaRPr lang="ja-JP" altLang="ja-JP" dirty="0"/>
          </a:p>
          <a:p>
            <a:r>
              <a:rPr lang="en-GB" altLang="zh-CN" b="1" dirty="0"/>
              <a:t>Athens, Greece, 25th Feb – 1st Mar, 2019</a:t>
            </a:r>
            <a:endParaRPr lang="en-US" altLang="zh-CN" b="1" dirty="0"/>
          </a:p>
          <a:p>
            <a:r>
              <a:rPr lang="en-US" altLang="ja-JP" b="1" dirty="0"/>
              <a:t>Agenda: </a:t>
            </a:r>
            <a:r>
              <a:rPr lang="en-GB" b="1" dirty="0"/>
              <a:t>6.14.2.1</a:t>
            </a:r>
            <a:endParaRPr lang="en-US" altLang="ja-JP" b="1" dirty="0"/>
          </a:p>
        </p:txBody>
      </p:sp>
      <p:sp>
        <p:nvSpPr>
          <p:cNvPr id="14" name="Title 1">
            <a:extLst>
              <a:ext uri="{FF2B5EF4-FFF2-40B4-BE49-F238E27FC236}">
                <a16:creationId xmlns="" xmlns:a16="http://schemas.microsoft.com/office/drawing/2014/main" id="{1B9CF485-7454-41EA-9A82-F559C33A2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85331"/>
            <a:ext cx="9144000" cy="2387600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WF on </a:t>
            </a:r>
            <a:r>
              <a:rPr lang="en-US" altLang="ja-JP" dirty="0" smtClean="0">
                <a:latin typeface="+mn-lt"/>
              </a:rPr>
              <a:t>Multi-slot PUCCH</a:t>
            </a:r>
            <a:endParaRPr lang="en-US" dirty="0">
              <a:latin typeface="+mn-lt"/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="" xmlns:a16="http://schemas.microsoft.com/office/drawing/2014/main" id="{BDDCA1A0-90A2-442A-B5F7-0914179929C5}"/>
              </a:ext>
            </a:extLst>
          </p:cNvPr>
          <p:cNvSpPr txBox="1">
            <a:spLocks/>
          </p:cNvSpPr>
          <p:nvPr/>
        </p:nvSpPr>
        <p:spPr>
          <a:xfrm>
            <a:off x="0" y="4425370"/>
            <a:ext cx="9144000" cy="1310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solidFill>
                  <a:schemeClr val="tx1"/>
                </a:solidFill>
              </a:rPr>
              <a:t>ZTE, </a:t>
            </a:r>
            <a:r>
              <a:rPr lang="en-US" altLang="ja-JP" dirty="0">
                <a:solidFill>
                  <a:srgbClr val="FF0000"/>
                </a:solidFill>
              </a:rPr>
              <a:t>[…]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The following WFs were approved:</a:t>
            </a:r>
          </a:p>
          <a:p>
            <a:pPr lvl="1"/>
            <a:r>
              <a:rPr lang="en-US" altLang="zh-CN" dirty="0" smtClean="0"/>
              <a:t>R4-1808025, </a:t>
            </a:r>
            <a:r>
              <a:rPr lang="en-US" altLang="zh-CN" dirty="0"/>
              <a:t>WF on NR </a:t>
            </a:r>
            <a:r>
              <a:rPr lang="en-US" altLang="zh-CN" dirty="0" smtClean="0"/>
              <a:t>PUCCH </a:t>
            </a:r>
            <a:r>
              <a:rPr lang="en-US" altLang="zh-CN" dirty="0"/>
              <a:t>demodulation requirements in Rel-15, RAN4#87</a:t>
            </a:r>
          </a:p>
          <a:p>
            <a:pPr lvl="1"/>
            <a:r>
              <a:rPr lang="en-US" altLang="zh-CN" dirty="0" smtClean="0"/>
              <a:t>R4-1809556</a:t>
            </a:r>
            <a:r>
              <a:rPr lang="en-US" altLang="zh-CN" dirty="0"/>
              <a:t>, WF on NR </a:t>
            </a:r>
            <a:r>
              <a:rPr lang="en-US" altLang="zh-CN" dirty="0" smtClean="0"/>
              <a:t>PUCCH </a:t>
            </a:r>
            <a:r>
              <a:rPr lang="en-US" altLang="zh-CN" dirty="0"/>
              <a:t>demodulation </a:t>
            </a:r>
            <a:r>
              <a:rPr lang="en-US" altLang="zh-CN" dirty="0" smtClean="0"/>
              <a:t>performance requirements</a:t>
            </a:r>
            <a:r>
              <a:rPr lang="en-US" altLang="zh-CN" dirty="0"/>
              <a:t>, RAN4#AH1807</a:t>
            </a:r>
          </a:p>
          <a:p>
            <a:pPr lvl="1"/>
            <a:r>
              <a:rPr lang="en-US" altLang="zh-CN" dirty="0" smtClean="0"/>
              <a:t>R4-1811727, </a:t>
            </a:r>
            <a:r>
              <a:rPr lang="en-US" altLang="zh-CN" dirty="0"/>
              <a:t>WF on NR </a:t>
            </a:r>
            <a:r>
              <a:rPr lang="en-US" altLang="zh-CN" dirty="0" smtClean="0"/>
              <a:t>PUCCH </a:t>
            </a:r>
            <a:r>
              <a:rPr lang="en-US" altLang="zh-CN" dirty="0"/>
              <a:t>demodulation </a:t>
            </a:r>
            <a:r>
              <a:rPr lang="en-US" altLang="zh-CN" dirty="0" smtClean="0"/>
              <a:t>performance, </a:t>
            </a:r>
            <a:r>
              <a:rPr lang="en-US" altLang="zh-CN" dirty="0"/>
              <a:t>RAN4#88</a:t>
            </a:r>
          </a:p>
          <a:p>
            <a:pPr lvl="1"/>
            <a:r>
              <a:rPr lang="en-US" altLang="zh-CN" dirty="0" smtClean="0"/>
              <a:t>R4-1813943, </a:t>
            </a:r>
            <a:r>
              <a:rPr lang="en-US" altLang="zh-CN" dirty="0"/>
              <a:t>WF on NR </a:t>
            </a:r>
            <a:r>
              <a:rPr lang="en-US" altLang="zh-CN" dirty="0" smtClean="0"/>
              <a:t>PUCCH </a:t>
            </a:r>
            <a:r>
              <a:rPr lang="en-US" altLang="zh-CN" dirty="0"/>
              <a:t>demodulation requirements, RAN4#88bis</a:t>
            </a:r>
          </a:p>
          <a:p>
            <a:pPr lvl="1"/>
            <a:r>
              <a:rPr lang="en-US" altLang="zh-CN" dirty="0" smtClean="0"/>
              <a:t>R4-1816348, </a:t>
            </a:r>
            <a:r>
              <a:rPr lang="en-US" altLang="zh-CN" dirty="0"/>
              <a:t>WF on NR </a:t>
            </a:r>
            <a:r>
              <a:rPr lang="en-US" altLang="zh-CN" dirty="0" smtClean="0"/>
              <a:t>PUCCH </a:t>
            </a:r>
            <a:r>
              <a:rPr lang="en-US" altLang="zh-CN" dirty="0"/>
              <a:t>demodulation requirements, RAN4#89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959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17638"/>
            <a:ext cx="8229600" cy="51077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u="sng" dirty="0"/>
              <a:t>Agreements in the previous </a:t>
            </a:r>
            <a:r>
              <a:rPr lang="en-US" sz="2400" b="1" u="sng" dirty="0" smtClean="0"/>
              <a:t>meetings</a:t>
            </a:r>
            <a:r>
              <a:rPr lang="en-US" sz="2400" b="1" dirty="0" smtClean="0"/>
              <a:t>:</a:t>
            </a:r>
            <a:endParaRPr lang="en-US" sz="2400" dirty="0"/>
          </a:p>
          <a:p>
            <a:pPr lvl="0"/>
            <a:r>
              <a:rPr lang="en-US" sz="2400" b="1" i="1" dirty="0"/>
              <a:t>Introduce requirements for multi-slot PUCCH for FR1 in Rel-15 by next June</a:t>
            </a:r>
            <a:endParaRPr lang="en-US" sz="2400" dirty="0"/>
          </a:p>
          <a:p>
            <a:pPr lvl="1"/>
            <a:r>
              <a:rPr lang="fr-FR" sz="2400" b="1" i="1" dirty="0"/>
              <a:t>Option 1: </a:t>
            </a:r>
            <a:r>
              <a:rPr lang="fr-FR" sz="2400" b="1" i="1" dirty="0" err="1"/>
              <a:t>Introduce</a:t>
            </a:r>
            <a:r>
              <a:rPr lang="fr-FR" sz="2400" b="1" i="1" dirty="0"/>
              <a:t> </a:t>
            </a:r>
            <a:r>
              <a:rPr lang="fr-FR" sz="2400" b="1" i="1" dirty="0" err="1"/>
              <a:t>requirements</a:t>
            </a:r>
            <a:r>
              <a:rPr lang="fr-FR" sz="2400" b="1" i="1" dirty="0"/>
              <a:t> for PUCCH Formats 1 and 3 </a:t>
            </a:r>
            <a:r>
              <a:rPr lang="fr-FR" sz="2400" b="1" i="1" dirty="0" err="1"/>
              <a:t>with</a:t>
            </a:r>
            <a:r>
              <a:rPr lang="fr-FR" sz="2400" b="1" i="1" dirty="0"/>
              <a:t> slot </a:t>
            </a:r>
            <a:r>
              <a:rPr lang="fr-FR" sz="2400" b="1" i="1" dirty="0" err="1"/>
              <a:t>repetition</a:t>
            </a:r>
            <a:r>
              <a:rPr lang="fr-FR" sz="2400" b="1" i="1" dirty="0"/>
              <a:t> N = 2 and 4</a:t>
            </a:r>
            <a:endParaRPr lang="en-US" sz="1800" dirty="0"/>
          </a:p>
          <a:p>
            <a:pPr lvl="2"/>
            <a:r>
              <a:rPr lang="fr-FR" sz="1800" b="1" i="1" dirty="0" err="1"/>
              <a:t>Define</a:t>
            </a:r>
            <a:r>
              <a:rPr lang="fr-FR" sz="1800" b="1" i="1" dirty="0"/>
              <a:t> </a:t>
            </a:r>
            <a:r>
              <a:rPr lang="fr-FR" sz="1800" b="1" i="1" dirty="0" err="1"/>
              <a:t>requirements</a:t>
            </a:r>
            <a:r>
              <a:rPr lang="fr-FR" sz="1800" b="1" i="1" dirty="0"/>
              <a:t> by </a:t>
            </a:r>
            <a:r>
              <a:rPr lang="fr-FR" sz="1800" b="1" i="1" dirty="0" err="1"/>
              <a:t>adding</a:t>
            </a:r>
            <a:r>
              <a:rPr lang="fr-FR" sz="1800" b="1" i="1" dirty="0"/>
              <a:t> –10log(N)+[X] dB to single-slot PUCCH </a:t>
            </a:r>
            <a:r>
              <a:rPr lang="fr-FR" sz="1800" b="1" i="1" dirty="0" err="1"/>
              <a:t>requirements</a:t>
            </a:r>
            <a:r>
              <a:rPr lang="fr-FR" sz="1800" b="1" i="1" dirty="0"/>
              <a:t>, </a:t>
            </a:r>
            <a:r>
              <a:rPr lang="fr-FR" sz="1800" b="1" i="1" dirty="0" err="1"/>
              <a:t>where</a:t>
            </a:r>
            <a:r>
              <a:rPr lang="fr-FR" sz="1800" b="1" i="1" dirty="0"/>
              <a:t> X </a:t>
            </a:r>
            <a:r>
              <a:rPr lang="fr-FR" sz="1800" b="1" i="1" dirty="0" err="1"/>
              <a:t>accounts</a:t>
            </a:r>
            <a:r>
              <a:rPr lang="fr-FR" sz="1800" b="1" i="1" dirty="0"/>
              <a:t> for </a:t>
            </a:r>
            <a:r>
              <a:rPr lang="fr-FR" sz="1800" b="1" i="1" dirty="0" err="1"/>
              <a:t>loss</a:t>
            </a:r>
            <a:r>
              <a:rPr lang="fr-FR" sz="1800" b="1" i="1" dirty="0"/>
              <a:t> due to </a:t>
            </a:r>
            <a:r>
              <a:rPr lang="fr-FR" sz="1800" b="1" i="1" dirty="0" err="1"/>
              <a:t>channel</a:t>
            </a:r>
            <a:r>
              <a:rPr lang="fr-FR" sz="1800" b="1" i="1" dirty="0"/>
              <a:t> estimation and </a:t>
            </a:r>
            <a:r>
              <a:rPr lang="fr-FR" sz="1800" b="1" i="1" dirty="0" err="1"/>
              <a:t>other</a:t>
            </a:r>
            <a:r>
              <a:rPr lang="fr-FR" sz="1800" b="1" i="1" dirty="0"/>
              <a:t> </a:t>
            </a:r>
            <a:r>
              <a:rPr lang="fr-FR" sz="1800" b="1" i="1" dirty="0" err="1"/>
              <a:t>errors</a:t>
            </a:r>
            <a:r>
              <a:rPr lang="fr-FR" sz="1800" b="1" i="1" dirty="0"/>
              <a:t>.</a:t>
            </a:r>
            <a:endParaRPr lang="en-US" sz="1600" dirty="0"/>
          </a:p>
          <a:p>
            <a:pPr lvl="2"/>
            <a:r>
              <a:rPr lang="en-US" sz="1800" b="1" i="1" dirty="0"/>
              <a:t> </a:t>
            </a:r>
            <a:endParaRPr lang="en-US" sz="1600" dirty="0"/>
          </a:p>
          <a:p>
            <a:pPr lvl="3"/>
            <a:r>
              <a:rPr lang="fr-FR" sz="1600" b="1" i="1" dirty="0"/>
              <a:t>X: </a:t>
            </a:r>
            <a:endParaRPr lang="en-US" sz="1400" dirty="0"/>
          </a:p>
          <a:p>
            <a:pPr lvl="4"/>
            <a:r>
              <a:rPr lang="fr-FR" sz="1600" b="1" i="1" dirty="0"/>
              <a:t>option 1 : X=1 </a:t>
            </a:r>
            <a:endParaRPr lang="en-US" sz="1400" dirty="0"/>
          </a:p>
          <a:p>
            <a:pPr lvl="4"/>
            <a:r>
              <a:rPr lang="fr-FR" sz="1600" b="1" i="1" dirty="0" err="1"/>
              <a:t>other</a:t>
            </a:r>
            <a:r>
              <a:rPr lang="fr-FR" sz="1600" b="1" i="1" dirty="0"/>
              <a:t> options not </a:t>
            </a:r>
            <a:r>
              <a:rPr lang="fr-FR" sz="1600" b="1" i="1" dirty="0" err="1"/>
              <a:t>precluded</a:t>
            </a:r>
            <a:r>
              <a:rPr lang="fr-FR" sz="1600" b="1" i="1" dirty="0"/>
              <a:t>. </a:t>
            </a:r>
            <a:endParaRPr lang="en-US" sz="1400" dirty="0"/>
          </a:p>
          <a:p>
            <a:pPr lvl="1"/>
            <a:r>
              <a:rPr lang="fr-FR" sz="2400" b="1" i="1" dirty="0"/>
              <a:t>Othe options not </a:t>
            </a:r>
            <a:r>
              <a:rPr lang="fr-FR" sz="2400" b="1" i="1" dirty="0" err="1"/>
              <a:t>precluded</a:t>
            </a:r>
            <a:r>
              <a:rPr lang="fr-FR" sz="2400" b="1" i="1" dirty="0"/>
              <a:t>.</a:t>
            </a:r>
            <a:endParaRPr lang="en-US" sz="1800" dirty="0"/>
          </a:p>
          <a:p>
            <a:r>
              <a:rPr lang="fr-FR" sz="2400" b="1" i="1" dirty="0" err="1"/>
              <a:t>Discuss</a:t>
            </a:r>
            <a:r>
              <a:rPr lang="fr-FR" sz="2400" b="1" i="1" dirty="0"/>
              <a:t> the test </a:t>
            </a:r>
            <a:r>
              <a:rPr lang="fr-FR" sz="2400" b="1" i="1" dirty="0" err="1"/>
              <a:t>parameters</a:t>
            </a:r>
            <a:r>
              <a:rPr lang="fr-FR" sz="2400" b="1" i="1" dirty="0"/>
              <a:t> </a:t>
            </a:r>
            <a:r>
              <a:rPr lang="fr-FR" sz="2400" b="1" i="1" dirty="0" err="1"/>
              <a:t>after</a:t>
            </a:r>
            <a:r>
              <a:rPr lang="fr-FR" sz="2400" b="1" i="1" dirty="0"/>
              <a:t> the </a:t>
            </a:r>
            <a:r>
              <a:rPr lang="fr-FR" sz="2400" b="1" i="1" dirty="0" err="1"/>
              <a:t>Nov</a:t>
            </a:r>
            <a:r>
              <a:rPr lang="fr-FR" sz="2400" b="1" i="1" dirty="0"/>
              <a:t> </a:t>
            </a:r>
            <a:r>
              <a:rPr lang="fr-FR" sz="2400" b="1" i="1" dirty="0" smtClean="0"/>
              <a:t>meeting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80E26A1-CFB9-4C56-84F4-20DDF4F75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PUCCH format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0F7F97E-615E-4886-A9D1-1B7F498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324036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PUCCH format</a:t>
            </a:r>
          </a:p>
          <a:p>
            <a:pPr lvl="1"/>
            <a:r>
              <a:rPr lang="en-US" dirty="0"/>
              <a:t>Option 1: PUCCH format 3 </a:t>
            </a:r>
          </a:p>
          <a:p>
            <a:pPr lvl="1"/>
            <a:r>
              <a:rPr lang="en-US" dirty="0"/>
              <a:t>Option 2: PUCCH format </a:t>
            </a:r>
            <a:r>
              <a:rPr lang="en-US" dirty="0" smtClean="0"/>
              <a:t>1</a:t>
            </a:r>
          </a:p>
          <a:p>
            <a:pPr marL="457200" lvl="1" indent="0">
              <a:buNone/>
            </a:pPr>
            <a:endParaRPr lang="en-GB" dirty="0" smtClean="0"/>
          </a:p>
          <a:p>
            <a:pPr marL="57150" indent="0">
              <a:buNone/>
            </a:pPr>
            <a:r>
              <a:rPr lang="en-GB" sz="2800" dirty="0" smtClean="0"/>
              <a:t>Notes: According to TS 38.213 Section 9.2.6, a UE can be configured a number of slots for repetitions of a PUCCH with format {1,3,4}</a:t>
            </a:r>
            <a:endParaRPr lang="en-GB" sz="28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762" y="4425046"/>
            <a:ext cx="7621670" cy="195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263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80E26A1-CFB9-4C56-84F4-20DDF4F75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52" y="125760"/>
            <a:ext cx="9036496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Number of slot repetition 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0F7F97E-615E-4886-A9D1-1B7F498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324036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/>
              <a:t>Number of slot repetition </a:t>
            </a:r>
            <a:r>
              <a:rPr lang="en-US" dirty="0" smtClean="0"/>
              <a:t>N = 2</a:t>
            </a:r>
          </a:p>
        </p:txBody>
      </p:sp>
    </p:spTree>
    <p:extLst>
      <p:ext uri="{BB962C8B-B14F-4D97-AF65-F5344CB8AC3E}">
        <p14:creationId xmlns:p14="http://schemas.microsoft.com/office/powerpoint/2010/main" val="1288858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80E26A1-CFB9-4C56-84F4-20DDF4F75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52" y="125760"/>
            <a:ext cx="9036496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Frequency hopping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0F7F97E-615E-4886-A9D1-1B7F498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320480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en-US" dirty="0" smtClean="0"/>
              <a:t>Frequency hopping</a:t>
            </a:r>
          </a:p>
          <a:p>
            <a:pPr lvl="1"/>
            <a:r>
              <a:rPr lang="en-US" dirty="0" smtClean="0"/>
              <a:t>Option </a:t>
            </a:r>
            <a:r>
              <a:rPr lang="en-US" dirty="0"/>
              <a:t>1: Inter-slot frequency hopping enabled and intra-slot frequency hopping </a:t>
            </a:r>
            <a:r>
              <a:rPr lang="en-US" dirty="0" smtClean="0"/>
              <a:t>disabled</a:t>
            </a:r>
          </a:p>
          <a:p>
            <a:pPr lvl="1"/>
            <a:r>
              <a:rPr lang="en-US" dirty="0" smtClean="0"/>
              <a:t>Option 2: both intra and inter slot frequency hopping are disabled</a:t>
            </a:r>
            <a:endParaRPr lang="en-US" dirty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GB" dirty="0" smtClean="0"/>
          </a:p>
          <a:p>
            <a:pPr marL="57150" indent="0">
              <a:buNone/>
            </a:pPr>
            <a:r>
              <a:rPr lang="en-GB" sz="2800" dirty="0" smtClean="0"/>
              <a:t>Notes: If inter-slot frequency hopping enable, intra-slot frequency hoping must be disabled according to TS </a:t>
            </a:r>
            <a:r>
              <a:rPr lang="en-GB" sz="2800" dirty="0" smtClean="0"/>
              <a:t>38.213, or if inter-slot frequency hoping is disabled, intra-slot frequency hopping can be either enabled or disabled.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796220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Applicability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dirty="0"/>
              <a:t>Test applicability for multi-slot </a:t>
            </a:r>
            <a:r>
              <a:rPr lang="en-US" dirty="0" smtClean="0"/>
              <a:t>PUCCH</a:t>
            </a:r>
          </a:p>
          <a:p>
            <a:pPr marL="0" lvl="0" indent="0">
              <a:buNone/>
            </a:pPr>
            <a:endParaRPr lang="en-US" dirty="0" smtClean="0"/>
          </a:p>
          <a:p>
            <a:pPr marL="0" lvl="0" indent="0">
              <a:buNone/>
            </a:pPr>
            <a:r>
              <a:rPr lang="en-US" dirty="0" smtClean="0"/>
              <a:t>Agreement</a:t>
            </a:r>
            <a:endParaRPr lang="en-US" dirty="0"/>
          </a:p>
          <a:p>
            <a:r>
              <a:rPr lang="en-US" dirty="0"/>
              <a:t> </a:t>
            </a:r>
            <a:r>
              <a:rPr lang="en-US" dirty="0" smtClean="0">
                <a:solidFill>
                  <a:srgbClr val="00B050"/>
                </a:solidFill>
              </a:rPr>
              <a:t>The </a:t>
            </a:r>
            <a:r>
              <a:rPr lang="en-US" dirty="0">
                <a:solidFill>
                  <a:srgbClr val="00B050"/>
                </a:solidFill>
              </a:rPr>
              <a:t>requirements defined for multi-slot PUCCH only apply to the BS supporting multi-slot PUCCH.</a:t>
            </a:r>
          </a:p>
        </p:txBody>
      </p:sp>
    </p:spTree>
    <p:extLst>
      <p:ext uri="{BB962C8B-B14F-4D97-AF65-F5344CB8AC3E}">
        <p14:creationId xmlns:p14="http://schemas.microsoft.com/office/powerpoint/2010/main" val="4018166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39180</TotalTime>
  <Words>289</Words>
  <Application>Microsoft Office PowerPoint</Application>
  <PresentationFormat>On-screen Show (4:3)</PresentationFormat>
  <Paragraphs>45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MS PGothic</vt:lpstr>
      <vt:lpstr>宋体</vt:lpstr>
      <vt:lpstr>Arial</vt:lpstr>
      <vt:lpstr>Calibri</vt:lpstr>
      <vt:lpstr>Office 主题</vt:lpstr>
      <vt:lpstr>WF on Multi-slot PUCCH</vt:lpstr>
      <vt:lpstr>Background</vt:lpstr>
      <vt:lpstr>Background (Cont’d)</vt:lpstr>
      <vt:lpstr>PUCCH format</vt:lpstr>
      <vt:lpstr>Number of slot repetition N</vt:lpstr>
      <vt:lpstr>Frequency hopping</vt:lpstr>
      <vt:lpstr>Test Applicability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Aijun CAO</dc:creator>
  <cp:lastModifiedBy>Aijun CAO</cp:lastModifiedBy>
  <cp:revision>530</cp:revision>
  <dcterms:created xsi:type="dcterms:W3CDTF">2016-01-12T08:39:50Z</dcterms:created>
  <dcterms:modified xsi:type="dcterms:W3CDTF">2019-02-28T21:06:31Z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(3)/EUguOiCtPdx1idgpm7tDHjB52ZtdCcjBuFCy9UhgIS3U3jXrl73gMXmqPrHJwz50JOtj177
LhoR82QqNdoj01ABBvaTOmyLHMYQJtyAU33/opK9RsLZ0HnVbUV2+QQTrZodVvTXKnwj4KHw
scjd2H79jsdPPU2BTIMP2YyxpiPbXcQc359uIyutg8IMd9BstG9gMCGFYMWIO7m1H7c9ga89
rgxm1KZmwnhUVHD89e</vt:lpwstr>
  </property>
  <property fmtid="{D5CDD505-2E9C-101B-9397-08002B2CF9AE}" pid="3" name="_2015_ms_pID_7253431">
    <vt:lpwstr>ECLTDKe1+OcEpwCYUzjHnKfilYk9ub0QsiIXbTb1Wb/Jjjoad2T1g8
gDix8BDOlGgYVxJ4xtC8XYzDLKBApiw6lyRBHqj4eSO7xFkf/beU4cphFOdtObRPJtdlk0aC
cMmIOSoRNtT4EJYy7I576GMZeQ62Iar+UVyKlzQ14yfiZ51x7VRICq8+AG5YmkediXK2Jt2G
vYzH1+nhtV7cF2QaH4D8K+b2vBPOwqGYIUj0</vt:lpwstr>
  </property>
  <property fmtid="{D5CDD505-2E9C-101B-9397-08002B2CF9AE}" pid="4" name="_2015_ms_pID_7253432">
    <vt:lpwstr>F7lFtw8e4oUuwNM0fnnkjfahSxrXzL8i+Jv8
Thi403w3DJeJ3qOGJCWOtPZUnmUoJwFOJF6+DAXqpFEymc/mN5Q=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1539307738</vt:lpwstr>
  </property>
</Properties>
</file>