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401" r:id="rId6"/>
    <p:sldId id="411" r:id="rId7"/>
    <p:sldId id="413" r:id="rId8"/>
    <p:sldId id="414" r:id="rId9"/>
    <p:sldId id="407" r:id="rId10"/>
    <p:sldId id="408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04" autoAdjust="0"/>
    <p:restoredTop sz="87234" autoAdjust="0"/>
  </p:normalViewPr>
  <p:slideViewPr>
    <p:cSldViewPr>
      <p:cViewPr>
        <p:scale>
          <a:sx n="100" d="100"/>
          <a:sy n="100" d="100"/>
        </p:scale>
        <p:origin x="618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27.02.2019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2/27/2019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2/27/2019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2/27/2019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2/27/2019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2/27/2019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2/27/2019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2/27/2019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2/27/2019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2/27/2019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2/27/2019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2/27/2019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2/27/2019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pPr eaLnBrk="1" hangingPunct="1"/>
            <a:r>
              <a:rPr lang="en-GB" b="1" dirty="0" smtClean="0"/>
              <a:t>WF </a:t>
            </a:r>
            <a:r>
              <a:rPr lang="en-GB" b="1" dirty="0"/>
              <a:t>on </a:t>
            </a:r>
            <a:r>
              <a:rPr lang="en-GB" b="1" dirty="0" smtClean="0"/>
              <a:t>simulation assumptions for BC tolerance requirements</a:t>
            </a:r>
            <a:endParaRPr lang="en-GB" altLang="en-US" sz="4000" b="1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4384085" cy="139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/>
              <a:t>3GPP TSG-RAN </a:t>
            </a:r>
            <a:r>
              <a:rPr lang="en-US" altLang="zh-CN" sz="1800" b="1" dirty="0" smtClean="0"/>
              <a:t>WG4 #90 Meeting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GB" sz="1800" b="1" dirty="0" smtClean="0"/>
              <a:t>Athens, Greece, 25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Feb. – 01</a:t>
            </a:r>
            <a:r>
              <a:rPr lang="en-GB" sz="1800" b="1" baseline="30000" dirty="0" smtClean="0"/>
              <a:t>st</a:t>
            </a:r>
            <a:r>
              <a:rPr lang="en-GB" sz="1800" b="1" dirty="0" smtClean="0"/>
              <a:t> March, 2019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 smtClean="0"/>
              <a:t>Agenda Item: </a:t>
            </a:r>
            <a:r>
              <a:rPr lang="en-US" altLang="ko-KR" sz="1800" b="1" dirty="0" smtClean="0"/>
              <a:t>6.7.8.3.2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 smtClean="0"/>
              <a:t>Document for : Approval</a:t>
            </a:r>
            <a:endParaRPr lang="en-US" altLang="zh-CN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4391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R4-1902254</a:t>
            </a:r>
            <a:endParaRPr lang="en-GB" altLang="zh-CN" sz="1800" b="1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Background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5029199"/>
          </a:xfrm>
        </p:spPr>
        <p:txBody>
          <a:bodyPr/>
          <a:lstStyle/>
          <a:p>
            <a:pPr lvl="0" latinLnBrk="0"/>
            <a:r>
              <a:rPr lang="en-US" dirty="0" smtClean="0"/>
              <a:t>RAN Plenary agreed to specify BC tolerance requirements for UE feature 2-20 set to 0 [1]</a:t>
            </a:r>
          </a:p>
          <a:p>
            <a:pPr lvl="0" latinLnBrk="0"/>
            <a:r>
              <a:rPr lang="en-US" dirty="0" smtClean="0"/>
              <a:t>RAN4 agreed to decide [x]-tile % and [Y] dB based on delta EIRP CDF curve</a:t>
            </a:r>
          </a:p>
          <a:p>
            <a:pPr lvl="1"/>
            <a:r>
              <a:rPr lang="en-US" sz="1800" dirty="0" smtClean="0"/>
              <a:t>Candidate [x]-tile % is one of set in [80%, 85%, 90%, 95%, 100</a:t>
            </a:r>
            <a:r>
              <a:rPr lang="en-US" sz="1800" dirty="0" smtClean="0"/>
              <a:t>%]. </a:t>
            </a:r>
            <a:r>
              <a:rPr lang="en-GB" altLang="ko-KR" sz="1800" dirty="0"/>
              <a:t>In addition, companies can also check other point, e.g., 60%</a:t>
            </a:r>
            <a:endParaRPr lang="en-US" sz="1800" dirty="0" smtClean="0"/>
          </a:p>
          <a:p>
            <a:pPr marL="0" lvl="0" indent="0" latinLnBrk="0">
              <a:buNone/>
            </a:pPr>
            <a:endParaRPr lang="en-US" sz="1800" dirty="0"/>
          </a:p>
          <a:p>
            <a:pPr lvl="0" latinLnBrk="0"/>
            <a:r>
              <a:rPr lang="en-US" dirty="0" smtClean="0"/>
              <a:t>Agreements in AH meeting [2]</a:t>
            </a:r>
          </a:p>
          <a:p>
            <a:pPr lvl="1"/>
            <a:r>
              <a:rPr lang="en-US" altLang="ko-KR" sz="1800" dirty="0"/>
              <a:t>Test point is top 50% EIRP2 points for PC3 UE </a:t>
            </a:r>
          </a:p>
          <a:p>
            <a:pPr lvl="1"/>
            <a:r>
              <a:rPr lang="en-US" altLang="ko-KR" sz="1800" dirty="0" smtClean="0"/>
              <a:t>Option3  in </a:t>
            </a:r>
            <a:r>
              <a:rPr lang="en-US" sz="1800" dirty="0" smtClean="0"/>
              <a:t>Test </a:t>
            </a:r>
            <a:r>
              <a:rPr lang="en-US" sz="1800" dirty="0" smtClean="0"/>
              <a:t>procedure [2] </a:t>
            </a:r>
            <a:r>
              <a:rPr lang="en-US" sz="1800" dirty="0" smtClean="0"/>
              <a:t>is baseline</a:t>
            </a:r>
          </a:p>
          <a:p>
            <a:pPr lvl="1"/>
            <a:r>
              <a:rPr lang="en-US" sz="1800" dirty="0" smtClean="0"/>
              <a:t>Basic principle : Test procedure and test point will be decided as package to reduce the OTA test time [3</a:t>
            </a:r>
            <a:r>
              <a:rPr lang="en-US" sz="1800" dirty="0" smtClean="0"/>
              <a:t>]</a:t>
            </a:r>
          </a:p>
          <a:p>
            <a:pPr lvl="1"/>
            <a:r>
              <a:rPr lang="en-GB" altLang="ko-KR" sz="1800" dirty="0" smtClean="0"/>
              <a:t>The </a:t>
            </a:r>
            <a:r>
              <a:rPr lang="en-GB" altLang="ko-KR" sz="1800" dirty="0"/>
              <a:t>same polarization </a:t>
            </a:r>
            <a:r>
              <a:rPr lang="en-GB" altLang="ko-KR" sz="1800" dirty="0" smtClean="0"/>
              <a:t>combining option will be used for </a:t>
            </a:r>
            <a:r>
              <a:rPr lang="en-GB" altLang="ko-KR" sz="1800" dirty="0"/>
              <a:t>both EIRP1 and </a:t>
            </a:r>
            <a:r>
              <a:rPr lang="en-GB" altLang="ko-KR" sz="1800" dirty="0" smtClean="0"/>
              <a:t>EIRP2[2]</a:t>
            </a:r>
          </a:p>
          <a:p>
            <a:pPr lvl="2"/>
            <a:r>
              <a:rPr lang="x-none" altLang="ko-KR" sz="1600" dirty="0"/>
              <a:t>Option 3: EIRP CDF is derived based on data vector [maximum </a:t>
            </a:r>
            <a:r>
              <a:rPr lang="x-none" altLang="ko-KR" sz="1600" dirty="0" smtClean="0"/>
              <a:t>(</a:t>
            </a:r>
            <a:r>
              <a:rPr lang="en-US" altLang="ko-KR" sz="1600" dirty="0" smtClean="0"/>
              <a:t>V-V + V-H</a:t>
            </a:r>
            <a:r>
              <a:rPr lang="x-none" altLang="ko-KR" sz="1600" dirty="0" smtClean="0"/>
              <a:t>, </a:t>
            </a:r>
            <a:r>
              <a:rPr lang="en-US" altLang="ko-KR" sz="1600" dirty="0" smtClean="0"/>
              <a:t>H-V+H-H</a:t>
            </a:r>
            <a:r>
              <a:rPr lang="x-none" altLang="ko-KR" sz="1600" dirty="0" smtClean="0"/>
              <a:t>)] </a:t>
            </a:r>
            <a:r>
              <a:rPr lang="x-none" altLang="ko-KR" sz="1600" dirty="0"/>
              <a:t>cross all testing points   </a:t>
            </a:r>
            <a:endParaRPr lang="ko-KR" altLang="ko-KR" sz="1600" dirty="0"/>
          </a:p>
          <a:p>
            <a:pPr lvl="2"/>
            <a:endParaRPr lang="en-GB" altLang="ko-KR" sz="1600" b="1" dirty="0"/>
          </a:p>
          <a:p>
            <a:pPr lvl="1"/>
            <a:endParaRPr lang="en-US" sz="18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0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WF on General UE RF parameters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0203" y="1219200"/>
            <a:ext cx="8356597" cy="5334000"/>
          </a:xfrm>
        </p:spPr>
        <p:txBody>
          <a:bodyPr/>
          <a:lstStyle/>
          <a:p>
            <a:pPr lvl="0" latinLnBrk="0"/>
            <a:r>
              <a:rPr lang="en-US" dirty="0" smtClean="0"/>
              <a:t>Basic RF parameters: reuse the simulation assumptions for Peak/Spherical EIRP </a:t>
            </a:r>
            <a:r>
              <a:rPr lang="en-US" dirty="0" smtClean="0"/>
              <a:t>requirements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004751"/>
              </p:ext>
            </p:extLst>
          </p:nvPr>
        </p:nvGraphicFramePr>
        <p:xfrm>
          <a:off x="381000" y="2076501"/>
          <a:ext cx="8356598" cy="4591485"/>
        </p:xfrm>
        <a:graphic>
          <a:graphicData uri="http://schemas.openxmlformats.org/drawingml/2006/table">
            <a:tbl>
              <a:tblPr/>
              <a:tblGrid>
                <a:gridCol w="34035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336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989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UE RF parameters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ko-KR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Unit</a:t>
                      </a:r>
                      <a:endParaRPr lang="ko-KR" alt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Value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9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n257/n258/n260/n261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performance can be different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9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Measurement</a:t>
                      </a:r>
                      <a:r>
                        <a:rPr lang="en-US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Grid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7.5 or 15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Peak EIRP is 7.5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Spherical EIRP is 15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5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element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in an antenna module/set</a:t>
                      </a:r>
                      <a:b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(# of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panels,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operating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beam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 (2 panels, # total beam: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8,16,32)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Consider switched 2 panels.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These parameters will be depend on UE implementation. Other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values are not precluded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9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Polarization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 polarization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79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Constant</a:t>
                      </a:r>
                      <a:r>
                        <a:rPr lang="en-US" altLang="zh-TW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density/step</a:t>
                      </a:r>
                      <a:r>
                        <a:rPr lang="zh-TW" alt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test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grid for EIRP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test point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9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Beam phase shifter controller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beam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9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location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Left/right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9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shifter/Amplitude by pre-coder</a:t>
                      </a:r>
                      <a:endParaRPr lang="en-US" sz="10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Degree/</a:t>
                      </a: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dB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Phase error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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=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[5~45] </a:t>
                      </a:r>
                      <a:r>
                        <a:rPr lang="en-US" altLang="ko-KR" sz="1200" b="0" i="0" u="none" strike="noStrike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deg</a:t>
                      </a:r>
                      <a:endParaRPr lang="en-GB" altLang="ko-KR" sz="12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Amplitude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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= [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1~3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]dB</a:t>
                      </a:r>
                      <a:endParaRPr lang="en-GB" altLang="ko-KR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These parameters will be depend on UE implementation. Other</a:t>
                      </a:r>
                      <a:r>
                        <a:rPr lang="en-US" altLang="ko-KR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values are not precluded</a:t>
                      </a:r>
                      <a:endParaRPr lang="en-US" altLang="ko-KR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6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Error in RSRP estimation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dB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</a:t>
                      </a:r>
                      <a:r>
                        <a:rPr lang="en-US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=[</a:t>
                      </a: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2]dB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sng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This information is meaningful only if it’s the same with the material which covers antennas. 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9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69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9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panel – Full (Y)</a:t>
                      </a:r>
                      <a:r>
                        <a:rPr lang="en-US" sz="1200" b="1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or Partial (N)</a:t>
                      </a:r>
                      <a:endParaRPr 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5096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28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838200"/>
          </a:xfrm>
        </p:spPr>
        <p:txBody>
          <a:bodyPr/>
          <a:lstStyle/>
          <a:p>
            <a:r>
              <a:rPr lang="en-US" b="1" dirty="0" smtClean="0"/>
              <a:t>WF on measurement method for delta EIRP 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95250" y="1295400"/>
            <a:ext cx="8953500" cy="5257800"/>
          </a:xfrm>
        </p:spPr>
        <p:txBody>
          <a:bodyPr/>
          <a:lstStyle/>
          <a:p>
            <a:r>
              <a:rPr lang="en-GB" altLang="ko-KR" dirty="0" smtClean="0"/>
              <a:t>Simulation Set-up : </a:t>
            </a:r>
            <a:r>
              <a:rPr lang="en-GB" altLang="ko-KR" dirty="0" smtClean="0"/>
              <a:t>option1</a:t>
            </a:r>
            <a:endParaRPr lang="en-GB" altLang="ko-KR" dirty="0" smtClean="0"/>
          </a:p>
          <a:p>
            <a:pPr lvl="1"/>
            <a:r>
              <a:rPr lang="en-GB" altLang="ko-KR" dirty="0" smtClean="0"/>
              <a:t>1</a:t>
            </a:r>
            <a:r>
              <a:rPr lang="en-GB" altLang="ko-KR" baseline="30000" dirty="0" smtClean="0"/>
              <a:t>st</a:t>
            </a:r>
            <a:r>
              <a:rPr lang="en-GB" altLang="ko-KR" dirty="0" smtClean="0"/>
              <a:t> : Select one EIRP measurement grid </a:t>
            </a:r>
            <a:r>
              <a:rPr lang="en-GB" altLang="ko-KR" dirty="0" smtClean="0"/>
              <a:t>(with 7.5 or </a:t>
            </a:r>
            <a:r>
              <a:rPr lang="en-GB" altLang="ko-KR" dirty="0" smtClean="0"/>
              <a:t>1</a:t>
            </a:r>
            <a:r>
              <a:rPr lang="en-GB" altLang="ko-KR" dirty="0" smtClean="0"/>
              <a:t>5 degree) </a:t>
            </a:r>
            <a:r>
              <a:rPr lang="en-GB" altLang="ko-KR" dirty="0" smtClean="0"/>
              <a:t>among all grids</a:t>
            </a:r>
          </a:p>
          <a:p>
            <a:pPr lvl="2"/>
            <a:r>
              <a:rPr lang="en-GB" altLang="ko-KR" dirty="0" smtClean="0"/>
              <a:t>Measurement grid Point = </a:t>
            </a:r>
            <a:r>
              <a:rPr lang="en-GB" altLang="ko-KR" dirty="0" err="1" smtClean="0"/>
              <a:t>Q</a:t>
            </a:r>
            <a:r>
              <a:rPr lang="en-GB" altLang="ko-KR" baseline="-25000" dirty="0" err="1" smtClean="0"/>
              <a:t>n</a:t>
            </a:r>
            <a:endParaRPr lang="en-GB" altLang="ko-KR" baseline="-25000" dirty="0"/>
          </a:p>
          <a:p>
            <a:pPr lvl="1"/>
            <a:r>
              <a:rPr lang="en-GB" altLang="ko-KR" dirty="0" smtClean="0"/>
              <a:t>2</a:t>
            </a:r>
            <a:r>
              <a:rPr lang="en-GB" altLang="ko-KR" baseline="30000" dirty="0" smtClean="0"/>
              <a:t>nd</a:t>
            </a:r>
            <a:r>
              <a:rPr lang="en-GB" altLang="ko-KR" dirty="0" smtClean="0"/>
              <a:t> : Get </a:t>
            </a:r>
            <a:r>
              <a:rPr lang="en-GB" altLang="ko-KR" dirty="0" err="1" smtClean="0"/>
              <a:t>Delta_EIRP</a:t>
            </a:r>
            <a:r>
              <a:rPr lang="en-GB" altLang="ko-KR" dirty="0" smtClean="0"/>
              <a:t> as following </a:t>
            </a:r>
          </a:p>
          <a:p>
            <a:pPr lvl="2"/>
            <a:r>
              <a:rPr lang="en-GB" altLang="ko-KR" dirty="0" smtClean="0"/>
              <a:t>Define Autonomous Tx Beam </a:t>
            </a:r>
            <a:r>
              <a:rPr lang="en-GB" altLang="ko-KR" dirty="0" smtClean="0"/>
              <a:t>direction (EIRP1)</a:t>
            </a:r>
            <a:r>
              <a:rPr lang="en-GB" altLang="ko-KR" dirty="0" smtClean="0"/>
              <a:t>	</a:t>
            </a:r>
          </a:p>
          <a:p>
            <a:pPr lvl="3"/>
            <a:r>
              <a:rPr lang="en-GB" altLang="ko-KR" dirty="0" smtClean="0"/>
              <a:t>P</a:t>
            </a:r>
            <a:r>
              <a:rPr lang="en-GB" altLang="ko-KR" dirty="0" smtClean="0"/>
              <a:t>eak </a:t>
            </a:r>
            <a:r>
              <a:rPr lang="en-GB" altLang="ko-KR" dirty="0"/>
              <a:t>Rx Beam(A1) = </a:t>
            </a:r>
            <a:r>
              <a:rPr lang="en-GB" altLang="ko-KR" dirty="0" smtClean="0"/>
              <a:t>max</a:t>
            </a:r>
            <a:r>
              <a:rPr lang="en-GB" altLang="ko-KR" dirty="0" smtClean="0"/>
              <a:t>{{</a:t>
            </a:r>
            <a:r>
              <a:rPr lang="en-GB" altLang="ko-KR" dirty="0" smtClean="0"/>
              <a:t>RSRP_1+</a:t>
            </a:r>
            <a:r>
              <a:rPr lang="en-GB" altLang="ko-KR" dirty="0" smtClean="0">
                <a:latin typeface="Symbol" panose="05050102010706020507" pitchFamily="18" charset="2"/>
              </a:rPr>
              <a:t>D</a:t>
            </a:r>
            <a:r>
              <a:rPr lang="en-GB" altLang="ko-KR" baseline="-25000" dirty="0" smtClean="0">
                <a:latin typeface="Symbol" panose="05050102010706020507" pitchFamily="18" charset="2"/>
              </a:rPr>
              <a:t>1</a:t>
            </a:r>
            <a:r>
              <a:rPr lang="en-GB" altLang="ko-KR" dirty="0" smtClean="0"/>
              <a:t>,RSRP_2+</a:t>
            </a:r>
            <a:r>
              <a:rPr lang="en-GB" altLang="ko-KR" dirty="0" smtClean="0">
                <a:latin typeface="Symbol" panose="05050102010706020507" pitchFamily="18" charset="2"/>
              </a:rPr>
              <a:t>D</a:t>
            </a:r>
            <a:r>
              <a:rPr lang="en-GB" altLang="ko-KR" baseline="-25000" dirty="0" smtClean="0">
                <a:latin typeface="Symbol" panose="05050102010706020507" pitchFamily="18" charset="2"/>
              </a:rPr>
              <a:t>2</a:t>
            </a:r>
            <a:r>
              <a:rPr lang="en-GB" altLang="ko-KR" dirty="0" smtClean="0"/>
              <a:t>,…,RSRP_N+</a:t>
            </a:r>
            <a:r>
              <a:rPr lang="en-GB" altLang="ko-KR" dirty="0" smtClean="0">
                <a:latin typeface="Symbol" panose="05050102010706020507" pitchFamily="18" charset="2"/>
              </a:rPr>
              <a:t>D</a:t>
            </a:r>
            <a:r>
              <a:rPr lang="en-GB" altLang="ko-KR" baseline="-25000" dirty="0" smtClean="0">
                <a:latin typeface="Symbol" panose="05050102010706020507" pitchFamily="18" charset="2"/>
              </a:rPr>
              <a:t>N</a:t>
            </a:r>
            <a:r>
              <a:rPr lang="en-GB" altLang="ko-KR" dirty="0" smtClean="0"/>
              <a:t>}_</a:t>
            </a:r>
            <a:r>
              <a:rPr lang="en-GB" altLang="ko-KR" dirty="0" smtClean="0"/>
              <a:t>at high SNR </a:t>
            </a:r>
          </a:p>
          <a:p>
            <a:pPr lvl="4"/>
            <a:r>
              <a:rPr lang="en-GB" altLang="ko-KR" dirty="0" smtClean="0">
                <a:latin typeface="Symbol" panose="05050102010706020507" pitchFamily="18" charset="2"/>
              </a:rPr>
              <a:t>D</a:t>
            </a:r>
            <a:r>
              <a:rPr lang="en-GB" altLang="ko-KR" dirty="0"/>
              <a:t> </a:t>
            </a:r>
            <a:r>
              <a:rPr lang="en-GB" altLang="ko-KR" dirty="0" smtClean="0"/>
              <a:t>= </a:t>
            </a:r>
            <a:r>
              <a:rPr lang="en-GB" altLang="ko-KR" dirty="0" err="1" smtClean="0"/>
              <a:t>RSRP_accuracy</a:t>
            </a:r>
            <a:r>
              <a:rPr lang="en-GB" altLang="ko-KR" dirty="0" smtClean="0"/>
              <a:t>(+/-[2])</a:t>
            </a:r>
            <a:r>
              <a:rPr lang="en-GB" altLang="ko-KR" dirty="0" smtClean="0"/>
              <a:t>dB</a:t>
            </a:r>
            <a:endParaRPr lang="en-GB" altLang="ko-KR" dirty="0" smtClean="0"/>
          </a:p>
          <a:p>
            <a:pPr lvl="3"/>
            <a:r>
              <a:rPr lang="en-GB" altLang="ko-KR" dirty="0" smtClean="0"/>
              <a:t>Autonomous </a:t>
            </a:r>
            <a:r>
              <a:rPr lang="en-GB" altLang="ko-KR" dirty="0" smtClean="0"/>
              <a:t>Tx Beam(A2) = A1 + phased </a:t>
            </a:r>
            <a:r>
              <a:rPr lang="en-GB" altLang="ko-KR" dirty="0" smtClean="0"/>
              <a:t>shift/amplitude error</a:t>
            </a:r>
            <a:endParaRPr lang="en-GB" altLang="ko-KR" dirty="0" smtClean="0"/>
          </a:p>
          <a:p>
            <a:pPr lvl="3"/>
            <a:r>
              <a:rPr lang="en-GB" altLang="ko-KR" dirty="0"/>
              <a:t>EIRP1 = </a:t>
            </a:r>
            <a:r>
              <a:rPr lang="en-GB" altLang="ko-KR" dirty="0" smtClean="0"/>
              <a:t>A2 </a:t>
            </a:r>
            <a:r>
              <a:rPr lang="en-GB" altLang="ko-KR" dirty="0"/>
              <a:t>at </a:t>
            </a:r>
            <a:r>
              <a:rPr lang="en-GB" altLang="ko-KR" dirty="0" err="1" smtClean="0"/>
              <a:t>Q</a:t>
            </a:r>
            <a:r>
              <a:rPr lang="en-GB" altLang="ko-KR" baseline="-25000" dirty="0" err="1" smtClean="0"/>
              <a:t>n</a:t>
            </a:r>
            <a:r>
              <a:rPr lang="en-GB" altLang="ko-KR" dirty="0" smtClean="0"/>
              <a:t> </a:t>
            </a:r>
            <a:endParaRPr lang="en-GB" altLang="ko-KR" dirty="0" smtClean="0"/>
          </a:p>
          <a:p>
            <a:pPr lvl="2"/>
            <a:r>
              <a:rPr lang="en-GB" altLang="ko-KR" dirty="0" smtClean="0"/>
              <a:t>UL Beam Sweeping Tx Beam </a:t>
            </a:r>
            <a:r>
              <a:rPr lang="en-GB" altLang="ko-KR" dirty="0" smtClean="0"/>
              <a:t>direction (EIRP2)</a:t>
            </a:r>
            <a:endParaRPr lang="en-GB" altLang="ko-KR" dirty="0" smtClean="0"/>
          </a:p>
          <a:p>
            <a:pPr lvl="3"/>
            <a:r>
              <a:rPr lang="en-GB" altLang="ko-KR" dirty="0" smtClean="0"/>
              <a:t>EIRP2 </a:t>
            </a:r>
            <a:r>
              <a:rPr lang="en-GB" altLang="ko-KR" dirty="0"/>
              <a:t>= max{EIRP_1, EIRP_2, …, EIRP_M} at </a:t>
            </a:r>
            <a:r>
              <a:rPr lang="en-GB" altLang="ko-KR" dirty="0" err="1" smtClean="0"/>
              <a:t>Q</a:t>
            </a:r>
            <a:r>
              <a:rPr lang="en-GB" altLang="ko-KR" baseline="-25000" dirty="0" err="1" smtClean="0"/>
              <a:t>n</a:t>
            </a:r>
            <a:r>
              <a:rPr lang="en-GB" altLang="ko-KR" dirty="0" smtClean="0"/>
              <a:t>, </a:t>
            </a:r>
            <a:r>
              <a:rPr lang="en-GB" altLang="ko-KR" dirty="0" smtClean="0"/>
              <a:t>m=1~M</a:t>
            </a:r>
          </a:p>
          <a:p>
            <a:pPr lvl="4"/>
            <a:r>
              <a:rPr lang="en-GB" altLang="ko-KR" dirty="0" smtClean="0"/>
              <a:t>M = # of SRS resource(M=[4</a:t>
            </a:r>
            <a:r>
              <a:rPr lang="en-GB" altLang="ko-KR" dirty="0" smtClean="0"/>
              <a:t>],…)</a:t>
            </a:r>
            <a:endParaRPr lang="en-GB" altLang="ko-KR" dirty="0"/>
          </a:p>
          <a:p>
            <a:pPr lvl="2"/>
            <a:r>
              <a:rPr lang="en-GB" altLang="ko-KR" dirty="0" err="1" smtClean="0"/>
              <a:t>Delta_ERIP</a:t>
            </a:r>
            <a:r>
              <a:rPr lang="en-GB" altLang="ko-KR" dirty="0" smtClean="0"/>
              <a:t> = EIRP2-EIRP1</a:t>
            </a:r>
          </a:p>
          <a:p>
            <a:pPr lvl="1"/>
            <a:r>
              <a:rPr lang="en-GB" altLang="ko-KR" dirty="0" smtClean="0"/>
              <a:t>3</a:t>
            </a:r>
            <a:r>
              <a:rPr lang="en-GB" altLang="ko-KR" baseline="30000" dirty="0" smtClean="0"/>
              <a:t>rd</a:t>
            </a:r>
            <a:r>
              <a:rPr lang="en-GB" altLang="ko-KR" dirty="0" smtClean="0"/>
              <a:t> : iterated 1</a:t>
            </a:r>
            <a:r>
              <a:rPr lang="en-GB" altLang="ko-KR" baseline="30000" dirty="0" smtClean="0"/>
              <a:t>st</a:t>
            </a:r>
            <a:r>
              <a:rPr lang="en-GB" altLang="ko-KR" dirty="0" smtClean="0"/>
              <a:t> ~2</a:t>
            </a:r>
            <a:r>
              <a:rPr lang="en-GB" altLang="ko-KR" baseline="30000" dirty="0" smtClean="0"/>
              <a:t>nd</a:t>
            </a:r>
            <a:r>
              <a:rPr lang="en-GB" altLang="ko-KR" dirty="0" smtClean="0"/>
              <a:t> with next EIRP measurement grid, </a:t>
            </a:r>
            <a:r>
              <a:rPr lang="en-GB" altLang="ko-KR" dirty="0" smtClean="0"/>
              <a:t>Q</a:t>
            </a:r>
            <a:r>
              <a:rPr lang="en-GB" altLang="ko-KR" baseline="-25000" dirty="0" smtClean="0"/>
              <a:t>n+1</a:t>
            </a:r>
            <a:endParaRPr lang="en-GB" altLang="ko-KR" dirty="0" smtClean="0"/>
          </a:p>
          <a:p>
            <a:pPr lvl="1"/>
            <a:r>
              <a:rPr lang="en-GB" altLang="ko-KR" dirty="0" smtClean="0"/>
              <a:t>4</a:t>
            </a:r>
            <a:r>
              <a:rPr lang="en-GB" altLang="ko-KR" baseline="30000" dirty="0" smtClean="0"/>
              <a:t>th</a:t>
            </a:r>
            <a:r>
              <a:rPr lang="en-GB" altLang="ko-KR" dirty="0" smtClean="0"/>
              <a:t> : If all measurement grid points are run, get CDF of </a:t>
            </a:r>
            <a:r>
              <a:rPr lang="en-GB" altLang="ko-KR" dirty="0" err="1" smtClean="0"/>
              <a:t>delta_EIRP</a:t>
            </a:r>
            <a:endParaRPr lang="en-GB" altLang="ko-KR" dirty="0" smtClean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444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838200"/>
          </a:xfrm>
        </p:spPr>
        <p:txBody>
          <a:bodyPr/>
          <a:lstStyle/>
          <a:p>
            <a:r>
              <a:rPr lang="en-US" b="1" dirty="0" smtClean="0"/>
              <a:t>WF on measurement method for delta EIRP 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95250" y="1257300"/>
            <a:ext cx="8953500" cy="5448300"/>
          </a:xfrm>
        </p:spPr>
        <p:txBody>
          <a:bodyPr/>
          <a:lstStyle/>
          <a:p>
            <a:r>
              <a:rPr lang="en-GB" altLang="ko-KR" dirty="0" smtClean="0"/>
              <a:t>Simulation Set-up : </a:t>
            </a:r>
            <a:r>
              <a:rPr lang="en-GB" altLang="ko-KR" dirty="0" smtClean="0"/>
              <a:t>option2</a:t>
            </a:r>
            <a:endParaRPr lang="en-GB" altLang="ko-KR" dirty="0" smtClean="0"/>
          </a:p>
          <a:p>
            <a:pPr lvl="1"/>
            <a:r>
              <a:rPr lang="en-GB" altLang="ko-KR" dirty="0" smtClean="0"/>
              <a:t>Set </a:t>
            </a:r>
            <a:r>
              <a:rPr lang="en-GB" altLang="ko-KR" dirty="0"/>
              <a:t>Ideal AWT(Analog Beam Weight Table) </a:t>
            </a:r>
            <a:r>
              <a:rPr lang="en-GB" altLang="ko-KR" dirty="0" smtClean="0"/>
              <a:t>for K </a:t>
            </a:r>
            <a:r>
              <a:rPr lang="en-GB" altLang="ko-KR" dirty="0" smtClean="0"/>
              <a:t>beams (</a:t>
            </a:r>
            <a:r>
              <a:rPr lang="en-GB" altLang="ko-KR" dirty="0" smtClean="0">
                <a:sym typeface="Wingdings" panose="05000000000000000000" pitchFamily="2" charset="2"/>
              </a:rPr>
              <a:t> </a:t>
            </a:r>
            <a:r>
              <a:rPr lang="en-GB" altLang="ko-KR" dirty="0" smtClean="0">
                <a:sym typeface="Wingdings" panose="05000000000000000000" pitchFamily="2" charset="2"/>
              </a:rPr>
              <a:t>depend on UE implementations)</a:t>
            </a:r>
            <a:endParaRPr lang="en-GB" altLang="ko-KR" dirty="0" smtClean="0"/>
          </a:p>
          <a:p>
            <a:pPr lvl="2"/>
            <a:r>
              <a:rPr lang="en-GB" altLang="ko-KR" dirty="0" smtClean="0"/>
              <a:t>AWT = [</a:t>
            </a:r>
            <a:r>
              <a:rPr lang="en-GB" altLang="ko-KR" b="1" dirty="0" smtClean="0"/>
              <a:t>V</a:t>
            </a:r>
            <a:r>
              <a:rPr lang="en-GB" altLang="ko-KR" baseline="-25000" dirty="0" smtClean="0"/>
              <a:t>1</a:t>
            </a:r>
            <a:r>
              <a:rPr lang="en-GB" altLang="ko-KR" dirty="0" smtClean="0"/>
              <a:t> </a:t>
            </a:r>
            <a:r>
              <a:rPr lang="en-GB" altLang="ko-KR" b="1" dirty="0" smtClean="0"/>
              <a:t>V</a:t>
            </a:r>
            <a:r>
              <a:rPr lang="en-GB" altLang="ko-KR" baseline="-25000" dirty="0" smtClean="0"/>
              <a:t>2</a:t>
            </a:r>
            <a:r>
              <a:rPr lang="en-GB" altLang="ko-KR" dirty="0" smtClean="0"/>
              <a:t> </a:t>
            </a:r>
            <a:r>
              <a:rPr lang="en-GB" altLang="ko-KR" b="1" dirty="0" smtClean="0"/>
              <a:t>V</a:t>
            </a:r>
            <a:r>
              <a:rPr lang="en-GB" altLang="ko-KR" baseline="-25000" dirty="0" smtClean="0"/>
              <a:t>3</a:t>
            </a:r>
            <a:r>
              <a:rPr lang="en-GB" altLang="ko-KR" dirty="0" smtClean="0"/>
              <a:t> … </a:t>
            </a:r>
            <a:r>
              <a:rPr lang="en-GB" altLang="ko-KR" b="1" dirty="0" smtClean="0"/>
              <a:t>V</a:t>
            </a:r>
            <a:r>
              <a:rPr lang="en-GB" altLang="ko-KR" baseline="-25000" dirty="0" smtClean="0"/>
              <a:t>K</a:t>
            </a:r>
            <a:r>
              <a:rPr lang="en-GB" altLang="ko-KR" dirty="0" smtClean="0"/>
              <a:t>];</a:t>
            </a:r>
          </a:p>
          <a:p>
            <a:pPr lvl="1"/>
            <a:r>
              <a:rPr lang="en-GB" altLang="ko-KR" dirty="0" smtClean="0"/>
              <a:t>For each </a:t>
            </a:r>
            <a:r>
              <a:rPr lang="en-GB" altLang="ko-KR" dirty="0" smtClean="0"/>
              <a:t>M </a:t>
            </a:r>
            <a:r>
              <a:rPr lang="en-GB" altLang="ko-KR" dirty="0" smtClean="0"/>
              <a:t>UEs (</a:t>
            </a:r>
            <a:r>
              <a:rPr lang="en-GB" altLang="ko-KR" dirty="0" smtClean="0">
                <a:sym typeface="Wingdings" panose="05000000000000000000" pitchFamily="2" charset="2"/>
              </a:rPr>
              <a:t> M is number of UE to be simulated) </a:t>
            </a:r>
            <a:endParaRPr lang="en-GB" altLang="ko-KR" dirty="0" smtClean="0"/>
          </a:p>
          <a:p>
            <a:pPr lvl="2"/>
            <a:r>
              <a:rPr lang="en-GB" altLang="ko-KR" dirty="0" smtClean="0"/>
              <a:t>Generate Tx/Rx AWT considering Phase/Amplitude error </a:t>
            </a:r>
            <a:r>
              <a:rPr lang="en-GB" altLang="ko-KR" dirty="0" smtClean="0"/>
              <a:t>(</a:t>
            </a:r>
            <a:r>
              <a:rPr lang="en-GB" altLang="ko-KR" dirty="0" err="1" smtClean="0"/>
              <a:t>e</a:t>
            </a:r>
            <a:r>
              <a:rPr lang="en-GB" altLang="ko-KR" baseline="-25000" dirty="0" err="1" smtClean="0"/>
              <a:t>T</a:t>
            </a:r>
            <a:r>
              <a:rPr lang="en-GB" altLang="ko-KR" dirty="0" smtClean="0"/>
              <a:t>/</a:t>
            </a:r>
            <a:r>
              <a:rPr lang="en-GB" altLang="ko-KR" dirty="0" err="1" smtClean="0"/>
              <a:t>e</a:t>
            </a:r>
            <a:r>
              <a:rPr lang="en-GB" altLang="ko-KR" baseline="-25000" dirty="0" err="1" smtClean="0"/>
              <a:t>R</a:t>
            </a:r>
            <a:r>
              <a:rPr lang="en-GB" altLang="ko-KR" dirty="0" smtClean="0"/>
              <a:t> = Phase/Amplitude error </a:t>
            </a:r>
            <a:r>
              <a:rPr lang="en-GB" altLang="ko-KR" dirty="0" smtClean="0"/>
              <a:t>term at Tx/Rx)</a:t>
            </a:r>
            <a:endParaRPr lang="en-GB" altLang="ko-KR" dirty="0" smtClean="0"/>
          </a:p>
          <a:p>
            <a:pPr lvl="3"/>
            <a:r>
              <a:rPr lang="en-GB" altLang="ko-KR" dirty="0" err="1" smtClean="0"/>
              <a:t>Tx</a:t>
            </a:r>
            <a:r>
              <a:rPr lang="en-GB" altLang="ko-KR" dirty="0" smtClean="0"/>
              <a:t> AWT = [</a:t>
            </a:r>
            <a:r>
              <a:rPr lang="en-GB" altLang="ko-KR" b="1" dirty="0" smtClean="0"/>
              <a:t>V</a:t>
            </a:r>
            <a:r>
              <a:rPr lang="en-GB" altLang="ko-KR" b="1" baseline="-25000" dirty="0" smtClean="0"/>
              <a:t>1</a:t>
            </a:r>
            <a:r>
              <a:rPr lang="en-GB" altLang="ko-KR" b="1" dirty="0" smtClean="0"/>
              <a:t>+e</a:t>
            </a:r>
            <a:r>
              <a:rPr lang="en-GB" altLang="ko-KR" b="1" baseline="-25000" dirty="0" smtClean="0"/>
              <a:t>T1</a:t>
            </a:r>
            <a:r>
              <a:rPr lang="en-GB" altLang="ko-KR" b="1" dirty="0" smtClean="0"/>
              <a:t> V</a:t>
            </a:r>
            <a:r>
              <a:rPr lang="en-GB" altLang="ko-KR" b="1" baseline="-25000" dirty="0" smtClean="0"/>
              <a:t>2</a:t>
            </a:r>
            <a:r>
              <a:rPr lang="en-GB" altLang="ko-KR" b="1" dirty="0" smtClean="0"/>
              <a:t>+e</a:t>
            </a:r>
            <a:r>
              <a:rPr lang="en-GB" altLang="ko-KR" b="1" baseline="-25000" dirty="0" smtClean="0"/>
              <a:t>T2</a:t>
            </a:r>
            <a:r>
              <a:rPr lang="en-GB" altLang="ko-KR" b="1" dirty="0"/>
              <a:t> </a:t>
            </a:r>
            <a:r>
              <a:rPr lang="en-GB" altLang="ko-KR" b="1" dirty="0" smtClean="0"/>
              <a:t>V</a:t>
            </a:r>
            <a:r>
              <a:rPr lang="en-GB" altLang="ko-KR" b="1" baseline="-25000" dirty="0" smtClean="0"/>
              <a:t>3</a:t>
            </a:r>
            <a:r>
              <a:rPr lang="en-GB" altLang="ko-KR" b="1" dirty="0" smtClean="0"/>
              <a:t>+e</a:t>
            </a:r>
            <a:r>
              <a:rPr lang="en-GB" altLang="ko-KR" b="1" baseline="-25000" dirty="0" smtClean="0"/>
              <a:t>T3</a:t>
            </a:r>
            <a:r>
              <a:rPr lang="en-GB" altLang="ko-KR" b="1" dirty="0" smtClean="0"/>
              <a:t> … </a:t>
            </a:r>
            <a:r>
              <a:rPr lang="en-GB" altLang="ko-KR" b="1" dirty="0" err="1" smtClean="0"/>
              <a:t>V</a:t>
            </a:r>
            <a:r>
              <a:rPr lang="en-GB" altLang="ko-KR" b="1" baseline="-25000" dirty="0" err="1" smtClean="0"/>
              <a:t>K</a:t>
            </a:r>
            <a:r>
              <a:rPr lang="en-GB" altLang="ko-KR" b="1" dirty="0" err="1" smtClean="0"/>
              <a:t>+e</a:t>
            </a:r>
            <a:r>
              <a:rPr lang="en-GB" altLang="ko-KR" b="1" baseline="-25000" dirty="0" err="1" smtClean="0"/>
              <a:t>TK</a:t>
            </a:r>
            <a:r>
              <a:rPr lang="en-GB" altLang="ko-KR" dirty="0" smtClean="0"/>
              <a:t>] = [</a:t>
            </a:r>
            <a:r>
              <a:rPr lang="en-GB" altLang="ko-KR" b="1" dirty="0" smtClean="0"/>
              <a:t>V</a:t>
            </a:r>
            <a:r>
              <a:rPr lang="en-GB" altLang="ko-KR" b="1" baseline="-25000" dirty="0" smtClean="0"/>
              <a:t>T1</a:t>
            </a:r>
            <a:r>
              <a:rPr lang="en-GB" altLang="ko-KR" b="1" dirty="0" smtClean="0"/>
              <a:t> V</a:t>
            </a:r>
            <a:r>
              <a:rPr lang="en-GB" altLang="ko-KR" b="1" baseline="-25000" dirty="0" smtClean="0"/>
              <a:t>T2</a:t>
            </a:r>
            <a:r>
              <a:rPr lang="en-GB" altLang="ko-KR" b="1" dirty="0" smtClean="0"/>
              <a:t> V</a:t>
            </a:r>
            <a:r>
              <a:rPr lang="en-GB" altLang="ko-KR" b="1" baseline="-25000" dirty="0" smtClean="0"/>
              <a:t>T3</a:t>
            </a:r>
            <a:r>
              <a:rPr lang="en-GB" altLang="ko-KR" b="1" dirty="0" smtClean="0"/>
              <a:t> … V</a:t>
            </a:r>
            <a:r>
              <a:rPr lang="en-GB" altLang="ko-KR" b="1" baseline="-25000" dirty="0" smtClean="0"/>
              <a:t>TK</a:t>
            </a:r>
            <a:r>
              <a:rPr lang="en-GB" altLang="ko-KR" dirty="0" smtClean="0"/>
              <a:t>]</a:t>
            </a:r>
          </a:p>
          <a:p>
            <a:pPr lvl="3"/>
            <a:r>
              <a:rPr lang="en-GB" altLang="ko-KR" dirty="0" smtClean="0"/>
              <a:t>Rx </a:t>
            </a:r>
            <a:r>
              <a:rPr lang="en-GB" altLang="ko-KR" dirty="0"/>
              <a:t>AWT = [</a:t>
            </a:r>
            <a:r>
              <a:rPr lang="en-GB" altLang="ko-KR" b="1" dirty="0" smtClean="0"/>
              <a:t>V</a:t>
            </a:r>
            <a:r>
              <a:rPr lang="en-GB" altLang="ko-KR" b="1" baseline="-25000" dirty="0" smtClean="0"/>
              <a:t>1</a:t>
            </a:r>
            <a:r>
              <a:rPr lang="en-GB" altLang="ko-KR" b="1" dirty="0" smtClean="0"/>
              <a:t>+e</a:t>
            </a:r>
            <a:r>
              <a:rPr lang="en-GB" altLang="ko-KR" b="1" baseline="-25000" dirty="0" smtClean="0"/>
              <a:t>R1</a:t>
            </a:r>
            <a:r>
              <a:rPr lang="en-GB" altLang="ko-KR" b="1" dirty="0" smtClean="0"/>
              <a:t> V</a:t>
            </a:r>
            <a:r>
              <a:rPr lang="en-GB" altLang="ko-KR" b="1" baseline="-25000" dirty="0" smtClean="0"/>
              <a:t>2</a:t>
            </a:r>
            <a:r>
              <a:rPr lang="en-GB" altLang="ko-KR" b="1" dirty="0" smtClean="0"/>
              <a:t>+e</a:t>
            </a:r>
            <a:r>
              <a:rPr lang="en-GB" altLang="ko-KR" b="1" baseline="-25000" dirty="0" smtClean="0"/>
              <a:t>R2</a:t>
            </a:r>
            <a:r>
              <a:rPr lang="en-GB" altLang="ko-KR" b="1" dirty="0" smtClean="0"/>
              <a:t> V</a:t>
            </a:r>
            <a:r>
              <a:rPr lang="en-GB" altLang="ko-KR" b="1" baseline="-25000" dirty="0" smtClean="0"/>
              <a:t>3</a:t>
            </a:r>
            <a:r>
              <a:rPr lang="en-GB" altLang="ko-KR" b="1" dirty="0" smtClean="0"/>
              <a:t>+e</a:t>
            </a:r>
            <a:r>
              <a:rPr lang="en-GB" altLang="ko-KR" b="1" baseline="-25000" dirty="0" smtClean="0"/>
              <a:t>R3</a:t>
            </a:r>
            <a:r>
              <a:rPr lang="en-GB" altLang="ko-KR" b="1" dirty="0" smtClean="0"/>
              <a:t> </a:t>
            </a:r>
            <a:r>
              <a:rPr lang="en-GB" altLang="ko-KR" b="1" dirty="0"/>
              <a:t>… </a:t>
            </a:r>
            <a:r>
              <a:rPr lang="en-GB" altLang="ko-KR" b="1" dirty="0" err="1" smtClean="0"/>
              <a:t>V</a:t>
            </a:r>
            <a:r>
              <a:rPr lang="en-GB" altLang="ko-KR" b="1" baseline="-25000" dirty="0" err="1" smtClean="0"/>
              <a:t>K</a:t>
            </a:r>
            <a:r>
              <a:rPr lang="en-GB" altLang="ko-KR" b="1" dirty="0" err="1" smtClean="0"/>
              <a:t>+e</a:t>
            </a:r>
            <a:r>
              <a:rPr lang="en-GB" altLang="ko-KR" b="1" baseline="-25000" dirty="0" err="1" smtClean="0"/>
              <a:t>RK</a:t>
            </a:r>
            <a:r>
              <a:rPr lang="en-GB" altLang="ko-KR" dirty="0"/>
              <a:t>] = [</a:t>
            </a:r>
            <a:r>
              <a:rPr lang="en-GB" altLang="ko-KR" b="1" dirty="0" smtClean="0"/>
              <a:t>V</a:t>
            </a:r>
            <a:r>
              <a:rPr lang="en-GB" altLang="ko-KR" b="1" baseline="-25000" dirty="0" smtClean="0"/>
              <a:t>R1</a:t>
            </a:r>
            <a:r>
              <a:rPr lang="en-GB" altLang="ko-KR" b="1" dirty="0" smtClean="0"/>
              <a:t> V</a:t>
            </a:r>
            <a:r>
              <a:rPr lang="en-GB" altLang="ko-KR" b="1" baseline="-25000" dirty="0" smtClean="0"/>
              <a:t>R2</a:t>
            </a:r>
            <a:r>
              <a:rPr lang="en-GB" altLang="ko-KR" b="1" dirty="0" smtClean="0"/>
              <a:t> V</a:t>
            </a:r>
            <a:r>
              <a:rPr lang="en-GB" altLang="ko-KR" b="1" baseline="-25000" dirty="0" smtClean="0"/>
              <a:t>R3</a:t>
            </a:r>
            <a:r>
              <a:rPr lang="en-GB" altLang="ko-KR" b="1" dirty="0" smtClean="0"/>
              <a:t> </a:t>
            </a:r>
            <a:r>
              <a:rPr lang="en-GB" altLang="ko-KR" b="1" dirty="0"/>
              <a:t>… </a:t>
            </a:r>
            <a:r>
              <a:rPr lang="en-GB" altLang="ko-KR" b="1" dirty="0" smtClean="0"/>
              <a:t>V</a:t>
            </a:r>
            <a:r>
              <a:rPr lang="en-GB" altLang="ko-KR" b="1" baseline="-25000" dirty="0" smtClean="0"/>
              <a:t>RK</a:t>
            </a:r>
            <a:r>
              <a:rPr lang="en-GB" altLang="ko-KR" dirty="0" smtClean="0"/>
              <a:t>]</a:t>
            </a:r>
          </a:p>
          <a:p>
            <a:pPr lvl="2"/>
            <a:r>
              <a:rPr lang="en-GB" altLang="ko-KR" dirty="0" smtClean="0"/>
              <a:t>For Given Measure point(Q) within EIRP measurement </a:t>
            </a:r>
            <a:r>
              <a:rPr lang="en-GB" altLang="ko-KR" dirty="0" smtClean="0"/>
              <a:t>grid</a:t>
            </a:r>
            <a:endParaRPr lang="en-GB" altLang="ko-KR" dirty="0" smtClean="0"/>
          </a:p>
          <a:p>
            <a:pPr lvl="3"/>
            <a:r>
              <a:rPr lang="en-GB" altLang="ko-KR" dirty="0" smtClean="0"/>
              <a:t>Iterate until get statistically meaningful measurement values</a:t>
            </a:r>
          </a:p>
          <a:p>
            <a:pPr lvl="4"/>
            <a:r>
              <a:rPr lang="en-GB" altLang="ko-KR" sz="1400" dirty="0" smtClean="0"/>
              <a:t>Decide UE Autonomous DL(Rx) Beam </a:t>
            </a:r>
            <a:r>
              <a:rPr lang="en-GB" altLang="ko-KR" sz="1400" dirty="0" smtClean="0"/>
              <a:t>selection (EIRP1)</a:t>
            </a:r>
            <a:endParaRPr lang="en-GB" altLang="ko-KR" sz="1400" dirty="0" smtClean="0"/>
          </a:p>
          <a:p>
            <a:pPr lvl="5"/>
            <a:r>
              <a:rPr lang="en-GB" altLang="ko-KR" sz="1400" dirty="0" smtClean="0"/>
              <a:t>Beam Index(k) = index of max(RSRP</a:t>
            </a:r>
            <a:r>
              <a:rPr lang="en-GB" altLang="ko-KR" sz="1400" baseline="-25000" dirty="0" smtClean="0"/>
              <a:t>1</a:t>
            </a:r>
            <a:r>
              <a:rPr lang="en-GB" altLang="ko-KR" sz="1400" dirty="0" smtClean="0"/>
              <a:t>+</a:t>
            </a:r>
            <a:r>
              <a:rPr lang="en-GB" altLang="ko-KR" sz="1400" dirty="0" smtClean="0">
                <a:latin typeface="Symbol" panose="05050102010706020507" pitchFamily="18" charset="2"/>
              </a:rPr>
              <a:t>D</a:t>
            </a:r>
            <a:r>
              <a:rPr lang="en-GB" altLang="ko-KR" sz="1400" baseline="-25000" dirty="0" smtClean="0">
                <a:latin typeface="Symbol" panose="05050102010706020507" pitchFamily="18" charset="2"/>
              </a:rPr>
              <a:t>1, </a:t>
            </a:r>
            <a:r>
              <a:rPr lang="en-GB" altLang="ko-KR" sz="1400" dirty="0" smtClean="0"/>
              <a:t>RSRP</a:t>
            </a:r>
            <a:r>
              <a:rPr lang="en-GB" altLang="ko-KR" sz="1400" baseline="-25000" dirty="0" smtClean="0"/>
              <a:t>2</a:t>
            </a:r>
            <a:r>
              <a:rPr lang="en-GB" altLang="ko-KR" sz="1400" dirty="0" smtClean="0"/>
              <a:t>+</a:t>
            </a:r>
            <a:r>
              <a:rPr lang="en-GB" altLang="ko-KR" sz="1400" dirty="0" smtClean="0">
                <a:latin typeface="Symbol" panose="05050102010706020507" pitchFamily="18" charset="2"/>
              </a:rPr>
              <a:t>D</a:t>
            </a:r>
            <a:r>
              <a:rPr lang="en-GB" altLang="ko-KR" sz="1400" baseline="-25000" dirty="0" smtClean="0">
                <a:latin typeface="Symbol" panose="05050102010706020507" pitchFamily="18" charset="2"/>
              </a:rPr>
              <a:t>2, </a:t>
            </a:r>
            <a:r>
              <a:rPr lang="en-GB" altLang="ko-KR" sz="1400" dirty="0" smtClean="0"/>
              <a:t>RSRP</a:t>
            </a:r>
            <a:r>
              <a:rPr lang="en-GB" altLang="ko-KR" sz="1400" baseline="-25000" dirty="0" smtClean="0"/>
              <a:t>3</a:t>
            </a:r>
            <a:r>
              <a:rPr lang="en-GB" altLang="ko-KR" sz="1400" dirty="0" smtClean="0"/>
              <a:t>+</a:t>
            </a:r>
            <a:r>
              <a:rPr lang="en-GB" altLang="ko-KR" sz="1400" dirty="0" smtClean="0">
                <a:latin typeface="Symbol" panose="05050102010706020507" pitchFamily="18" charset="2"/>
              </a:rPr>
              <a:t>D</a:t>
            </a:r>
            <a:r>
              <a:rPr lang="en-GB" altLang="ko-KR" sz="1400" baseline="-25000" dirty="0" smtClean="0">
                <a:latin typeface="Symbol" panose="05050102010706020507" pitchFamily="18" charset="2"/>
              </a:rPr>
              <a:t>3</a:t>
            </a:r>
            <a:r>
              <a:rPr lang="en-GB" altLang="ko-KR" sz="1400" dirty="0" smtClean="0">
                <a:latin typeface="Symbol" panose="05050102010706020507" pitchFamily="18" charset="2"/>
              </a:rPr>
              <a:t>, </a:t>
            </a:r>
            <a:r>
              <a:rPr lang="en-GB" altLang="ko-KR" sz="1400" dirty="0" smtClean="0"/>
              <a:t>… </a:t>
            </a:r>
            <a:r>
              <a:rPr lang="en-GB" altLang="ko-KR" sz="1400" dirty="0" smtClean="0">
                <a:latin typeface="Symbol" panose="05050102010706020507" pitchFamily="18" charset="2"/>
              </a:rPr>
              <a:t>, </a:t>
            </a:r>
            <a:r>
              <a:rPr lang="en-GB" altLang="ko-KR" sz="1400" dirty="0" smtClean="0"/>
              <a:t>RSRP</a:t>
            </a:r>
            <a:r>
              <a:rPr lang="en-GB" altLang="ko-KR" sz="1400" baseline="-25000" dirty="0" smtClean="0"/>
              <a:t>K</a:t>
            </a:r>
            <a:r>
              <a:rPr lang="en-GB" altLang="ko-KR" sz="1400" dirty="0" smtClean="0"/>
              <a:t>+</a:t>
            </a:r>
            <a:r>
              <a:rPr lang="en-GB" altLang="ko-KR" sz="1400" dirty="0" smtClean="0">
                <a:latin typeface="Symbol" panose="05050102010706020507" pitchFamily="18" charset="2"/>
              </a:rPr>
              <a:t>D</a:t>
            </a:r>
            <a:r>
              <a:rPr lang="en-GB" altLang="ko-KR" sz="1400" baseline="-25000" dirty="0" smtClean="0">
                <a:latin typeface="Symbol" panose="05050102010706020507" pitchFamily="18" charset="2"/>
              </a:rPr>
              <a:t>K</a:t>
            </a:r>
            <a:r>
              <a:rPr lang="en-GB" altLang="ko-KR" sz="1400" dirty="0" smtClean="0">
                <a:latin typeface="Symbol" panose="05050102010706020507" pitchFamily="18" charset="2"/>
              </a:rPr>
              <a:t>)</a:t>
            </a:r>
            <a:br>
              <a:rPr lang="en-GB" altLang="ko-KR" sz="1400" dirty="0" smtClean="0">
                <a:latin typeface="Symbol" panose="05050102010706020507" pitchFamily="18" charset="2"/>
              </a:rPr>
            </a:br>
            <a:r>
              <a:rPr lang="en-GB" altLang="ko-KR" sz="1400" dirty="0"/>
              <a:t> </a:t>
            </a:r>
            <a:r>
              <a:rPr lang="en-GB" altLang="ko-KR" sz="1400" dirty="0" smtClean="0"/>
              <a:t>            = index of </a:t>
            </a:r>
            <a:r>
              <a:rPr lang="en-US" altLang="ko-KR" sz="1400" dirty="0" smtClean="0"/>
              <a:t>max(G(Q, </a:t>
            </a:r>
            <a:r>
              <a:rPr lang="en-US" altLang="ko-KR" sz="1400" b="1" dirty="0" smtClean="0"/>
              <a:t>V</a:t>
            </a:r>
            <a:r>
              <a:rPr lang="en-US" altLang="ko-KR" sz="1400" b="1" baseline="-25000" dirty="0"/>
              <a:t>R</a:t>
            </a:r>
            <a:r>
              <a:rPr lang="en-US" altLang="ko-KR" sz="1400" b="1" baseline="-25000" dirty="0" smtClean="0"/>
              <a:t>1</a:t>
            </a:r>
            <a:r>
              <a:rPr lang="en-US" altLang="ko-KR" sz="1400" dirty="0" smtClean="0"/>
              <a:t>)+</a:t>
            </a:r>
            <a:r>
              <a:rPr lang="en-GB" altLang="ko-KR" sz="1400" dirty="0">
                <a:latin typeface="Symbol" panose="05050102010706020507" pitchFamily="18" charset="2"/>
              </a:rPr>
              <a:t>D</a:t>
            </a:r>
            <a:r>
              <a:rPr lang="en-GB" altLang="ko-KR" sz="1400" baseline="-25000" dirty="0">
                <a:latin typeface="Symbol" panose="05050102010706020507" pitchFamily="18" charset="2"/>
              </a:rPr>
              <a:t>1</a:t>
            </a:r>
            <a:r>
              <a:rPr lang="en-US" altLang="ko-KR" sz="1400" dirty="0" smtClean="0"/>
              <a:t>, </a:t>
            </a:r>
            <a:r>
              <a:rPr lang="en-US" altLang="ko-KR" sz="1400" dirty="0"/>
              <a:t>G(Q, </a:t>
            </a:r>
            <a:r>
              <a:rPr lang="en-US" altLang="ko-KR" sz="1400" b="1" dirty="0" smtClean="0"/>
              <a:t>V</a:t>
            </a:r>
            <a:r>
              <a:rPr lang="en-US" altLang="ko-KR" sz="1400" b="1" baseline="-25000" dirty="0"/>
              <a:t>R</a:t>
            </a:r>
            <a:r>
              <a:rPr lang="en-US" altLang="ko-KR" sz="1400" b="1" baseline="-25000" dirty="0" smtClean="0"/>
              <a:t>2</a:t>
            </a:r>
            <a:r>
              <a:rPr lang="en-US" altLang="ko-KR" sz="1400" dirty="0" smtClean="0"/>
              <a:t>)+</a:t>
            </a:r>
            <a:r>
              <a:rPr lang="en-GB" altLang="ko-KR" sz="1400" dirty="0" smtClean="0">
                <a:latin typeface="Symbol" panose="05050102010706020507" pitchFamily="18" charset="2"/>
              </a:rPr>
              <a:t>D</a:t>
            </a:r>
            <a:r>
              <a:rPr lang="en-GB" altLang="ko-KR" sz="1400" baseline="-25000" dirty="0" smtClean="0">
                <a:latin typeface="Symbol" panose="05050102010706020507" pitchFamily="18" charset="2"/>
              </a:rPr>
              <a:t>2</a:t>
            </a:r>
            <a:r>
              <a:rPr lang="en-US" altLang="ko-KR" sz="1400" dirty="0" smtClean="0"/>
              <a:t>, </a:t>
            </a:r>
            <a:r>
              <a:rPr lang="en-US" altLang="ko-KR" sz="1400" dirty="0"/>
              <a:t>G(Q, </a:t>
            </a:r>
            <a:r>
              <a:rPr lang="en-US" altLang="ko-KR" sz="1400" b="1" dirty="0" smtClean="0"/>
              <a:t>V</a:t>
            </a:r>
            <a:r>
              <a:rPr lang="en-US" altLang="ko-KR" sz="1400" b="1" baseline="-25000" dirty="0"/>
              <a:t>R</a:t>
            </a:r>
            <a:r>
              <a:rPr lang="en-US" altLang="ko-KR" sz="1400" b="1" baseline="-25000" dirty="0" smtClean="0"/>
              <a:t>3</a:t>
            </a:r>
            <a:r>
              <a:rPr lang="en-US" altLang="ko-KR" sz="1400" dirty="0" smtClean="0"/>
              <a:t>)+</a:t>
            </a:r>
            <a:r>
              <a:rPr lang="en-GB" altLang="ko-KR" sz="1400" dirty="0" smtClean="0">
                <a:latin typeface="Symbol" panose="05050102010706020507" pitchFamily="18" charset="2"/>
              </a:rPr>
              <a:t>D</a:t>
            </a:r>
            <a:r>
              <a:rPr lang="en-GB" altLang="ko-KR" sz="1400" baseline="-25000" dirty="0" smtClean="0">
                <a:latin typeface="Symbol" panose="05050102010706020507" pitchFamily="18" charset="2"/>
              </a:rPr>
              <a:t>3</a:t>
            </a:r>
            <a:r>
              <a:rPr lang="en-US" altLang="ko-KR" sz="1400" dirty="0" smtClean="0"/>
              <a:t>, …, G(Q</a:t>
            </a:r>
            <a:r>
              <a:rPr lang="en-US" altLang="ko-KR" sz="1400" dirty="0"/>
              <a:t>, </a:t>
            </a:r>
            <a:r>
              <a:rPr lang="en-US" altLang="ko-KR" sz="1400" b="1" dirty="0" smtClean="0"/>
              <a:t>V</a:t>
            </a:r>
            <a:r>
              <a:rPr lang="en-US" altLang="ko-KR" sz="1400" b="1" baseline="-25000" dirty="0"/>
              <a:t>R</a:t>
            </a:r>
            <a:r>
              <a:rPr lang="en-US" altLang="ko-KR" sz="1400" b="1" baseline="-25000" dirty="0" smtClean="0"/>
              <a:t>K</a:t>
            </a:r>
            <a:r>
              <a:rPr lang="en-US" altLang="ko-KR" sz="1400" dirty="0" smtClean="0"/>
              <a:t>)+</a:t>
            </a:r>
            <a:r>
              <a:rPr lang="en-GB" altLang="ko-KR" sz="1400" dirty="0" smtClean="0">
                <a:latin typeface="Symbol" panose="05050102010706020507" pitchFamily="18" charset="2"/>
              </a:rPr>
              <a:t>D</a:t>
            </a:r>
            <a:r>
              <a:rPr lang="en-GB" altLang="ko-KR" sz="1400" baseline="-25000" dirty="0" smtClean="0">
                <a:latin typeface="Symbol" panose="05050102010706020507" pitchFamily="18" charset="2"/>
              </a:rPr>
              <a:t>K</a:t>
            </a:r>
            <a:r>
              <a:rPr lang="en-US" altLang="ko-KR" sz="1400" dirty="0" smtClean="0"/>
              <a:t>) </a:t>
            </a:r>
            <a:endParaRPr lang="en-GB" altLang="ko-KR" sz="1400" dirty="0" smtClean="0"/>
          </a:p>
          <a:p>
            <a:pPr lvl="4"/>
            <a:r>
              <a:rPr lang="en-GB" altLang="ko-KR" sz="1400" dirty="0" smtClean="0"/>
              <a:t>EIRP</a:t>
            </a:r>
            <a:r>
              <a:rPr lang="en-GB" altLang="ko-KR" sz="1400" baseline="-25000" dirty="0" smtClean="0"/>
              <a:t>1</a:t>
            </a:r>
            <a:r>
              <a:rPr lang="en-GB" altLang="ko-KR" sz="1400" dirty="0" smtClean="0"/>
              <a:t> = G(Q, </a:t>
            </a:r>
            <a:r>
              <a:rPr lang="en-GB" altLang="ko-KR" sz="1400" b="1" dirty="0" err="1" smtClean="0"/>
              <a:t>V</a:t>
            </a:r>
            <a:r>
              <a:rPr lang="en-GB" altLang="ko-KR" sz="1400" b="1" baseline="-25000" dirty="0" err="1"/>
              <a:t>T</a:t>
            </a:r>
            <a:r>
              <a:rPr lang="en-GB" altLang="ko-KR" sz="1400" b="1" baseline="-25000" dirty="0" err="1" smtClean="0"/>
              <a:t>k</a:t>
            </a:r>
            <a:r>
              <a:rPr lang="en-GB" altLang="ko-KR" sz="1400" dirty="0" smtClean="0"/>
              <a:t>)</a:t>
            </a:r>
          </a:p>
          <a:p>
            <a:pPr lvl="4"/>
            <a:r>
              <a:rPr lang="en-GB" altLang="ko-KR" sz="1400" dirty="0" smtClean="0"/>
              <a:t>EIRP</a:t>
            </a:r>
            <a:r>
              <a:rPr lang="en-GB" altLang="ko-KR" sz="1400" baseline="-25000" dirty="0" smtClean="0"/>
              <a:t>2</a:t>
            </a:r>
            <a:r>
              <a:rPr lang="en-GB" altLang="ko-KR" sz="1400" dirty="0" smtClean="0"/>
              <a:t> </a:t>
            </a:r>
            <a:r>
              <a:rPr lang="en-GB" altLang="ko-KR" sz="1400" dirty="0"/>
              <a:t>= </a:t>
            </a:r>
            <a:r>
              <a:rPr lang="en-US" altLang="ko-KR" sz="1400" dirty="0"/>
              <a:t>max(G(Q, </a:t>
            </a:r>
            <a:r>
              <a:rPr lang="en-US" altLang="ko-KR" sz="1400" b="1" dirty="0" smtClean="0"/>
              <a:t>V</a:t>
            </a:r>
            <a:r>
              <a:rPr lang="en-US" altLang="ko-KR" sz="1400" b="1" baseline="-25000" dirty="0"/>
              <a:t>T</a:t>
            </a:r>
            <a:r>
              <a:rPr lang="en-US" altLang="ko-KR" sz="1400" b="1" baseline="-25000" dirty="0" smtClean="0"/>
              <a:t>1</a:t>
            </a:r>
            <a:r>
              <a:rPr lang="en-US" altLang="ko-KR" sz="1400" dirty="0" smtClean="0"/>
              <a:t>), </a:t>
            </a:r>
            <a:r>
              <a:rPr lang="en-US" altLang="ko-KR" sz="1400" dirty="0"/>
              <a:t>G(Q, </a:t>
            </a:r>
            <a:r>
              <a:rPr lang="en-US" altLang="ko-KR" sz="1400" b="1" dirty="0" smtClean="0"/>
              <a:t>V</a:t>
            </a:r>
            <a:r>
              <a:rPr lang="en-US" altLang="ko-KR" sz="1400" b="1" baseline="-25000" dirty="0"/>
              <a:t>T</a:t>
            </a:r>
            <a:r>
              <a:rPr lang="en-US" altLang="ko-KR" sz="1400" b="1" baseline="-25000" dirty="0" smtClean="0"/>
              <a:t>2</a:t>
            </a:r>
            <a:r>
              <a:rPr lang="en-US" altLang="ko-KR" sz="1400" dirty="0" smtClean="0"/>
              <a:t>), </a:t>
            </a:r>
            <a:r>
              <a:rPr lang="en-US" altLang="ko-KR" sz="1400" dirty="0"/>
              <a:t>G(Q, </a:t>
            </a:r>
            <a:r>
              <a:rPr lang="en-US" altLang="ko-KR" sz="1400" b="1" dirty="0" smtClean="0"/>
              <a:t>V</a:t>
            </a:r>
            <a:r>
              <a:rPr lang="en-US" altLang="ko-KR" sz="1400" b="1" baseline="-25000" dirty="0"/>
              <a:t>T</a:t>
            </a:r>
            <a:r>
              <a:rPr lang="en-US" altLang="ko-KR" sz="1400" b="1" baseline="-25000" dirty="0" smtClean="0"/>
              <a:t>3</a:t>
            </a:r>
            <a:r>
              <a:rPr lang="en-US" altLang="ko-KR" sz="1400" dirty="0" smtClean="0"/>
              <a:t>), </a:t>
            </a:r>
            <a:r>
              <a:rPr lang="en-US" altLang="ko-KR" sz="1400" dirty="0"/>
              <a:t>…, G(Q, </a:t>
            </a:r>
            <a:r>
              <a:rPr lang="en-US" altLang="ko-KR" sz="1400" b="1" dirty="0" smtClean="0"/>
              <a:t>V</a:t>
            </a:r>
            <a:r>
              <a:rPr lang="en-US" altLang="ko-KR" sz="1400" b="1" baseline="-25000" dirty="0"/>
              <a:t>T</a:t>
            </a:r>
            <a:r>
              <a:rPr lang="en-US" altLang="ko-KR" sz="1400" b="1" baseline="-25000" dirty="0" smtClean="0"/>
              <a:t>K</a:t>
            </a:r>
            <a:r>
              <a:rPr lang="en-US" altLang="ko-KR" sz="1400" dirty="0" smtClean="0"/>
              <a:t>)) (Beam sweeping and Select best)</a:t>
            </a:r>
          </a:p>
          <a:p>
            <a:pPr lvl="4"/>
            <a:r>
              <a:rPr lang="en-US" altLang="ko-KR" sz="1400" dirty="0" err="1" smtClean="0"/>
              <a:t>Delta_EIRP</a:t>
            </a:r>
            <a:r>
              <a:rPr lang="en-US" altLang="ko-KR" sz="1400" dirty="0" smtClean="0"/>
              <a:t> = EIRP2 – EIRP1</a:t>
            </a:r>
            <a:endParaRPr lang="en-GB" altLang="ko-KR" sz="1400" dirty="0" smtClean="0"/>
          </a:p>
          <a:p>
            <a:pPr lvl="1"/>
            <a:r>
              <a:rPr lang="en-GB" altLang="ko-KR" dirty="0" smtClean="0"/>
              <a:t>If all measurement grid points are run, get CDF of </a:t>
            </a:r>
            <a:r>
              <a:rPr lang="en-GB" altLang="ko-KR" dirty="0" err="1" smtClean="0"/>
              <a:t>delta_EIRP</a:t>
            </a:r>
            <a:endParaRPr lang="en-GB" altLang="ko-KR" dirty="0" smtClean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114800" y="2143780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400" dirty="0" smtClean="0">
                <a:latin typeface="Symbol" panose="05050102010706020507" pitchFamily="18" charset="2"/>
              </a:rPr>
              <a:t>D</a:t>
            </a:r>
            <a:r>
              <a:rPr lang="en-US" altLang="ko-KR" sz="1400" baseline="-25000" dirty="0" smtClean="0"/>
              <a:t>K</a:t>
            </a:r>
            <a:r>
              <a:rPr lang="en-US" altLang="ko-KR" sz="1400" dirty="0" smtClean="0"/>
              <a:t>= measurement error of </a:t>
            </a:r>
            <a:r>
              <a:rPr lang="en-US" altLang="ko-KR" sz="1400" dirty="0" smtClean="0"/>
              <a:t>RSRP</a:t>
            </a:r>
            <a:r>
              <a:rPr lang="en-US" altLang="ko-KR" sz="1400" baseline="-25000" dirty="0" smtClean="0"/>
              <a:t>K</a:t>
            </a:r>
            <a:r>
              <a:rPr lang="en-US" altLang="ko-KR" sz="1400" dirty="0" smtClean="0"/>
              <a:t> </a:t>
            </a:r>
            <a:endParaRPr lang="en-US" altLang="ko-KR" sz="1400" dirty="0" smtClean="0"/>
          </a:p>
          <a:p>
            <a:r>
              <a:rPr lang="en-GB" altLang="ko-KR" sz="1400" dirty="0"/>
              <a:t>G(Q, </a:t>
            </a:r>
            <a:r>
              <a:rPr lang="en-GB" altLang="ko-KR" sz="1400" b="1" dirty="0" err="1" smtClean="0"/>
              <a:t>V</a:t>
            </a:r>
            <a:r>
              <a:rPr lang="en-GB" altLang="ko-KR" sz="1400" b="1" baseline="-25000" dirty="0" err="1" smtClean="0"/>
              <a:t>k</a:t>
            </a:r>
            <a:r>
              <a:rPr lang="en-GB" altLang="ko-KR" sz="1400" dirty="0"/>
              <a:t>) </a:t>
            </a:r>
            <a:r>
              <a:rPr lang="en-GB" altLang="ko-KR" sz="1400" dirty="0" smtClean="0"/>
              <a:t>= </a:t>
            </a:r>
            <a:r>
              <a:rPr lang="en-GB" altLang="ko-KR" sz="1400" dirty="0" smtClean="0">
                <a:sym typeface="Wingdings" panose="05000000000000000000" pitchFamily="2" charset="2"/>
              </a:rPr>
              <a:t>Antenna </a:t>
            </a:r>
            <a:r>
              <a:rPr lang="en-GB" altLang="ko-KR" sz="1400" dirty="0">
                <a:sym typeface="Wingdings" panose="05000000000000000000" pitchFamily="2" charset="2"/>
              </a:rPr>
              <a:t>Gain at Q direction with </a:t>
            </a:r>
            <a:r>
              <a:rPr lang="en-GB" altLang="ko-KR" sz="1400" dirty="0" err="1" smtClean="0">
                <a:sym typeface="Wingdings" panose="05000000000000000000" pitchFamily="2" charset="2"/>
              </a:rPr>
              <a:t>V</a:t>
            </a:r>
            <a:r>
              <a:rPr lang="en-GB" altLang="ko-KR" sz="1400" baseline="-25000" dirty="0" err="1" smtClean="0">
                <a:sym typeface="Wingdings" panose="05000000000000000000" pitchFamily="2" charset="2"/>
              </a:rPr>
              <a:t>k</a:t>
            </a:r>
            <a:r>
              <a:rPr lang="en-GB" altLang="ko-KR" sz="1400" dirty="0" smtClean="0">
                <a:sym typeface="Wingdings" panose="05000000000000000000" pitchFamily="2" charset="2"/>
              </a:rPr>
              <a:t> </a:t>
            </a:r>
            <a:r>
              <a:rPr lang="en-GB" altLang="ko-KR" sz="1400" dirty="0">
                <a:sym typeface="Wingdings" panose="05000000000000000000" pitchFamily="2" charset="2"/>
              </a:rPr>
              <a:t>beam vector)</a:t>
            </a:r>
            <a:endParaRPr lang="ko-KR" altLang="en-US" sz="1400"/>
          </a:p>
        </p:txBody>
      </p:sp>
    </p:spTree>
    <p:extLst>
      <p:ext uri="{BB962C8B-B14F-4D97-AF65-F5344CB8AC3E}">
        <p14:creationId xmlns:p14="http://schemas.microsoft.com/office/powerpoint/2010/main" val="397479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838200"/>
          </a:xfrm>
        </p:spPr>
        <p:txBody>
          <a:bodyPr/>
          <a:lstStyle/>
          <a:p>
            <a:r>
              <a:rPr lang="en-US" b="1" dirty="0" smtClean="0"/>
              <a:t>WF on SRS parameters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334000"/>
          </a:xfrm>
        </p:spPr>
        <p:txBody>
          <a:bodyPr/>
          <a:lstStyle/>
          <a:p>
            <a:r>
              <a:rPr lang="en-GB" altLang="ko-KR" dirty="0" smtClean="0"/>
              <a:t>RAN1 common understanding for UL beam sweeping operation</a:t>
            </a:r>
          </a:p>
          <a:p>
            <a:pPr lvl="1"/>
            <a:r>
              <a:rPr lang="en-US" altLang="ko-KR" sz="1600" dirty="0" smtClean="0"/>
              <a:t>If </a:t>
            </a:r>
            <a:r>
              <a:rPr lang="en-US" altLang="ko-KR" sz="1600" dirty="0"/>
              <a:t>UE does not configure the </a:t>
            </a:r>
            <a:r>
              <a:rPr lang="en-US" altLang="ko-KR" sz="1600" i="1" dirty="0"/>
              <a:t>spatialRelationInfo</a:t>
            </a:r>
            <a:r>
              <a:rPr lang="en-US" altLang="ko-KR" sz="1600" dirty="0"/>
              <a:t> from NW, then the UE can consider the UL beam sweeping.</a:t>
            </a:r>
            <a:endParaRPr lang="ko-KR" altLang="ko-KR" sz="1600"/>
          </a:p>
          <a:p>
            <a:pPr lvl="1"/>
            <a:r>
              <a:rPr lang="en-US" altLang="ko-KR" sz="1600" dirty="0"/>
              <a:t>If UE has configure the </a:t>
            </a:r>
            <a:r>
              <a:rPr lang="en-US" altLang="ko-KR" sz="1600" i="1" dirty="0"/>
              <a:t>spatialRelationInfo</a:t>
            </a:r>
            <a:r>
              <a:rPr lang="en-US" altLang="ko-KR" sz="1600" dirty="0"/>
              <a:t> from NW, then the UE consider autonomous beam </a:t>
            </a:r>
            <a:r>
              <a:rPr lang="en-US" altLang="ko-KR" sz="1600" dirty="0" smtClean="0"/>
              <a:t>selection</a:t>
            </a:r>
          </a:p>
          <a:p>
            <a:pPr lvl="2"/>
            <a:r>
              <a:rPr lang="en-US" altLang="ko-KR" sz="1400" i="1" dirty="0"/>
              <a:t>spatialRelationInfo </a:t>
            </a:r>
            <a:r>
              <a:rPr lang="en-US" altLang="ko-KR" sz="1400" dirty="0" smtClean="0"/>
              <a:t>contain the </a:t>
            </a:r>
            <a:r>
              <a:rPr lang="en-US" altLang="ko-KR" sz="1400" dirty="0"/>
              <a:t>ID of a reference ‘</a:t>
            </a:r>
            <a:r>
              <a:rPr lang="en-US" altLang="ko-KR" sz="1400" dirty="0" err="1"/>
              <a:t>ssb</a:t>
            </a:r>
            <a:r>
              <a:rPr lang="en-US" altLang="ko-KR" sz="1400" dirty="0"/>
              <a:t>-Index’ or ‘</a:t>
            </a:r>
            <a:r>
              <a:rPr lang="en-US" altLang="ko-KR" sz="1400" dirty="0" err="1"/>
              <a:t>csi</a:t>
            </a:r>
            <a:r>
              <a:rPr lang="en-US" altLang="ko-KR" sz="1400" dirty="0"/>
              <a:t>-</a:t>
            </a:r>
            <a:r>
              <a:rPr lang="en-US" altLang="ko-KR" sz="1400" dirty="0" err="1"/>
              <a:t>Rs</a:t>
            </a:r>
            <a:r>
              <a:rPr lang="en-US" altLang="ko-KR" sz="1400" dirty="0"/>
              <a:t>-Index’ for SRS resource</a:t>
            </a:r>
            <a:endParaRPr lang="en-GB" altLang="ko-KR" sz="1400" dirty="0" smtClean="0"/>
          </a:p>
          <a:p>
            <a:pPr lvl="1"/>
            <a:endParaRPr lang="en-GB" altLang="ko-KR" sz="1600" dirty="0" smtClean="0"/>
          </a:p>
          <a:p>
            <a:r>
              <a:rPr lang="en-GB" altLang="ko-KR" dirty="0" smtClean="0"/>
              <a:t>Upper limitation of </a:t>
            </a:r>
            <a:r>
              <a:rPr lang="en-GB" altLang="ko-KR" i="1" dirty="0" smtClean="0"/>
              <a:t>SRS-Resource</a:t>
            </a:r>
          </a:p>
          <a:p>
            <a:pPr lvl="1"/>
            <a:r>
              <a:rPr lang="en-GB" altLang="ko-KR" dirty="0" smtClean="0"/>
              <a:t>To reduce the test time the upper number of </a:t>
            </a:r>
            <a:r>
              <a:rPr lang="en-GB" altLang="ko-KR" i="1" dirty="0" smtClean="0"/>
              <a:t>SRS-Resource </a:t>
            </a:r>
            <a:r>
              <a:rPr lang="en-GB" altLang="ko-KR" dirty="0" smtClean="0"/>
              <a:t>is [4] or [8</a:t>
            </a:r>
            <a:r>
              <a:rPr lang="en-GB" altLang="ko-KR" dirty="0" smtClean="0"/>
              <a:t>] or [16] </a:t>
            </a:r>
            <a:r>
              <a:rPr lang="en-GB" altLang="ko-KR" dirty="0" smtClean="0"/>
              <a:t>from TE</a:t>
            </a:r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marL="457200" lvl="1" indent="0" algn="ctr">
              <a:buNone/>
            </a:pPr>
            <a:r>
              <a:rPr lang="en-GB" altLang="ko-KR" dirty="0" smtClean="0"/>
              <a:t> &lt;</a:t>
            </a:r>
            <a:r>
              <a:rPr lang="en-GB" altLang="ko-KR" dirty="0" err="1" smtClean="0"/>
              <a:t>UplinkBeamManagement</a:t>
            </a:r>
            <a:r>
              <a:rPr lang="en-GB" altLang="ko-KR" dirty="0" smtClean="0"/>
              <a:t> in TS38.331 v15.4.0&gt; </a:t>
            </a:r>
          </a:p>
          <a:p>
            <a:pPr lvl="1"/>
            <a:endParaRPr lang="en-GB" altLang="ko-KR" dirty="0" smtClean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r="37043"/>
          <a:stretch/>
        </p:blipFill>
        <p:spPr>
          <a:xfrm>
            <a:off x="457200" y="5029200"/>
            <a:ext cx="8194984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24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 smtClean="0"/>
              <a:t>Reference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228600" y="1273175"/>
            <a:ext cx="8702040" cy="4899025"/>
          </a:xfrm>
        </p:spPr>
        <p:txBody>
          <a:bodyPr/>
          <a:lstStyle/>
          <a:p>
            <a:pPr marL="0" indent="0" fontAlgn="ctr">
              <a:buNone/>
            </a:pPr>
            <a:r>
              <a:rPr lang="en-US" altLang="ko-KR" sz="1800" dirty="0" smtClean="0"/>
              <a:t>[</a:t>
            </a:r>
            <a:r>
              <a:rPr lang="en-US" altLang="ko-KR" sz="1800" dirty="0"/>
              <a:t>1] </a:t>
            </a:r>
            <a:r>
              <a:rPr lang="en-US" altLang="ko-KR" sz="1800" dirty="0" smtClean="0"/>
              <a:t>RP-182879, “</a:t>
            </a:r>
            <a:r>
              <a:rPr lang="en-GB" altLang="ko-KR" sz="1800" dirty="0"/>
              <a:t>WF on Beam </a:t>
            </a:r>
            <a:r>
              <a:rPr lang="en-GB" altLang="ko-KR" sz="1800" dirty="0" smtClean="0"/>
              <a:t>Correspondence,” Samsung</a:t>
            </a:r>
            <a:endParaRPr lang="en-US" altLang="ko-KR" sz="1800" dirty="0" smtClean="0"/>
          </a:p>
          <a:p>
            <a:pPr marL="0" indent="0" fontAlgn="ctr">
              <a:buNone/>
            </a:pPr>
            <a:r>
              <a:rPr lang="en-US" altLang="ko-KR" sz="1800" dirty="0" smtClean="0"/>
              <a:t>[2] </a:t>
            </a:r>
            <a:r>
              <a:rPr lang="en-US" altLang="ko-KR" sz="1800" dirty="0" smtClean="0"/>
              <a:t>R4-19002256, </a:t>
            </a:r>
            <a:r>
              <a:rPr lang="en-US" altLang="ko-KR" sz="1800" dirty="0" smtClean="0"/>
              <a:t>“</a:t>
            </a:r>
            <a:r>
              <a:rPr lang="en-GB" altLang="ko-KR" sz="1800" dirty="0"/>
              <a:t>Ad-Hoc Meeting Minutes for Beam Correspondence,” Samsung</a:t>
            </a:r>
            <a:endParaRPr lang="en-US" altLang="ko-KR" sz="1800" dirty="0"/>
          </a:p>
          <a:p>
            <a:pPr marL="0" indent="0" fontAlgn="ctr">
              <a:buNone/>
            </a:pPr>
            <a:r>
              <a:rPr lang="en-US" altLang="ko-KR" sz="1800" dirty="0" smtClean="0"/>
              <a:t>[3</a:t>
            </a:r>
            <a:r>
              <a:rPr lang="en-US" altLang="ko-KR" sz="1800" dirty="0" smtClean="0"/>
              <a:t>] R4-1900xxxx, “Draft chairman meeting report for RAN4 #90,”  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[4] R4-1900134</a:t>
            </a:r>
            <a:r>
              <a:rPr lang="en-US" altLang="ko-KR" sz="1800" dirty="0"/>
              <a:t>, "on beam correspondence requirements," Intel Corporation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[5] </a:t>
            </a:r>
            <a:r>
              <a:rPr lang="en-US" altLang="ko-KR" sz="1800" dirty="0" smtClean="0"/>
              <a:t>R4-1900251</a:t>
            </a:r>
            <a:r>
              <a:rPr lang="en-US" altLang="ko-KR" sz="1800" dirty="0"/>
              <a:t>, "Beam correspondence for tolerance based requirement with UE beam sweeping ," LG Electronics France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[6] </a:t>
            </a:r>
            <a:r>
              <a:rPr lang="en-US" altLang="ko-KR" sz="1800" dirty="0" smtClean="0"/>
              <a:t>R4-1900672</a:t>
            </a:r>
            <a:r>
              <a:rPr lang="en-US" altLang="ko-KR" sz="1800" dirty="0"/>
              <a:t>, "FR2 Beam Correspondence, On Alternative Definition," Qualcomm Incorporated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[7] </a:t>
            </a:r>
            <a:r>
              <a:rPr lang="en-US" altLang="ko-KR" sz="1800" dirty="0" smtClean="0"/>
              <a:t>R4-1901278</a:t>
            </a:r>
            <a:r>
              <a:rPr lang="en-US" altLang="ko-KR" sz="1800" dirty="0"/>
              <a:t>, "Beam Correspondence," Nokia, Nokia Shanghai Bell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[8] </a:t>
            </a:r>
            <a:r>
              <a:rPr lang="en-US" altLang="ko-KR" sz="1800" dirty="0" smtClean="0"/>
              <a:t>R4-1901315</a:t>
            </a:r>
            <a:r>
              <a:rPr lang="en-US" altLang="ko-KR" sz="1800" dirty="0"/>
              <a:t>, "Beam Correspondence, remaining X and Y," Sony, </a:t>
            </a:r>
            <a:r>
              <a:rPr lang="en-US" altLang="ko-KR" sz="1800" dirty="0" smtClean="0"/>
              <a:t>Ericsson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[9] </a:t>
            </a:r>
            <a:r>
              <a:rPr lang="en-US" altLang="ko-KR" sz="1800" dirty="0" smtClean="0"/>
              <a:t>R4-1900431, “</a:t>
            </a:r>
            <a:r>
              <a:rPr lang="en-GB" altLang="ko-KR" sz="1800" dirty="0"/>
              <a:t>Verification of beam correspondence during </a:t>
            </a:r>
            <a:r>
              <a:rPr lang="en-GB" altLang="ko-KR" sz="1800" dirty="0" smtClean="0"/>
              <a:t>initial access,” Ericsson, Sony</a:t>
            </a:r>
          </a:p>
          <a:p>
            <a:pPr marL="0" indent="0" fontAlgn="ctr">
              <a:buNone/>
            </a:pPr>
            <a:r>
              <a:rPr lang="en-GB" altLang="ko-KR" sz="1800" dirty="0" smtClean="0"/>
              <a:t>[10] </a:t>
            </a:r>
            <a:r>
              <a:rPr lang="en-US" altLang="ko-KR" sz="1800" dirty="0" smtClean="0"/>
              <a:t>R4-1900278, “</a:t>
            </a:r>
            <a:r>
              <a:rPr lang="en-GB" altLang="ko-KR" sz="1800" dirty="0"/>
              <a:t>On uplink beam sweeping based EIRP test procedure</a:t>
            </a:r>
            <a:r>
              <a:rPr lang="en-GB" altLang="ko-KR" sz="1800" dirty="0" smtClean="0"/>
              <a:t>,” Ericsson</a:t>
            </a:r>
            <a:r>
              <a:rPr lang="en-GB" altLang="ko-KR" sz="1800" dirty="0"/>
              <a:t>, </a:t>
            </a:r>
            <a:r>
              <a:rPr lang="en-GB" altLang="ko-KR" sz="1800" dirty="0" smtClean="0"/>
              <a:t>Sony</a:t>
            </a:r>
          </a:p>
          <a:p>
            <a:pPr marL="0" indent="0" fontAlgn="ctr">
              <a:buNone/>
            </a:pPr>
            <a:r>
              <a:rPr lang="en-GB" altLang="ko-KR" sz="1800" dirty="0" smtClean="0"/>
              <a:t>[</a:t>
            </a:r>
            <a:r>
              <a:rPr lang="en-GB" altLang="ko-KR" sz="1800" dirty="0" smtClean="0"/>
              <a:t>11] </a:t>
            </a:r>
            <a:r>
              <a:rPr lang="en-GB" altLang="ko-KR" sz="1800" dirty="0" smtClean="0"/>
              <a:t>R1-1900133, “</a:t>
            </a:r>
            <a:r>
              <a:rPr lang="en-GB" altLang="ko-KR" sz="1800" dirty="0"/>
              <a:t>On beam correspondence test </a:t>
            </a:r>
            <a:r>
              <a:rPr lang="en-GB" altLang="ko-KR" sz="1800" dirty="0" smtClean="0"/>
              <a:t>procedure,” Intel </a:t>
            </a:r>
            <a:r>
              <a:rPr lang="en-US" altLang="ko-KR" sz="1800" dirty="0"/>
              <a:t>Corporation</a:t>
            </a:r>
          </a:p>
          <a:p>
            <a:pPr marL="0" indent="0" fontAlgn="ctr">
              <a:buNone/>
            </a:pPr>
            <a:r>
              <a:rPr lang="en-GB" altLang="ko-KR" sz="1800" dirty="0" smtClean="0"/>
              <a:t>[</a:t>
            </a:r>
            <a:r>
              <a:rPr lang="en-GB" altLang="ko-KR" sz="1800" dirty="0" smtClean="0"/>
              <a:t>12] </a:t>
            </a:r>
            <a:r>
              <a:rPr lang="en-US" altLang="ko-KR" sz="1800" dirty="0" smtClean="0"/>
              <a:t>R4-1900715, "</a:t>
            </a:r>
            <a:r>
              <a:rPr lang="en-GB" altLang="ko-KR" sz="1800" dirty="0"/>
              <a:t>Initial discussion on test procedure for beam correspondence in FR2</a:t>
            </a:r>
            <a:r>
              <a:rPr lang="en-US" altLang="ko-KR" sz="1800" dirty="0" smtClean="0"/>
              <a:t>," </a:t>
            </a:r>
            <a:r>
              <a:rPr lang="en-US" altLang="ko-KR" sz="1800" dirty="0"/>
              <a:t>LG </a:t>
            </a:r>
            <a:r>
              <a:rPr lang="en-US" altLang="ko-KR" sz="1800" dirty="0" smtClean="0"/>
              <a:t>Electronics</a:t>
            </a:r>
            <a:endParaRPr lang="en-US" altLang="ko-KR" sz="1800" dirty="0"/>
          </a:p>
          <a:p>
            <a:pPr marL="0" indent="0" fontAlgn="ctr">
              <a:buNone/>
            </a:pPr>
            <a:endParaRPr lang="en-GB" altLang="ko-KR" sz="1800" dirty="0" smtClean="0"/>
          </a:p>
          <a:p>
            <a:pPr marL="0" indent="0" fontAlgn="ctr">
              <a:buNone/>
            </a:pPr>
            <a:endParaRPr lang="en-GB" altLang="ko-KR" sz="1800" dirty="0"/>
          </a:p>
          <a:p>
            <a:pPr marL="0" indent="0" fontAlgn="ctr">
              <a:buNone/>
            </a:pP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59698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purl.org/dc/terms/"/>
    <ds:schemaRef ds:uri="17c5c574-4f42-45b3-8a7f-77d8e859d07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11797</TotalTime>
  <Words>970</Words>
  <Application>Microsoft Office PowerPoint</Application>
  <PresentationFormat>화면 슬라이드 쇼(4:3)</PresentationFormat>
  <Paragraphs>140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PMingLiU</vt:lpstr>
      <vt:lpstr>SimSun</vt:lpstr>
      <vt:lpstr>맑은 고딕</vt:lpstr>
      <vt:lpstr>Arial</vt:lpstr>
      <vt:lpstr>Calibri</vt:lpstr>
      <vt:lpstr>Symbol</vt:lpstr>
      <vt:lpstr>Wingdings</vt:lpstr>
      <vt:lpstr>Office Theme</vt:lpstr>
      <vt:lpstr>WF on simulation assumptions for BC tolerance requirements</vt:lpstr>
      <vt:lpstr>Background</vt:lpstr>
      <vt:lpstr>WF on General UE RF parameters</vt:lpstr>
      <vt:lpstr>WF on measurement method for delta EIRP </vt:lpstr>
      <vt:lpstr>WF on measurement method for delta EIRP </vt:lpstr>
      <vt:lpstr>WF on SRS parameters</vt:lpstr>
      <vt:lpstr>Reference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임수환/책임연구원/차세대표준(연)CAS팀(suhwan.lim@lge.com)</cp:lastModifiedBy>
  <cp:revision>1157</cp:revision>
  <dcterms:created xsi:type="dcterms:W3CDTF">2013-05-13T16:02:00Z</dcterms:created>
  <dcterms:modified xsi:type="dcterms:W3CDTF">2019-02-28T08:42:45Z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