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65" r:id="rId4"/>
    <p:sldId id="273" r:id="rId5"/>
    <p:sldId id="274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2" clrIdx="0"/>
  <p:cmAuthor id="2" name="Bill Shvodian" initials="WMS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>
        <p:scale>
          <a:sx n="100" d="100"/>
          <a:sy n="100" d="100"/>
        </p:scale>
        <p:origin x="672" y="-278"/>
      </p:cViewPr>
      <p:guideLst>
        <p:guide orient="horz" pos="2160"/>
        <p:guide pos="28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27424-2515-4BE7-9C59-2F9ECB093615}" type="datetimeFigureOut">
              <a:rPr lang="zh-TW" altLang="en-US" smtClean="0"/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  <a:p>
            <a:pPr lvl="1"/>
            <a:r>
              <a:rPr lang="zh-TW" altLang="en-US"/>
              <a:t>第二層</a:t>
            </a:r>
            <a:endParaRPr lang="zh-TW" altLang="en-US"/>
          </a:p>
          <a:p>
            <a:pPr lvl="2"/>
            <a:r>
              <a:rPr lang="zh-TW" altLang="en-US"/>
              <a:t>第三層</a:t>
            </a:r>
            <a:endParaRPr lang="zh-TW" altLang="en-US"/>
          </a:p>
          <a:p>
            <a:pPr lvl="3"/>
            <a:r>
              <a:rPr lang="zh-TW" altLang="en-US"/>
              <a:t>第四層</a:t>
            </a:r>
            <a:endParaRPr lang="zh-TW" altLang="en-US"/>
          </a:p>
          <a:p>
            <a:pPr lvl="4"/>
            <a:r>
              <a:rPr lang="zh-TW" altLang="en-US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B3FF4-9D29-4E3E-BA5D-120BBC8C0A3A}" type="slidenum">
              <a:rPr lang="zh-TW" altLang="en-US" smtClean="0"/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FA2AB-81E9-4E22-86B6-D6DF6A3D4ADC}" type="datetime1">
              <a:rPr lang="en-US" altLang="zh-TW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7C9C-C2DA-492E-B60A-F2B7D0641B09}" type="datetime1">
              <a:rPr lang="en-US" altLang="zh-TW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6B76A-C84D-4A9F-B08B-71D4F5E0F717}" type="datetime1">
              <a:rPr lang="en-US" altLang="zh-TW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F34-3BA5-465A-B351-9288D2130EFD}" type="datetime1">
              <a:rPr lang="en-US" altLang="zh-TW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1012B-6F2E-47FB-B022-83D20CCE73A2}" type="datetime1">
              <a:rPr lang="en-US" altLang="zh-TW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E20CA-85EE-4EF8-8BD9-4E7789FD3B77}" type="datetime1">
              <a:rPr lang="en-US" altLang="zh-TW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9641-C6D7-485F-A2E8-7D0736960B5A}" type="datetime1">
              <a:rPr lang="en-US" altLang="zh-TW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52D5B-2679-4A68-8B39-7A00824907E2}" type="datetime1">
              <a:rPr lang="en-US" altLang="zh-TW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D4AAF-E715-4EA8-819E-855064775BDC}" type="datetime1">
              <a:rPr lang="en-US" altLang="zh-TW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BFEF-B4C2-42A2-BE3E-738D2DDE095D}" type="datetime1">
              <a:rPr lang="en-US" altLang="zh-TW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82276-401F-422B-A186-E0652FC7606F}" type="datetime1">
              <a:rPr lang="en-US" altLang="zh-TW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A42D0-D418-4D6F-96D5-63F3F440450B}" type="datetime1">
              <a:rPr lang="en-US" altLang="zh-TW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0526" y="2613680"/>
            <a:ext cx="8315324" cy="2228908"/>
          </a:xfrm>
        </p:spPr>
        <p:txBody>
          <a:bodyPr anchor="t">
            <a:normAutofit fontScale="90000"/>
          </a:bodyPr>
          <a:lstStyle/>
          <a:p>
            <a:r>
              <a:rPr lang="en-US" altLang="zh-TW" sz="4800" dirty="0" smtClean="0"/>
              <a:t>Discussion on Rel-16 NR Specifications in March</a:t>
            </a:r>
            <a:br>
              <a:rPr lang="en-US" dirty="0"/>
            </a:br>
            <a:r>
              <a:rPr lang="en-US" sz="3200" dirty="0"/>
              <a:t>CHTTL, CMCC, China </a:t>
            </a:r>
            <a:r>
              <a:rPr lang="en-US" sz="3200" dirty="0" smtClean="0"/>
              <a:t>Telecom, </a:t>
            </a:r>
            <a:r>
              <a:rPr lang="en-US" sz="3200" dirty="0"/>
              <a:t>KDDI, </a:t>
            </a:r>
            <a:br>
              <a:rPr lang="en-US" sz="3200" dirty="0" smtClean="0"/>
            </a:br>
            <a:r>
              <a:rPr lang="en-US" sz="3200" dirty="0" smtClean="0"/>
              <a:t>BT </a:t>
            </a:r>
            <a:r>
              <a:rPr lang="en-US" sz="3200" dirty="0" err="1" smtClean="0"/>
              <a:t>plc</a:t>
            </a:r>
            <a:r>
              <a:rPr lang="en-US" sz="3200" dirty="0"/>
              <a:t>, China </a:t>
            </a:r>
            <a:r>
              <a:rPr lang="en-US" sz="3200" dirty="0" smtClean="0"/>
              <a:t>Unicom, Verizon, TELUS, Telstra</a:t>
            </a:r>
            <a:endParaRPr lang="en-US" sz="3200" dirty="0" smtClean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4694" y="114658"/>
            <a:ext cx="898284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</a:t>
            </a:r>
            <a:r>
              <a:rPr lang="en-GB" altLang="zh-CN" sz="2400" b="1" dirty="0" smtClean="0"/>
              <a:t>#90 </a:t>
            </a:r>
            <a:r>
              <a:rPr lang="en-GB" altLang="zh-CN" sz="2400" b="1" dirty="0"/>
              <a:t>		                          </a:t>
            </a:r>
            <a:r>
              <a:rPr lang="en-GB" altLang="zh-CN" sz="2400" b="1" dirty="0" smtClean="0"/>
              <a:t>R4-190</a:t>
            </a:r>
            <a:r>
              <a:rPr lang="en-US" altLang="en-GB" sz="2400" b="1" dirty="0" smtClean="0"/>
              <a:t>2214</a:t>
            </a:r>
            <a:r>
              <a:rPr lang="en-GB" altLang="zh-CN" sz="2400" b="1" dirty="0" smtClean="0"/>
              <a:t>                                                                     Athens, Greece, 25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Feb – 1</a:t>
            </a:r>
            <a:r>
              <a:rPr lang="en-GB" altLang="zh-CN" sz="2400" b="1" baseline="30000" dirty="0" smtClean="0"/>
              <a:t>nd</a:t>
            </a:r>
            <a:r>
              <a:rPr lang="en-GB" altLang="zh-CN" sz="2400" b="1" dirty="0" smtClean="0"/>
              <a:t> March, 2019</a:t>
            </a:r>
            <a:endParaRPr lang="zh-CN" altLang="zh-CN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9885" y="202165"/>
            <a:ext cx="7886700" cy="875198"/>
          </a:xfrm>
        </p:spPr>
        <p:txBody>
          <a:bodyPr>
            <a:normAutofit/>
          </a:bodyPr>
          <a:lstStyle/>
          <a:p>
            <a:r>
              <a:rPr lang="en-US" altLang="zh-TW" sz="4000" dirty="0"/>
              <a:t>Backgrounds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3498" y="1179094"/>
            <a:ext cx="8758155" cy="5366561"/>
          </a:xfrm>
        </p:spPr>
        <p:txBody>
          <a:bodyPr>
            <a:normAutofit/>
          </a:bodyPr>
          <a:lstStyle/>
          <a:p>
            <a:r>
              <a:rPr lang="en-US" altLang="zh-TW" sz="2400" dirty="0" smtClean="0"/>
              <a:t>The availability of Rel-16 NR specifications has been discussed in  RAN4#89, three conclusions were summarized below [1].</a:t>
            </a:r>
            <a:endParaRPr lang="en-US" altLang="zh-TW" sz="2400" dirty="0" smtClean="0"/>
          </a:p>
          <a:p>
            <a:pPr lvl="1"/>
            <a:r>
              <a:rPr lang="en-US" altLang="zh-TW" sz="2000" dirty="0"/>
              <a:t> It is common understanding that indication of the completion of certain band combination is important for operators or industry. </a:t>
            </a:r>
            <a:endParaRPr lang="en-US" altLang="zh-TW" sz="2000" dirty="0"/>
          </a:p>
          <a:p>
            <a:pPr lvl="1"/>
            <a:r>
              <a:rPr lang="en-US" altLang="zh-TW" sz="2000" dirty="0"/>
              <a:t> Option 1, i.e., draft specifications, will be adapt as the approach before Rel-16 NR specifications are released </a:t>
            </a:r>
            <a:endParaRPr lang="en-US" altLang="zh-TW" sz="2000" dirty="0"/>
          </a:p>
          <a:p>
            <a:pPr lvl="1"/>
            <a:r>
              <a:rPr lang="en-US" altLang="zh-TW" sz="2000" dirty="0"/>
              <a:t>Rel-16 NR specifications will be created once Rel-15 specifications are stable enough or we see strong market demand but no later than June 2019</a:t>
            </a:r>
            <a:endParaRPr lang="en-US" altLang="zh-TW" sz="2000" dirty="0"/>
          </a:p>
          <a:p>
            <a:r>
              <a:rPr lang="en-US" altLang="zh-TW" sz="2400" dirty="0" smtClean="0"/>
              <a:t>During the last RAN4 meeting, it was discussed that we can further check the overall status on 2019 Feb RAN4 meeting to see </a:t>
            </a:r>
            <a:r>
              <a:rPr lang="en-US" altLang="zh-TW" sz="2400" dirty="0"/>
              <a:t>whether </a:t>
            </a:r>
            <a:r>
              <a:rPr lang="en-US" altLang="zh-TW" sz="2400" dirty="0" smtClean="0"/>
              <a:t>the Rel-16 </a:t>
            </a:r>
            <a:r>
              <a:rPr lang="en-US" altLang="zh-TW" sz="2400" dirty="0"/>
              <a:t>NR </a:t>
            </a:r>
            <a:r>
              <a:rPr lang="en-US" altLang="zh-TW" sz="2400" dirty="0" smtClean="0"/>
              <a:t>specifications can 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be published in </a:t>
            </a:r>
            <a:r>
              <a:rPr lang="en-US" altLang="zh-TW" sz="2400" dirty="0" smtClean="0"/>
              <a:t>March. </a:t>
            </a:r>
            <a:endParaRPr lang="en-US" altLang="zh-TW" sz="2400" dirty="0" smtClean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0019" y="169472"/>
            <a:ext cx="8553456" cy="846528"/>
          </a:xfrm>
        </p:spPr>
        <p:txBody>
          <a:bodyPr>
            <a:noAutofit/>
          </a:bodyPr>
          <a:lstStyle/>
          <a:p>
            <a:pPr algn="ctr"/>
            <a:r>
              <a:rPr lang="en-US" altLang="zh-TW" sz="3200" b="1" dirty="0" err="1" smtClean="0"/>
              <a:t>Wayforward</a:t>
            </a:r>
            <a:r>
              <a:rPr lang="en-US" altLang="zh-TW" sz="3200" b="1" dirty="0" smtClean="0"/>
              <a:t> </a:t>
            </a:r>
            <a:r>
              <a:rPr lang="en-US" altLang="zh-TW" sz="3200" b="1" dirty="0"/>
              <a:t>on Rel-16 NR Specifications in March</a:t>
            </a:r>
            <a:endParaRPr lang="zh-TW" altLang="en-US" sz="3200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7530" y="1276350"/>
            <a:ext cx="8815099" cy="4975713"/>
          </a:xfrm>
        </p:spPr>
        <p:txBody>
          <a:bodyPr>
            <a:normAutofit fontScale="92500"/>
          </a:bodyPr>
          <a:lstStyle/>
          <a:p>
            <a:r>
              <a:rPr lang="en-US" altLang="zh-TW" sz="2400" dirty="0" smtClean="0"/>
              <a:t>Operators have strong market demand on certain Rel-16 bands and band combinations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en-US" altLang="zh-TW" sz="2400" dirty="0" smtClean="0"/>
              <a:t> </a:t>
            </a:r>
            <a:endParaRPr lang="en-US" altLang="zh-TW" sz="2400" dirty="0" smtClean="0"/>
          </a:p>
          <a:p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Major OEM companies have no confidence to have product plans if there is no published specs</a:t>
            </a:r>
            <a:endParaRPr lang="en-US" altLang="zh-TW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Delays of anywhere from six months to twelve months depending on the products lifetime and the OEM development schedule. Additional six to nine months in product processing</a:t>
            </a:r>
            <a:endParaRPr lang="en-US" altLang="zh-TW" sz="2000" dirty="0">
              <a:solidFill>
                <a:srgbClr val="FF0000"/>
              </a:solidFill>
            </a:endParaRPr>
          </a:p>
          <a:p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</a:t>
            </a:r>
            <a:r>
              <a:rPr lang="en-US" altLang="zh-TW" sz="2400" dirty="0" smtClean="0"/>
              <a:t>ublishing the specifications in March can let the whole industry get ready for commercial as early as possible.</a:t>
            </a:r>
            <a:endParaRPr lang="en-US" altLang="zh-TW" sz="2400" dirty="0" smtClean="0"/>
          </a:p>
          <a:p>
            <a:r>
              <a:rPr lang="en-US" altLang="zh-TW" sz="2400" dirty="0" smtClean="0"/>
              <a:t>The official Rel-16 NR specifications also represent tremendous indication to the whole industry that 3GPP is ready for providing initial Rel-15 5G requirements and moving forward to the next step to Rel-16. </a:t>
            </a:r>
            <a:endParaRPr lang="en-US" altLang="zh-TW" sz="2400" dirty="0" smtClean="0"/>
          </a:p>
          <a:p>
            <a:r>
              <a:rPr lang="en-US" altLang="zh-TW" sz="2400" dirty="0" err="1" smtClean="0"/>
              <a:t>Wayforward</a:t>
            </a:r>
            <a:r>
              <a:rPr lang="en-US" altLang="zh-TW" sz="2400" dirty="0" smtClean="0"/>
              <a:t> </a:t>
            </a:r>
            <a:r>
              <a:rPr lang="en-US" altLang="zh-TW" sz="2400" dirty="0"/>
              <a:t>on Rel-16 NR Specifications in </a:t>
            </a:r>
            <a:r>
              <a:rPr lang="en-US" altLang="zh-TW" sz="2400" dirty="0" smtClean="0"/>
              <a:t>March:</a:t>
            </a:r>
            <a:endParaRPr lang="en-US" altLang="zh-TW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Agree on publishing the Rel-16 NR specifications in March.</a:t>
            </a:r>
            <a:endParaRPr lang="en-US" altLang="zh-TW" sz="2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5687" y="365127"/>
            <a:ext cx="7886700" cy="992894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Reference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5925" y="1339913"/>
            <a:ext cx="8591738" cy="4465858"/>
          </a:xfrm>
        </p:spPr>
        <p:txBody>
          <a:bodyPr>
            <a:normAutofit/>
          </a:bodyPr>
          <a:lstStyle/>
          <a:p>
            <a:pPr marL="184150" lvl="1" indent="0">
              <a:buNone/>
            </a:pPr>
            <a:r>
              <a:rPr lang="en-US" altLang="zh-TW" sz="2000" dirty="0"/>
              <a:t>[1] R4-1816255	“Rel-16 NR </a:t>
            </a:r>
            <a:r>
              <a:rPr lang="en-US" altLang="zh-TW" sz="2000" dirty="0" smtClean="0"/>
              <a:t>specifications”, RAN4 Chairman, RAN4#89</a:t>
            </a:r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1911</Words>
  <Application>WPS Presentation</Application>
  <PresentationFormat>On-screen Show (4:3)</PresentationFormat>
  <Paragraphs>38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SimSun</vt:lpstr>
      <vt:lpstr>Wingdings</vt:lpstr>
      <vt:lpstr>Calibri Light</vt:lpstr>
      <vt:lpstr>Calibri</vt:lpstr>
      <vt:lpstr>Microsoft YaHei</vt:lpstr>
      <vt:lpstr>Arial Unicode MS</vt:lpstr>
      <vt:lpstr>Office Theme</vt:lpstr>
      <vt:lpstr>Discussion on Rel-16 NR Specifications in March CHTTL, CMCC, China Telecom, KDDI,  BT plc, China Unicom, Verizon, TELUS, Telstra</vt:lpstr>
      <vt:lpstr>Backgrounds</vt:lpstr>
      <vt:lpstr>Wayforward on Rel-16 NR Specifications in March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CHT140</cp:lastModifiedBy>
  <cp:revision>406</cp:revision>
  <dcterms:created xsi:type="dcterms:W3CDTF">2018-04-16T22:44:00Z</dcterms:created>
  <dcterms:modified xsi:type="dcterms:W3CDTF">2019-02-24T19:01:47Z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1033-10.2.0.5832</vt:lpwstr>
  </property>
</Properties>
</file>