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1" r:id="rId6"/>
    <p:sldId id="263" r:id="rId7"/>
    <p:sldId id="264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ho Lee" initials="J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A90234-8100-42F8-B82F-EA38B0519620}" v="2" dt="2019-02-28T09:11:44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>
      <p:cViewPr varScale="1">
        <p:scale>
          <a:sx n="67" d="100"/>
          <a:sy n="67" d="100"/>
        </p:scale>
        <p:origin x="1564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784F4A89-E2D4-4B9E-90A2-A1329E59B6A0}"/>
    <pc:docChg chg="modSld">
      <pc:chgData name="Sumant Iyer" userId="913335bb-3b58-4b6e-abaa-4eed84b2043c" providerId="ADAL" clId="{784F4A89-E2D4-4B9E-90A2-A1329E59B6A0}" dt="2019-02-28T09:12:04.399" v="9" actId="6549"/>
      <pc:docMkLst>
        <pc:docMk/>
      </pc:docMkLst>
      <pc:sldChg chg="modSp">
        <pc:chgData name="Sumant Iyer" userId="913335bb-3b58-4b6e-abaa-4eed84b2043c" providerId="ADAL" clId="{784F4A89-E2D4-4B9E-90A2-A1329E59B6A0}" dt="2019-02-28T09:11:57.474" v="7" actId="6549"/>
        <pc:sldMkLst>
          <pc:docMk/>
          <pc:sldMk cId="712621185" sldId="260"/>
        </pc:sldMkLst>
        <pc:spChg chg="mod">
          <ac:chgData name="Sumant Iyer" userId="913335bb-3b58-4b6e-abaa-4eed84b2043c" providerId="ADAL" clId="{784F4A89-E2D4-4B9E-90A2-A1329E59B6A0}" dt="2019-02-28T09:11:57.474" v="7" actId="6549"/>
          <ac:spMkLst>
            <pc:docMk/>
            <pc:sldMk cId="712621185" sldId="260"/>
            <ac:spMk id="2" creationId="{00000000-0000-0000-0000-000000000000}"/>
          </ac:spMkLst>
        </pc:spChg>
      </pc:sldChg>
      <pc:sldChg chg="modSp">
        <pc:chgData name="Sumant Iyer" userId="913335bb-3b58-4b6e-abaa-4eed84b2043c" providerId="ADAL" clId="{784F4A89-E2D4-4B9E-90A2-A1329E59B6A0}" dt="2019-02-28T09:12:04.399" v="9" actId="6549"/>
        <pc:sldMkLst>
          <pc:docMk/>
          <pc:sldMk cId="3082065142" sldId="261"/>
        </pc:sldMkLst>
        <pc:spChg chg="mod">
          <ac:chgData name="Sumant Iyer" userId="913335bb-3b58-4b6e-abaa-4eed84b2043c" providerId="ADAL" clId="{784F4A89-E2D4-4B9E-90A2-A1329E59B6A0}" dt="2019-02-28T09:12:04.399" v="9" actId="6549"/>
          <ac:spMkLst>
            <pc:docMk/>
            <pc:sldMk cId="3082065142" sldId="261"/>
            <ac:spMk id="2" creationId="{00000000-0000-0000-0000-000000000000}"/>
          </ac:spMkLst>
        </pc:spChg>
      </pc:sldChg>
      <pc:sldChg chg="modSp">
        <pc:chgData name="Sumant Iyer" userId="913335bb-3b58-4b6e-abaa-4eed84b2043c" providerId="ADAL" clId="{784F4A89-E2D4-4B9E-90A2-A1329E59B6A0}" dt="2019-02-28T09:12:01.435" v="8" actId="6549"/>
        <pc:sldMkLst>
          <pc:docMk/>
          <pc:sldMk cId="985002909" sldId="262"/>
        </pc:sldMkLst>
        <pc:spChg chg="mod">
          <ac:chgData name="Sumant Iyer" userId="913335bb-3b58-4b6e-abaa-4eed84b2043c" providerId="ADAL" clId="{784F4A89-E2D4-4B9E-90A2-A1329E59B6A0}" dt="2019-02-28T09:12:01.435" v="8" actId="6549"/>
          <ac:spMkLst>
            <pc:docMk/>
            <pc:sldMk cId="985002909" sldId="262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186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039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734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360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108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74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1025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6602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227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4011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074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F9EC-0F08-455E-851D-C8BEB2C4D596}" type="datetimeFigureOut">
              <a:rPr lang="ko-KR" altLang="en-US" smtClean="0"/>
              <a:t>2019-03-01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44610-7C52-4091-9D46-6D7F55368C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983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WF on FR2 OBW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Qualcomm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2360" y="3533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R4-1902147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105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3GPP TSG RAN4 #90</a:t>
            </a:r>
          </a:p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Athens, GR, 25 Feb-1 Mar 2019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473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5976664"/>
          </a:xfrm>
        </p:spPr>
        <p:txBody>
          <a:bodyPr>
            <a:no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The OBW requirement in TS38.101-2 is based on 99% power occupancy definition</a:t>
            </a:r>
          </a:p>
          <a:p>
            <a:endParaRPr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R4-1900675 proposals to allow compliance with OBW requirement in FR2 UEs are below:</a:t>
            </a:r>
          </a:p>
          <a:p>
            <a:pPr lvl="1"/>
            <a:r>
              <a:rPr lang="en-US" altLang="ko-KR" sz="2000" b="1" dirty="0">
                <a:latin typeface="Calibri" panose="020F0502020204030204" pitchFamily="34" charset="0"/>
                <a:cs typeface="Calibri" panose="020F0502020204030204" pitchFamily="34" charset="0"/>
              </a:rPr>
              <a:t>Proposal 1: For PC2/3/4, the current definition of special 0dB MPR waveforms shall be removed. Instead some subset of inner waveforms shall be assigned 0dB MPR</a:t>
            </a:r>
          </a:p>
          <a:p>
            <a:pPr lvl="1"/>
            <a:r>
              <a:rPr lang="en-US" altLang="ko-KR" sz="2000" b="1" dirty="0">
                <a:latin typeface="Calibri" panose="020F0502020204030204" pitchFamily="34" charset="0"/>
                <a:cs typeface="Calibri" panose="020F0502020204030204" pitchFamily="34" charset="0"/>
              </a:rPr>
              <a:t>Proposal 2: For PC1, the current definition of special 0dB MPR waveforms shall be removed. Instead some subset of inner waveforms shall be assigned 0dB MPR</a:t>
            </a:r>
          </a:p>
          <a:p>
            <a:endParaRPr lang="en-US" altLang="ko-K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Agreement captured during online discussion of R4-1900675 in RAN4#90 is below:</a:t>
            </a:r>
          </a:p>
          <a:p>
            <a:pPr lvl="1"/>
            <a:r>
              <a:rPr lang="en-US" altLang="ko-KR" sz="2000" dirty="0">
                <a:highlight>
                  <a:srgbClr val="00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WF: we adopt proposal but the more detailed condition and proposed values need to be discussed during this meeting.</a:t>
            </a:r>
          </a:p>
          <a:p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810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Proposed </a:t>
            </a:r>
            <a:r>
              <a:rPr lang="en-US" altLang="ko-KR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 </a:t>
            </a:r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for PC1</a:t>
            </a:r>
            <a:endParaRPr lang="ko-KR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6452" y="1188319"/>
            <a:ext cx="7253899" cy="1143000"/>
          </a:xfrm>
        </p:spPr>
        <p:txBody>
          <a:bodyPr>
            <a:noAutofit/>
          </a:bodyPr>
          <a:lstStyle/>
          <a:p>
            <a:pPr latinLnBrk="0"/>
            <a:r>
              <a:rPr lang="en-US" altLang="ko-KR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MPR Table – Change to Inner columns </a:t>
            </a:r>
          </a:p>
          <a:p>
            <a:pPr latinLnBrk="0"/>
            <a:endParaRPr lang="ko-KR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EDFD8C-87F2-4893-9AB9-54C5F68A1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04901"/>
              </p:ext>
            </p:extLst>
          </p:nvPr>
        </p:nvGraphicFramePr>
        <p:xfrm>
          <a:off x="1520964" y="1669836"/>
          <a:ext cx="7623036" cy="1874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047044">
                  <a:extLst>
                    <a:ext uri="{9D8B030D-6E8A-4147-A177-3AD203B41FA5}">
                      <a16:colId xmlns:a16="http://schemas.microsoft.com/office/drawing/2014/main" val="230322625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330684354"/>
                    </a:ext>
                  </a:extLst>
                </a:gridCol>
                <a:gridCol w="1827876">
                  <a:extLst>
                    <a:ext uri="{9D8B030D-6E8A-4147-A177-3AD203B41FA5}">
                      <a16:colId xmlns:a16="http://schemas.microsoft.com/office/drawing/2014/main" val="3912305920"/>
                    </a:ext>
                  </a:extLst>
                </a:gridCol>
                <a:gridCol w="1827876">
                  <a:extLst>
                    <a:ext uri="{9D8B030D-6E8A-4147-A177-3AD203B41FA5}">
                      <a16:colId xmlns:a16="http://schemas.microsoft.com/office/drawing/2014/main" val="2538421949"/>
                    </a:ext>
                  </a:extLst>
                </a:gridCol>
              </a:tblGrid>
              <a:tr h="18288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Modulation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MPR</a:t>
                      </a:r>
                      <a:r>
                        <a:rPr lang="en-GB" sz="1200" baseline="-25000" dirty="0">
                          <a:effectLst/>
                        </a:rPr>
                        <a:t>WT</a:t>
                      </a:r>
                      <a:r>
                        <a:rPr lang="en-GB" sz="1200" dirty="0">
                          <a:effectLst/>
                        </a:rPr>
                        <a:t> (dB)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463082"/>
                  </a:ext>
                </a:extLst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Outer RB allocations,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50M, 100M, 200M, 400M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Inner RB allocations, ≤ 200M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Inner RB allocations,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400 M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42732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DFT-s-OFDM PI/2 BPSK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≤ [5.5]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 [2.5]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3.0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4434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DFT-s-OFDM QPSK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≤ [</a:t>
                      </a:r>
                      <a:r>
                        <a:rPr lang="en-CA" sz="1200" dirty="0">
                          <a:effectLst/>
                        </a:rPr>
                        <a:t>6.5]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>
                          <a:effectLst/>
                        </a:rPr>
                        <a:t>≤ [3.0]</a:t>
                      </a:r>
                      <a:endParaRPr lang="en-US" sz="1200" strike="noStrike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≤</a:t>
                      </a:r>
                      <a:r>
                        <a:rPr lang="en-GB" sz="1200">
                          <a:effectLst/>
                        </a:rPr>
                        <a:t> 3.5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42123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DFT-s-OFDM 16 QAM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≤ [</a:t>
                      </a:r>
                      <a:r>
                        <a:rPr lang="en-CA" sz="1200" dirty="0">
                          <a:effectLst/>
                        </a:rPr>
                        <a:t>6.5]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 [</a:t>
                      </a:r>
                      <a:r>
                        <a:rPr lang="en-CA" sz="1200" strike="noStrike" dirty="0">
                          <a:effectLst/>
                        </a:rPr>
                        <a:t>4.0]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4.5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529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DFT-s-OFDM 64 QAM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≤ [</a:t>
                      </a:r>
                      <a:r>
                        <a:rPr lang="en-CA" sz="1200" dirty="0">
                          <a:effectLst/>
                        </a:rPr>
                        <a:t>6.5]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 [</a:t>
                      </a:r>
                      <a:r>
                        <a:rPr lang="en-CA" sz="1200" strike="noStrike" dirty="0">
                          <a:effectLst/>
                        </a:rPr>
                        <a:t>4.5]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6.5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0459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CP-OFDM QPSK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≤ [</a:t>
                      </a:r>
                      <a:r>
                        <a:rPr lang="en-CA" sz="1200">
                          <a:effectLst/>
                        </a:rPr>
                        <a:t>6.5]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</a:t>
                      </a:r>
                      <a:r>
                        <a:rPr lang="en-CA" sz="1200" strike="noStrike" dirty="0">
                          <a:effectLst/>
                        </a:rPr>
                        <a:t> [4.5]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5.0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71416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CP-OFDM 16 QAM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≤ [6.5]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 [</a:t>
                      </a:r>
                      <a:r>
                        <a:rPr lang="en-CA" sz="1200" strike="noStrike" dirty="0">
                          <a:effectLst/>
                        </a:rPr>
                        <a:t>5.5]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6.5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26595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CP-OFDM 64 QAM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≤ [</a:t>
                      </a:r>
                      <a:r>
                        <a:rPr lang="en-CA" sz="1200">
                          <a:effectLst/>
                        </a:rPr>
                        <a:t>7.5]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strike="noStrike" dirty="0">
                          <a:effectLst/>
                        </a:rPr>
                        <a:t>≤ [</a:t>
                      </a:r>
                      <a:r>
                        <a:rPr lang="en-CA" sz="1200" strike="noStrike" dirty="0">
                          <a:effectLst/>
                        </a:rPr>
                        <a:t>7.5]</a:t>
                      </a:r>
                      <a:endParaRPr lang="en-US" sz="1200" strike="noStrike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≤</a:t>
                      </a:r>
                      <a:r>
                        <a:rPr lang="en-GB" sz="1200" dirty="0">
                          <a:effectLst/>
                        </a:rPr>
                        <a:t> 9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518506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B23E38-F073-4E21-A4CA-7C126786E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354983"/>
              </p:ext>
            </p:extLst>
          </p:nvPr>
        </p:nvGraphicFramePr>
        <p:xfrm>
          <a:off x="478507" y="4149080"/>
          <a:ext cx="8665493" cy="2468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679655">
                  <a:extLst>
                    <a:ext uri="{9D8B030D-6E8A-4147-A177-3AD203B41FA5}">
                      <a16:colId xmlns:a16="http://schemas.microsoft.com/office/drawing/2014/main" val="230322625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63858671"/>
                    </a:ext>
                  </a:extLst>
                </a:gridCol>
                <a:gridCol w="1526959">
                  <a:extLst>
                    <a:ext uri="{9D8B030D-6E8A-4147-A177-3AD203B41FA5}">
                      <a16:colId xmlns:a16="http://schemas.microsoft.com/office/drawing/2014/main" val="330684354"/>
                    </a:ext>
                  </a:extLst>
                </a:gridCol>
                <a:gridCol w="1526959">
                  <a:extLst>
                    <a:ext uri="{9D8B030D-6E8A-4147-A177-3AD203B41FA5}">
                      <a16:colId xmlns:a16="http://schemas.microsoft.com/office/drawing/2014/main" val="391230592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84216844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934148942"/>
                    </a:ext>
                  </a:extLst>
                </a:gridCol>
              </a:tblGrid>
              <a:tr h="18288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Modulation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MPR</a:t>
                      </a:r>
                      <a:r>
                        <a:rPr lang="en-GB" sz="1200" baseline="-25000" dirty="0">
                          <a:effectLst/>
                        </a:rPr>
                        <a:t>WT</a:t>
                      </a:r>
                      <a:r>
                        <a:rPr lang="en-GB" sz="1200" dirty="0">
                          <a:effectLst/>
                        </a:rPr>
                        <a:t> (dB)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346308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(Outer, all CBW)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Inner RB allocations, ≤ 200M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Inner RB allocations, 400M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9980516"/>
                  </a:ext>
                </a:extLst>
              </a:tr>
              <a:tr h="8229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US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≥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AND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≤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&lt; 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OR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&gt; 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US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≥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AND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≤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&lt; 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OR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&gt; 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42732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DFT-s-OFDM PI/2 BPSK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(Unchanged)</a:t>
                      </a: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[2.5]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3.0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4434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DFT-s-OFDM QPSK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[3.0]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 3.5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42123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DFT-s-OFDM 16 QAM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</a:t>
                      </a:r>
                      <a:r>
                        <a:rPr lang="en-CA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4.5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529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DFT-s-OFDM 64 QAM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</a:t>
                      </a:r>
                      <a:r>
                        <a:rPr lang="en-CA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6.5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0459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CP-OFDM QPSK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CA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[4.5]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5.0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71416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CP-OFDM 16 QAM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</a:t>
                      </a:r>
                      <a:r>
                        <a:rPr lang="en-CA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6.5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26595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CP-OFDM 64 QAM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[</a:t>
                      </a:r>
                      <a:r>
                        <a:rPr lang="en-CA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7.5]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 9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5185069"/>
                  </a:ext>
                </a:extLst>
              </a:tr>
            </a:tbl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88A262F7-4249-401E-A579-88F119FDC504}"/>
              </a:ext>
            </a:extLst>
          </p:cNvPr>
          <p:cNvSpPr/>
          <p:nvPr/>
        </p:nvSpPr>
        <p:spPr>
          <a:xfrm>
            <a:off x="3851920" y="1669836"/>
            <a:ext cx="1368152" cy="1975188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FB232D9C-5C5B-4EEA-A754-BECCB3A4824E}"/>
              </a:ext>
            </a:extLst>
          </p:cNvPr>
          <p:cNvSpPr/>
          <p:nvPr/>
        </p:nvSpPr>
        <p:spPr>
          <a:xfrm rot="5400000">
            <a:off x="4159458" y="2265851"/>
            <a:ext cx="1143000" cy="2824997"/>
          </a:xfrm>
          <a:prstGeom prst="leftBrace">
            <a:avLst>
              <a:gd name="adj1" fmla="val 5656"/>
              <a:gd name="adj2" fmla="val 9012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Bent-Up 17">
            <a:extLst>
              <a:ext uri="{FF2B5EF4-FFF2-40B4-BE49-F238E27FC236}">
                <a16:creationId xmlns:a16="http://schemas.microsoft.com/office/drawing/2014/main" id="{453D2715-080E-4880-B7EB-A37A97CEFBF2}"/>
              </a:ext>
            </a:extLst>
          </p:cNvPr>
          <p:cNvSpPr/>
          <p:nvPr/>
        </p:nvSpPr>
        <p:spPr>
          <a:xfrm rot="10800000">
            <a:off x="2406052" y="2535774"/>
            <a:ext cx="1368153" cy="2549410"/>
          </a:xfrm>
          <a:prstGeom prst="bentUpArrow">
            <a:avLst>
              <a:gd name="adj1" fmla="val 25000"/>
              <a:gd name="adj2" fmla="val 25000"/>
              <a:gd name="adj3" fmla="val 26742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4702CE30-130A-4E10-BC65-C7F59430912D}"/>
              </a:ext>
            </a:extLst>
          </p:cNvPr>
          <p:cNvSpPr/>
          <p:nvPr/>
        </p:nvSpPr>
        <p:spPr>
          <a:xfrm rot="5400000">
            <a:off x="7024836" y="2297492"/>
            <a:ext cx="1143000" cy="2736304"/>
          </a:xfrm>
          <a:prstGeom prst="leftBrace">
            <a:avLst>
              <a:gd name="adj1" fmla="val 8063"/>
              <a:gd name="adj2" fmla="val 1892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654C3B84-B7AF-4050-9EAC-8F92DF89FBFF}"/>
              </a:ext>
            </a:extLst>
          </p:cNvPr>
          <p:cNvSpPr/>
          <p:nvPr/>
        </p:nvSpPr>
        <p:spPr>
          <a:xfrm>
            <a:off x="5652120" y="1874871"/>
            <a:ext cx="1550916" cy="76204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0A63E34E-340F-4A6B-B1BF-C1E33D9DAF34}"/>
              </a:ext>
            </a:extLst>
          </p:cNvPr>
          <p:cNvSpPr/>
          <p:nvPr/>
        </p:nvSpPr>
        <p:spPr>
          <a:xfrm>
            <a:off x="7485580" y="1874870"/>
            <a:ext cx="1550916" cy="76204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21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Proposed </a:t>
            </a:r>
            <a:r>
              <a:rPr lang="en-US" altLang="ko-KR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 </a:t>
            </a:r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for PC2/3/4</a:t>
            </a:r>
            <a:endParaRPr lang="ko-KR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6452" y="1188319"/>
            <a:ext cx="7253899" cy="1143000"/>
          </a:xfrm>
        </p:spPr>
        <p:txBody>
          <a:bodyPr>
            <a:noAutofit/>
          </a:bodyPr>
          <a:lstStyle/>
          <a:p>
            <a:pPr latinLnBrk="0"/>
            <a:r>
              <a:rPr lang="en-US" altLang="ko-KR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MPR Table</a:t>
            </a:r>
          </a:p>
          <a:p>
            <a:pPr latinLnBrk="0"/>
            <a:endParaRPr lang="ko-KR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4BEFBE-37F2-4875-B1E6-994EE0053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678104"/>
              </p:ext>
            </p:extLst>
          </p:nvPr>
        </p:nvGraphicFramePr>
        <p:xfrm>
          <a:off x="3131840" y="1159393"/>
          <a:ext cx="4113530" cy="167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77644">
                  <a:extLst>
                    <a:ext uri="{9D8B030D-6E8A-4147-A177-3AD203B41FA5}">
                      <a16:colId xmlns:a16="http://schemas.microsoft.com/office/drawing/2014/main" val="1197702000"/>
                    </a:ext>
                  </a:extLst>
                </a:gridCol>
                <a:gridCol w="1047474">
                  <a:extLst>
                    <a:ext uri="{9D8B030D-6E8A-4147-A177-3AD203B41FA5}">
                      <a16:colId xmlns:a16="http://schemas.microsoft.com/office/drawing/2014/main" val="604049325"/>
                    </a:ext>
                  </a:extLst>
                </a:gridCol>
                <a:gridCol w="1094206">
                  <a:extLst>
                    <a:ext uri="{9D8B030D-6E8A-4147-A177-3AD203B41FA5}">
                      <a16:colId xmlns:a16="http://schemas.microsoft.com/office/drawing/2014/main" val="1179934788"/>
                    </a:ext>
                  </a:extLst>
                </a:gridCol>
                <a:gridCol w="1094206">
                  <a:extLst>
                    <a:ext uri="{9D8B030D-6E8A-4147-A177-3AD203B41FA5}">
                      <a16:colId xmlns:a16="http://schemas.microsoft.com/office/drawing/2014/main" val="834442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G Times (WN)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Channel Bandwidth / MPR</a:t>
                      </a:r>
                      <a:r>
                        <a:rPr lang="en-US" sz="1100" baseline="-25000">
                          <a:effectLst/>
                        </a:rPr>
                        <a:t>WT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5206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G Times (WN)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CG Times (WN)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 / 100 / 200 MHz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400 MHz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685865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DFT-s-OFDM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Pi/2 BPSK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978589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QPSK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1965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16QAM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00715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64QAM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6527139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CP-OFDM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QPSK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82366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16QAM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65978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64QAM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467216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7E7818-25FF-45B9-AFC6-3E71DE16E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219684"/>
              </p:ext>
            </p:extLst>
          </p:nvPr>
        </p:nvGraphicFramePr>
        <p:xfrm>
          <a:off x="1018087" y="4058149"/>
          <a:ext cx="8125913" cy="25165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2382">
                  <a:extLst>
                    <a:ext uri="{9D8B030D-6E8A-4147-A177-3AD203B41FA5}">
                      <a16:colId xmlns:a16="http://schemas.microsoft.com/office/drawing/2014/main" val="1904397303"/>
                    </a:ext>
                  </a:extLst>
                </a:gridCol>
                <a:gridCol w="1075611">
                  <a:extLst>
                    <a:ext uri="{9D8B030D-6E8A-4147-A177-3AD203B41FA5}">
                      <a16:colId xmlns:a16="http://schemas.microsoft.com/office/drawing/2014/main" val="417461451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75260027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67343781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70658230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61904509"/>
                    </a:ext>
                  </a:extLst>
                </a:gridCol>
              </a:tblGrid>
              <a:tr h="250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Channel Bandwidth / MPR</a:t>
                      </a:r>
                      <a:r>
                        <a:rPr lang="en-US" sz="1000" baseline="-25000" dirty="0">
                          <a:effectLst/>
                        </a:rPr>
                        <a:t>WT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2270496"/>
                  </a:ext>
                </a:extLst>
              </a:tr>
              <a:tr h="2503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50 / 100 / 200 MHz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400 MHz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55369"/>
                  </a:ext>
                </a:extLst>
              </a:tr>
              <a:tr h="6269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US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≥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AND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≤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&lt; 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OR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&gt; 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US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≥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AND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≤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start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&lt;  Ceil(1/3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 OR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u="non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baseline="-250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end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 &gt;  Ceil(2/3 N</a:t>
                      </a:r>
                      <a:r>
                        <a:rPr lang="en-GB" sz="1000" b="1" u="none" baseline="-250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RB</a:t>
                      </a:r>
                      <a:r>
                        <a:rPr lang="en-GB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)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5883421"/>
                  </a:ext>
                </a:extLst>
              </a:tr>
              <a:tr h="198418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DFT-s-OFDM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Pi/2 BPSK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0.0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none">
                          <a:effectLst/>
                        </a:rPr>
                        <a:t>1.5</a:t>
                      </a:r>
                      <a:endParaRPr lang="en-US" sz="1000" u="non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0.0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9673179"/>
                  </a:ext>
                </a:extLst>
              </a:tr>
              <a:tr h="1984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QPSK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0.0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none" dirty="0">
                          <a:effectLst/>
                        </a:rPr>
                        <a:t>1.5</a:t>
                      </a:r>
                      <a:endParaRPr lang="en-US" sz="10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non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0.0</a:t>
                      </a:r>
                      <a:endParaRPr lang="en-US" sz="1000" b="1" u="non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2355825"/>
                  </a:ext>
                </a:extLst>
              </a:tr>
              <a:tr h="1984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16QAM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222059"/>
                  </a:ext>
                </a:extLst>
              </a:tr>
              <a:tr h="1984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64QAM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7271726"/>
                  </a:ext>
                </a:extLst>
              </a:tr>
              <a:tr h="19841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CP-OFDM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QPSK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5209041"/>
                  </a:ext>
                </a:extLst>
              </a:tr>
              <a:tr h="1984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16QAM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6.5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1739633"/>
                  </a:ext>
                </a:extLst>
              </a:tr>
              <a:tr h="1984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64QAM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7.5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9.0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3128062"/>
                  </a:ext>
                </a:extLst>
              </a:tr>
            </a:tbl>
          </a:graphicData>
        </a:graphic>
      </p:graphicFrame>
      <p:sp>
        <p:nvSpPr>
          <p:cNvPr id="14" name="Left Brace 13">
            <a:extLst>
              <a:ext uri="{FF2B5EF4-FFF2-40B4-BE49-F238E27FC236}">
                <a16:creationId xmlns:a16="http://schemas.microsoft.com/office/drawing/2014/main" id="{A5C814E9-9508-48F7-B279-E4939DC620D1}"/>
              </a:ext>
            </a:extLst>
          </p:cNvPr>
          <p:cNvSpPr/>
          <p:nvPr/>
        </p:nvSpPr>
        <p:spPr>
          <a:xfrm rot="5400000">
            <a:off x="3989445" y="2205743"/>
            <a:ext cx="1015482" cy="2741916"/>
          </a:xfrm>
          <a:prstGeom prst="leftBrace">
            <a:avLst>
              <a:gd name="adj1" fmla="val 8333"/>
              <a:gd name="adj2" fmla="val 28167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DCB06631-1255-4EF4-9EA9-1CF1D006128D}"/>
              </a:ext>
            </a:extLst>
          </p:cNvPr>
          <p:cNvSpPr/>
          <p:nvPr/>
        </p:nvSpPr>
        <p:spPr>
          <a:xfrm rot="5400000">
            <a:off x="7091401" y="2192597"/>
            <a:ext cx="1015482" cy="2741916"/>
          </a:xfrm>
          <a:prstGeom prst="leftBrace">
            <a:avLst>
              <a:gd name="adj1" fmla="val 8333"/>
              <a:gd name="adj2" fmla="val 87222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FB8FF793-6E82-4ED5-AB3D-9B9CC31F0857}"/>
              </a:ext>
            </a:extLst>
          </p:cNvPr>
          <p:cNvSpPr/>
          <p:nvPr/>
        </p:nvSpPr>
        <p:spPr>
          <a:xfrm>
            <a:off x="5170299" y="1340769"/>
            <a:ext cx="914400" cy="64807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FD205A7F-1617-4D07-976C-BDD3F88A20F0}"/>
              </a:ext>
            </a:extLst>
          </p:cNvPr>
          <p:cNvSpPr/>
          <p:nvPr/>
        </p:nvSpPr>
        <p:spPr>
          <a:xfrm>
            <a:off x="6249888" y="1340768"/>
            <a:ext cx="914400" cy="64807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0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Proposed </a:t>
            </a:r>
            <a:r>
              <a:rPr lang="en-US" altLang="ko-KR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, Other</a:t>
            </a:r>
            <a:endParaRPr lang="ko-KR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65724"/>
          </a:xfrm>
        </p:spPr>
        <p:txBody>
          <a:bodyPr>
            <a:noAutofit/>
          </a:bodyPr>
          <a:lstStyle/>
          <a:p>
            <a:pPr latinLnBrk="0"/>
            <a:r>
              <a:rPr lang="en-US" altLang="ko-KR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Identification of existing 0dB waveform in text of section 6.2 of TS38101-2 shall be removed. For example :</a:t>
            </a:r>
          </a:p>
          <a:p>
            <a:pPr latinLnBrk="0"/>
            <a:endParaRPr lang="en-US" altLang="ko-KR" sz="2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2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altLang="ko-KR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each power class, a new reference waveform shall be selected from identified 0dB waveforms</a:t>
            </a:r>
          </a:p>
          <a:p>
            <a:pPr latinLnBrk="0"/>
            <a:endParaRPr lang="ko-KR" altLang="ko-KR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C3CF4F-5790-4105-8ABB-51B3E66F600C}"/>
              </a:ext>
            </a:extLst>
          </p:cNvPr>
          <p:cNvSpPr txBox="1"/>
          <p:nvPr/>
        </p:nvSpPr>
        <p:spPr>
          <a:xfrm>
            <a:off x="1032242" y="2370634"/>
            <a:ext cx="7128792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atinLnBrk="0"/>
            <a:r>
              <a:rPr lang="en-US" altLang="ko-KR" strike="sngStrike" dirty="0">
                <a:latin typeface="Calibri" panose="020F0502020204030204" pitchFamily="34" charset="0"/>
                <a:cs typeface="Calibri" panose="020F0502020204030204" pitchFamily="34" charset="0"/>
              </a:rPr>
              <a:t>The waveform defined by BW = 100 MHz, SCS = 60 kHz, DFT-S-OFDM QPSK, 128RB0 is the reference waveform with 0 dB MPR and is used for the power class definition</a:t>
            </a:r>
            <a:r>
              <a:rPr lang="en-US" altLang="ko-KR" strike="sngStrike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atinLnBrk="0"/>
            <a:endParaRPr lang="en-US" altLang="ko-KR" strike="sngStrik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altLang="ko-KR" strike="sngStrike" dirty="0">
                <a:latin typeface="Calibri" panose="020F0502020204030204" pitchFamily="34" charset="0"/>
                <a:cs typeface="Calibri" panose="020F0502020204030204" pitchFamily="34" charset="0"/>
              </a:rPr>
              <a:t>UE requirements for the waveform defined by BW = 100 MHz, SCS = 60 kHz, DFT-S-OFDM pi/2 BPSK, 128RB0 shall be set to 0 dB MPR.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E36ED3-B3AE-4658-9D10-ABB7C9E117D3}"/>
              </a:ext>
            </a:extLst>
          </p:cNvPr>
          <p:cNvSpPr txBox="1"/>
          <p:nvPr/>
        </p:nvSpPr>
        <p:spPr>
          <a:xfrm>
            <a:off x="1007604" y="4797859"/>
            <a:ext cx="712879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trike="sngStrike" dirty="0">
                <a:latin typeface="Calibri" panose="020F0502020204030204" pitchFamily="34" charset="0"/>
                <a:cs typeface="Calibri" panose="020F0502020204030204" pitchFamily="34" charset="0"/>
              </a:rPr>
              <a:t>The waveform defined by BW = 100 MHz, SCS = 60 </a:t>
            </a:r>
            <a:r>
              <a:rPr lang="en-GB" strike="sngStrike" dirty="0" err="1">
                <a:latin typeface="Calibri" panose="020F0502020204030204" pitchFamily="34" charset="0"/>
                <a:cs typeface="Calibri" panose="020F0502020204030204" pitchFamily="34" charset="0"/>
              </a:rPr>
              <a:t>KHz</a:t>
            </a:r>
            <a:r>
              <a:rPr lang="en-GB" strike="sngStrike" dirty="0">
                <a:latin typeface="Calibri" panose="020F0502020204030204" pitchFamily="34" charset="0"/>
                <a:cs typeface="Calibri" panose="020F0502020204030204" pitchFamily="34" charset="0"/>
              </a:rPr>
              <a:t>, DFT-S-OFDM QPSK, 128RB0 is the reference waveform with 0 dB MPR and is used for the power class definition.</a:t>
            </a:r>
            <a:endParaRPr lang="en-US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65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Update of NW simulation assumptions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2160240"/>
          </a:xfrm>
        </p:spPr>
        <p:txBody>
          <a:bodyPr>
            <a:no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The new 0dB MPR waveform shall be assumed for network simulations related to outage and mean throughput evaluations</a:t>
            </a:r>
          </a:p>
          <a:p>
            <a:pPr marL="0" indent="0">
              <a:buNone/>
            </a:pPr>
            <a:endParaRPr lang="en-US" altLang="ko-K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Update the NW simulation assumptions in TR38.817-01 as follows:</a:t>
            </a:r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CFBFAB-C75D-BB44-B997-B49B87391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66082"/>
              </p:ext>
            </p:extLst>
          </p:nvPr>
        </p:nvGraphicFramePr>
        <p:xfrm>
          <a:off x="1115616" y="3861048"/>
          <a:ext cx="6840760" cy="2088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77687">
                  <a:extLst>
                    <a:ext uri="{9D8B030D-6E8A-4147-A177-3AD203B41FA5}">
                      <a16:colId xmlns:a16="http://schemas.microsoft.com/office/drawing/2014/main" val="3494132796"/>
                    </a:ext>
                  </a:extLst>
                </a:gridCol>
                <a:gridCol w="1587428">
                  <a:extLst>
                    <a:ext uri="{9D8B030D-6E8A-4147-A177-3AD203B41FA5}">
                      <a16:colId xmlns:a16="http://schemas.microsoft.com/office/drawing/2014/main" val="3164540095"/>
                    </a:ext>
                  </a:extLst>
                </a:gridCol>
                <a:gridCol w="1587428">
                  <a:extLst>
                    <a:ext uri="{9D8B030D-6E8A-4147-A177-3AD203B41FA5}">
                      <a16:colId xmlns:a16="http://schemas.microsoft.com/office/drawing/2014/main" val="171191487"/>
                    </a:ext>
                  </a:extLst>
                </a:gridCol>
                <a:gridCol w="1588217">
                  <a:extLst>
                    <a:ext uri="{9D8B030D-6E8A-4147-A177-3AD203B41FA5}">
                      <a16:colId xmlns:a16="http://schemas.microsoft.com/office/drawing/2014/main" val="3549301564"/>
                    </a:ext>
                  </a:extLst>
                </a:gridCol>
              </a:tblGrid>
              <a:tr h="2016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Scenario (in TR38.803)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Indoor hotspots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Dense Urban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Urban Macro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943801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UE Elevation distribution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Uniform from 0 to 180 degree.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611068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Indoor ratio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0%(baseline), 20%, 100%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689702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Resource Allocation (UL) </a:t>
                      </a:r>
                      <a:r>
                        <a:rPr lang="en-GB" sz="1200" baseline="30000" dirty="0">
                          <a:solidFill>
                            <a:srgbClr val="FF0000"/>
                          </a:solidFill>
                          <a:effectLst/>
                        </a:rPr>
                        <a:t>(1)</a:t>
                      </a:r>
                      <a:endParaRPr lang="en-US" sz="1200" baseline="30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・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r>
                        <a:rPr lang="en-GB" sz="1200" dirty="0">
                          <a:effectLst/>
                        </a:rPr>
                        <a:t>MHz for outage evaluation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・</a:t>
                      </a:r>
                      <a:r>
                        <a:rPr lang="en-GB" sz="1200" strike="noStrike" dirty="0"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r>
                        <a:rPr lang="en-GB" sz="1200" dirty="0">
                          <a:effectLst/>
                        </a:rPr>
                        <a:t>MHz for mean throughout evaluation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922279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Blockage Modeling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 body blockage and hand grip modelling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4110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Target UL SNR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22dB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961010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pattern Modeling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Option1: Based on mathematical modelling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Option2: Based on measured simulated pattern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505432"/>
                  </a:ext>
                </a:extLst>
              </a:tr>
              <a:tr h="274320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en-US" sz="10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MPR may apply, or a resource allocation to align with the 0 dB MPR reference waveform may be used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792143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0F4727E8-D543-7C46-899C-3F692798D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6790" y="3501008"/>
            <a:ext cx="4628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7.2.1.4.3-1: Network simulation assumptions</a:t>
            </a:r>
            <a:endParaRPr kumimoji="0" lang="en-GB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8320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Update of UL-RMC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64704"/>
            <a:ext cx="8507288" cy="2160240"/>
          </a:xfrm>
        </p:spPr>
        <p:txBody>
          <a:bodyPr>
            <a:no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UL-RMCs shall be updated to reflect new definition of 0dB waveform(s).</a:t>
            </a:r>
          </a:p>
          <a:p>
            <a:pPr marL="0" indent="0">
              <a:buNone/>
            </a:pPr>
            <a:endParaRPr lang="en-US" altLang="ko-K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004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4278</TotalTime>
  <Words>840</Words>
  <Application>Microsoft Office PowerPoint</Application>
  <PresentationFormat>On-screen Show (4:3)</PresentationFormat>
  <Paragraphs>209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CG Times (WN)</vt:lpstr>
      <vt:lpstr>Office 테마</vt:lpstr>
      <vt:lpstr>WF on FR2 OBW</vt:lpstr>
      <vt:lpstr>Background</vt:lpstr>
      <vt:lpstr>Proposed Changes for PC1</vt:lpstr>
      <vt:lpstr>Proposed Changes for PC2/3/4</vt:lpstr>
      <vt:lpstr>Proposed Changes, Other</vt:lpstr>
      <vt:lpstr>Update of NW simulation assumptions</vt:lpstr>
      <vt:lpstr>Update of UL-RMC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</dc:title>
  <dc:creator>Juho Lee</dc:creator>
  <cp:lastModifiedBy>Qualcomm</cp:lastModifiedBy>
  <cp:revision>109</cp:revision>
  <dcterms:created xsi:type="dcterms:W3CDTF">2018-12-10T13:45:07Z</dcterms:created>
  <dcterms:modified xsi:type="dcterms:W3CDTF">2019-03-01T09:18:00Z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C467E5330E8AD872ACF335D746F5D4311B69CF2D57FD7468EA8434014ECC176B</vt:lpwstr>
  </property>
  <property fmtid="{D5CDD505-2E9C-101B-9397-08002B2CF9AE}" pid="2" name="NSCPROP">
    <vt:lpwstr>NSCCustomProperty</vt:lpwstr>
  </property>
  <property fmtid="{D5CDD505-2E9C-101B-9397-08002B2CF9AE}" pid="3" name="NSCPROP_SA">
    <vt:lpwstr>C:\Users\juho95.lee\Desktop\MyData\표준화회의\3GPP\tsg_ran\RAN\RAN#82 2018-12 Sorrento\Samsung\Beam correspondence\WF on BC.pptx</vt:lpwstr>
  </property>
</Properties>
</file>