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5"/>
  </p:sldMasterIdLst>
  <p:notesMasterIdLst>
    <p:notesMasterId r:id="rId20"/>
  </p:notesMasterIdLst>
  <p:sldIdLst>
    <p:sldId id="256" r:id="rId6"/>
    <p:sldId id="382" r:id="rId7"/>
    <p:sldId id="406" r:id="rId8"/>
    <p:sldId id="410" r:id="rId9"/>
    <p:sldId id="408" r:id="rId10"/>
    <p:sldId id="417" r:id="rId11"/>
    <p:sldId id="407" r:id="rId12"/>
    <p:sldId id="416" r:id="rId13"/>
    <p:sldId id="411" r:id="rId14"/>
    <p:sldId id="418" r:id="rId15"/>
    <p:sldId id="413" r:id="rId16"/>
    <p:sldId id="414" r:id="rId17"/>
    <p:sldId id="419" r:id="rId18"/>
    <p:sldId id="420" r:id="rId19"/>
  </p:sldIdLst>
  <p:sldSz cx="9144000" cy="6858000" type="screen4x3"/>
  <p:notesSz cx="6858000" cy="9144000"/>
  <p:custDataLst>
    <p:tags r:id="rId21"/>
  </p:custData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Default Section" id="{71D7C9BB-43FC-4233-AB5F-196E2A0529CE}">
          <p14:sldIdLst>
            <p14:sldId id="256"/>
            <p14:sldId id="382"/>
            <p14:sldId id="406"/>
            <p14:sldId id="410"/>
            <p14:sldId id="408"/>
            <p14:sldId id="417"/>
            <p14:sldId id="407"/>
            <p14:sldId id="416"/>
            <p14:sldId id="411"/>
            <p14:sldId id="418"/>
            <p14:sldId id="413"/>
            <p14:sldId id="414"/>
            <p14:sldId id="419"/>
            <p14:sldId id="420"/>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000" autoAdjust="0"/>
    <p:restoredTop sz="82301" autoAdjust="0"/>
  </p:normalViewPr>
  <p:slideViewPr>
    <p:cSldViewPr>
      <p:cViewPr varScale="1">
        <p:scale>
          <a:sx n="83" d="100"/>
          <a:sy n="83" d="100"/>
        </p:scale>
        <p:origin x="2124" y="8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RTEL,THORSTEN (K-SantaClara,ex1)" userId="5fa40fbe-6787-4208-8551-db92c4e538ea" providerId="ADAL" clId="{9919EECC-6AE7-4607-8536-A52FDDF0D205}"/>
    <pc:docChg chg="modSld">
      <pc:chgData name="HERTEL,THORSTEN (K-SantaClara,ex1)" userId="5fa40fbe-6787-4208-8551-db92c4e538ea" providerId="ADAL" clId="{9919EECC-6AE7-4607-8536-A52FDDF0D205}" dt="2018-10-12T06:06:03.604" v="8" actId="20577"/>
      <pc:docMkLst>
        <pc:docMk/>
      </pc:docMkLst>
      <pc:sldChg chg="modSp">
        <pc:chgData name="HERTEL,THORSTEN (K-SantaClara,ex1)" userId="5fa40fbe-6787-4208-8551-db92c4e538ea" providerId="ADAL" clId="{9919EECC-6AE7-4607-8536-A52FDDF0D205}" dt="2018-10-12T06:06:03.604" v="8" actId="20577"/>
        <pc:sldMkLst>
          <pc:docMk/>
          <pc:sldMk cId="0" sldId="256"/>
        </pc:sldMkLst>
        <pc:spChg chg="mod">
          <ac:chgData name="HERTEL,THORSTEN (K-SantaClara,ex1)" userId="5fa40fbe-6787-4208-8551-db92c4e538ea" providerId="ADAL" clId="{9919EECC-6AE7-4607-8536-A52FDDF0D205}" dt="2018-10-12T06:06:03.604" v="8" actId="20577"/>
          <ac:spMkLst>
            <pc:docMk/>
            <pc:sldMk cId="0" sldId="256"/>
            <ac:spMk id="3077" creationId="{00000000-0000-0000-0000-000000000000}"/>
          </ac:spMkLst>
        </pc:spChg>
      </pc:sldChg>
    </pc:docChg>
  </pc:docChgLst>
  <pc:docChgLst>
    <pc:chgData name="HERTEL,THORSTEN (K-SantaClara,ex1)" userId="5fa40fbe-6787-4208-8551-db92c4e538ea" providerId="ADAL" clId="{DA32A830-0FF3-43C4-A579-C82945ED30EB}"/>
    <pc:docChg chg="modSld">
      <pc:chgData name="HERTEL,THORSTEN (K-SantaClara,ex1)" userId="5fa40fbe-6787-4208-8551-db92c4e538ea" providerId="ADAL" clId="{DA32A830-0FF3-43C4-A579-C82945ED30EB}" dt="2018-10-12T05:57:38.879" v="0" actId="20577"/>
      <pc:docMkLst>
        <pc:docMk/>
      </pc:docMkLst>
      <pc:sldChg chg="modSp">
        <pc:chgData name="HERTEL,THORSTEN (K-SantaClara,ex1)" userId="5fa40fbe-6787-4208-8551-db92c4e538ea" providerId="ADAL" clId="{DA32A830-0FF3-43C4-A579-C82945ED30EB}" dt="2018-10-12T05:57:38.879" v="0" actId="20577"/>
        <pc:sldMkLst>
          <pc:docMk/>
          <pc:sldMk cId="0" sldId="256"/>
        </pc:sldMkLst>
        <pc:spChg chg="mod">
          <ac:chgData name="HERTEL,THORSTEN (K-SantaClara,ex1)" userId="5fa40fbe-6787-4208-8551-db92c4e538ea" providerId="ADAL" clId="{DA32A830-0FF3-43C4-A579-C82945ED30EB}" dt="2018-10-12T05:57:38.879" v="0" actId="20577"/>
          <ac:spMkLst>
            <pc:docMk/>
            <pc:sldMk cId="0" sldId="256"/>
            <ac:spMk id="3075" creationId="{00000000-0000-0000-0000-000000000000}"/>
          </ac:spMkLst>
        </pc:spChg>
      </pc:sldChg>
    </pc:docChg>
  </pc:docChgLst>
  <pc:docChgLst>
    <pc:chgData name="HERTEL,THORSTEN (K-SantaClara,ex1)" userId="5fa40fbe-6787-4208-8551-db92c4e538ea" providerId="ADAL" clId="{CAB39341-E1EF-4415-97A0-48288E55A48E}"/>
    <pc:docChg chg="modSld">
      <pc:chgData name="HERTEL,THORSTEN (K-SantaClara,ex1)" userId="5fa40fbe-6787-4208-8551-db92c4e538ea" providerId="ADAL" clId="{CAB39341-E1EF-4415-97A0-48288E55A48E}" dt="2018-10-12T06:38:24.509" v="0" actId="20577"/>
      <pc:docMkLst>
        <pc:docMk/>
      </pc:docMkLst>
      <pc:sldChg chg="modSp">
        <pc:chgData name="HERTEL,THORSTEN (K-SantaClara,ex1)" userId="5fa40fbe-6787-4208-8551-db92c4e538ea" providerId="ADAL" clId="{CAB39341-E1EF-4415-97A0-48288E55A48E}" dt="2018-10-12T06:38:24.509" v="0" actId="20577"/>
        <pc:sldMkLst>
          <pc:docMk/>
          <pc:sldMk cId="0" sldId="256"/>
        </pc:sldMkLst>
        <pc:spChg chg="mod">
          <ac:chgData name="HERTEL,THORSTEN (K-SantaClara,ex1)" userId="5fa40fbe-6787-4208-8551-db92c4e538ea" providerId="ADAL" clId="{CAB39341-E1EF-4415-97A0-48288E55A48E}" dt="2018-10-12T06:38:24.509" v="0" actId="20577"/>
          <ac:spMkLst>
            <pc:docMk/>
            <pc:sldMk cId="0" sldId="256"/>
            <ac:spMk id="3077"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12.10.2018</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5</a:t>
            </a:fld>
            <a:endParaRPr lang="ru-RU" altLang="zh-CN"/>
          </a:p>
        </p:txBody>
      </p:sp>
    </p:spTree>
    <p:extLst>
      <p:ext uri="{BB962C8B-B14F-4D97-AF65-F5344CB8AC3E}">
        <p14:creationId xmlns:p14="http://schemas.microsoft.com/office/powerpoint/2010/main" val="17040778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6</a:t>
            </a:fld>
            <a:endParaRPr lang="ru-RU" altLang="zh-CN"/>
          </a:p>
        </p:txBody>
      </p:sp>
    </p:spTree>
    <p:extLst>
      <p:ext uri="{BB962C8B-B14F-4D97-AF65-F5344CB8AC3E}">
        <p14:creationId xmlns:p14="http://schemas.microsoft.com/office/powerpoint/2010/main" val="469523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8</a:t>
            </a:fld>
            <a:endParaRPr lang="ru-RU" altLang="zh-CN"/>
          </a:p>
        </p:txBody>
      </p:sp>
    </p:spTree>
    <p:extLst>
      <p:ext uri="{BB962C8B-B14F-4D97-AF65-F5344CB8AC3E}">
        <p14:creationId xmlns:p14="http://schemas.microsoft.com/office/powerpoint/2010/main" val="37441168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10</a:t>
            </a:fld>
            <a:endParaRPr lang="ru-RU" altLang="zh-CN"/>
          </a:p>
        </p:txBody>
      </p:sp>
    </p:spTree>
    <p:extLst>
      <p:ext uri="{BB962C8B-B14F-4D97-AF65-F5344CB8AC3E}">
        <p14:creationId xmlns:p14="http://schemas.microsoft.com/office/powerpoint/2010/main" val="2326811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13</a:t>
            </a:fld>
            <a:endParaRPr lang="ru-RU" altLang="zh-CN"/>
          </a:p>
        </p:txBody>
      </p:sp>
    </p:spTree>
    <p:extLst>
      <p:ext uri="{BB962C8B-B14F-4D97-AF65-F5344CB8AC3E}">
        <p14:creationId xmlns:p14="http://schemas.microsoft.com/office/powerpoint/2010/main" val="5041499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10/12/2018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10/12/2018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10/12/2018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10/12/2018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10/12/2018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10/12/2018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10/12/2018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10/12/2018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10/12/2018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10/12/2018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10/12/2018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10/12/2018</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sz="4000" dirty="0"/>
              <a:t>Way Forward on Measurement Grids for Beam Peak Search &amp; Spherical Coverage</a:t>
            </a:r>
            <a:endParaRPr lang="en-GB" altLang="en-US" sz="40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a:solidFill>
                  <a:srgbClr val="898989"/>
                </a:solidFill>
              </a:rPr>
              <a:t>Keysight Technologies, Rohde&amp;Schwarz</a:t>
            </a:r>
            <a:endParaRPr lang="en-US" altLang="en-US" sz="2800" dirty="0">
              <a:solidFill>
                <a:srgbClr val="FF0000"/>
              </a:solidFill>
            </a:endParaRPr>
          </a:p>
        </p:txBody>
      </p:sp>
      <p:sp>
        <p:nvSpPr>
          <p:cNvPr id="3076" name="TextBox 3"/>
          <p:cNvSpPr txBox="1">
            <a:spLocks noChangeArrowheads="1"/>
          </p:cNvSpPr>
          <p:nvPr/>
        </p:nvSpPr>
        <p:spPr bwMode="auto">
          <a:xfrm>
            <a:off x="296863" y="323850"/>
            <a:ext cx="3785011"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#88bis</a:t>
            </a:r>
          </a:p>
          <a:p>
            <a:pPr>
              <a:buNone/>
            </a:pPr>
            <a:r>
              <a:rPr lang="en-GB" sz="1800" b="1" dirty="0"/>
              <a:t>Chengdu, China, 8 – 12 October 2018</a:t>
            </a:r>
            <a:br>
              <a:rPr lang="en-GB" sz="1800" b="1" dirty="0"/>
            </a:br>
            <a:r>
              <a:rPr lang="en-US" altLang="zh-CN" sz="1800" b="1" dirty="0"/>
              <a:t>Agenda Item: </a:t>
            </a:r>
            <a:r>
              <a:rPr lang="en-GB" sz="1800" b="1" dirty="0"/>
              <a:t>10.1.1</a:t>
            </a:r>
            <a:endParaRPr lang="en-GB" sz="1800" dirty="0"/>
          </a:p>
        </p:txBody>
      </p:sp>
      <p:sp>
        <p:nvSpPr>
          <p:cNvPr id="3077" name="TextBox 4"/>
          <p:cNvSpPr txBox="1">
            <a:spLocks noChangeArrowheads="1"/>
          </p:cNvSpPr>
          <p:nvPr/>
        </p:nvSpPr>
        <p:spPr bwMode="auto">
          <a:xfrm>
            <a:off x="7479904" y="323850"/>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a:t>R4-1814310</a:t>
            </a:r>
            <a:endParaRPr lang="zh-CN" altLang="en-US" sz="1800" b="1" dirty="0"/>
          </a:p>
        </p:txBody>
      </p:sp>
      <p:sp>
        <p:nvSpPr>
          <p:cNvPr id="4"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A6D70-D197-4C94-9EC3-40487CF9556F}"/>
              </a:ext>
            </a:extLst>
          </p:cNvPr>
          <p:cNvSpPr>
            <a:spLocks noGrp="1"/>
          </p:cNvSpPr>
          <p:nvPr>
            <p:ph type="title"/>
          </p:nvPr>
        </p:nvSpPr>
        <p:spPr/>
        <p:txBody>
          <a:bodyPr/>
          <a:lstStyle/>
          <a:p>
            <a:r>
              <a:rPr lang="en-US" dirty="0"/>
              <a:t>EIS Spherical Coverage</a:t>
            </a:r>
          </a:p>
        </p:txBody>
      </p:sp>
      <p:sp>
        <p:nvSpPr>
          <p:cNvPr id="3" name="Content Placeholder 2">
            <a:extLst>
              <a:ext uri="{FF2B5EF4-FFF2-40B4-BE49-F238E27FC236}">
                <a16:creationId xmlns:a16="http://schemas.microsoft.com/office/drawing/2014/main" id="{4C8AA8C8-06F4-4A40-A0B8-2AA88E494A6D}"/>
              </a:ext>
            </a:extLst>
          </p:cNvPr>
          <p:cNvSpPr>
            <a:spLocks noGrp="1"/>
          </p:cNvSpPr>
          <p:nvPr>
            <p:ph idx="1"/>
          </p:nvPr>
        </p:nvSpPr>
        <p:spPr/>
        <p:txBody>
          <a:bodyPr/>
          <a:lstStyle/>
          <a:p>
            <a:r>
              <a:rPr lang="en-US" dirty="0"/>
              <a:t>Options:</a:t>
            </a:r>
          </a:p>
          <a:p>
            <a:endParaRPr lang="en-US" dirty="0"/>
          </a:p>
          <a:p>
            <a:endParaRPr lang="en-US" dirty="0"/>
          </a:p>
          <a:p>
            <a:endParaRPr lang="en-US" dirty="0"/>
          </a:p>
          <a:p>
            <a:endParaRPr lang="en-US" dirty="0"/>
          </a:p>
          <a:p>
            <a:endParaRPr lang="en-US" dirty="0"/>
          </a:p>
          <a:p>
            <a:endParaRPr lang="en-US" dirty="0"/>
          </a:p>
          <a:p>
            <a:endParaRPr lang="en-US" dirty="0"/>
          </a:p>
          <a:p>
            <a:pPr lvl="1"/>
            <a:endParaRPr lang="en-US" dirty="0"/>
          </a:p>
          <a:p>
            <a:pPr marL="457200" lvl="1" indent="0">
              <a:buNone/>
            </a:pPr>
            <a:endParaRPr lang="en-US" dirty="0"/>
          </a:p>
          <a:p>
            <a:pPr lvl="1"/>
            <a:endParaRPr lang="en-US" dirty="0"/>
          </a:p>
        </p:txBody>
      </p:sp>
      <p:sp>
        <p:nvSpPr>
          <p:cNvPr id="4" name="Slide Number Placeholder 3">
            <a:extLst>
              <a:ext uri="{FF2B5EF4-FFF2-40B4-BE49-F238E27FC236}">
                <a16:creationId xmlns:a16="http://schemas.microsoft.com/office/drawing/2014/main" id="{95C7BF00-4779-4473-BC09-D335F6B55ADF}"/>
              </a:ext>
            </a:extLst>
          </p:cNvPr>
          <p:cNvSpPr>
            <a:spLocks noGrp="1"/>
          </p:cNvSpPr>
          <p:nvPr>
            <p:ph type="sldNum" sz="quarter" idx="12"/>
          </p:nvPr>
        </p:nvSpPr>
        <p:spPr/>
        <p:txBody>
          <a:bodyPr/>
          <a:lstStyle/>
          <a:p>
            <a:pPr>
              <a:defRPr/>
            </a:pPr>
            <a:fld id="{A242F0DE-7C71-41E7-B4AE-5A68D73E055F}" type="slidenum">
              <a:rPr lang="en-US" altLang="zh-CN" smtClean="0"/>
              <a:pPr>
                <a:defRPr/>
              </a:pPr>
              <a:t>10</a:t>
            </a:fld>
            <a:endParaRPr lang="en-US" altLang="zh-CN"/>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graphicFrame>
        <p:nvGraphicFramePr>
          <p:cNvPr id="5" name="Table 4">
            <a:extLst>
              <a:ext uri="{FF2B5EF4-FFF2-40B4-BE49-F238E27FC236}">
                <a16:creationId xmlns:a16="http://schemas.microsoft.com/office/drawing/2014/main" id="{9DE43245-9DEB-42DA-918E-0D70AED3F597}"/>
              </a:ext>
            </a:extLst>
          </p:cNvPr>
          <p:cNvGraphicFramePr>
            <a:graphicFrameLocks noGrp="1"/>
          </p:cNvGraphicFramePr>
          <p:nvPr>
            <p:extLst>
              <p:ext uri="{D42A27DB-BD31-4B8C-83A1-F6EECF244321}">
                <p14:modId xmlns:p14="http://schemas.microsoft.com/office/powerpoint/2010/main" val="2709341222"/>
              </p:ext>
            </p:extLst>
          </p:nvPr>
        </p:nvGraphicFramePr>
        <p:xfrm>
          <a:off x="304800" y="1897856"/>
          <a:ext cx="8000999" cy="2375073"/>
        </p:xfrm>
        <a:graphic>
          <a:graphicData uri="http://schemas.openxmlformats.org/drawingml/2006/table">
            <a:tbl>
              <a:tblPr firstRow="1" bandRow="1">
                <a:tableStyleId>{5C22544A-7EE6-4342-B048-85BDC9FD1C3A}</a:tableStyleId>
              </a:tblPr>
              <a:tblGrid>
                <a:gridCol w="1075650">
                  <a:extLst>
                    <a:ext uri="{9D8B030D-6E8A-4147-A177-3AD203B41FA5}">
                      <a16:colId xmlns:a16="http://schemas.microsoft.com/office/drawing/2014/main" val="2775054115"/>
                    </a:ext>
                  </a:extLst>
                </a:gridCol>
                <a:gridCol w="1529327">
                  <a:extLst>
                    <a:ext uri="{9D8B030D-6E8A-4147-A177-3AD203B41FA5}">
                      <a16:colId xmlns:a16="http://schemas.microsoft.com/office/drawing/2014/main" val="1434723752"/>
                    </a:ext>
                  </a:extLst>
                </a:gridCol>
                <a:gridCol w="1798674">
                  <a:extLst>
                    <a:ext uri="{9D8B030D-6E8A-4147-A177-3AD203B41FA5}">
                      <a16:colId xmlns:a16="http://schemas.microsoft.com/office/drawing/2014/main" val="3622999505"/>
                    </a:ext>
                  </a:extLst>
                </a:gridCol>
                <a:gridCol w="1798674">
                  <a:extLst>
                    <a:ext uri="{9D8B030D-6E8A-4147-A177-3AD203B41FA5}">
                      <a16:colId xmlns:a16="http://schemas.microsoft.com/office/drawing/2014/main" val="20003"/>
                    </a:ext>
                  </a:extLst>
                </a:gridCol>
                <a:gridCol w="1798674">
                  <a:extLst>
                    <a:ext uri="{9D8B030D-6E8A-4147-A177-3AD203B41FA5}">
                      <a16:colId xmlns:a16="http://schemas.microsoft.com/office/drawing/2014/main" val="20004"/>
                    </a:ext>
                  </a:extLst>
                </a:gridCol>
              </a:tblGrid>
              <a:tr h="845344">
                <a:tc>
                  <a:txBody>
                    <a:bodyPr/>
                    <a:lstStyle/>
                    <a:p>
                      <a:r>
                        <a:rPr lang="en-US" sz="1400" dirty="0"/>
                        <a:t>MU</a:t>
                      </a:r>
                    </a:p>
                  </a:txBody>
                  <a:tcPr/>
                </a:tc>
                <a:tc>
                  <a:txBody>
                    <a:bodyPr/>
                    <a:lstStyle/>
                    <a:p>
                      <a:r>
                        <a:rPr lang="en-US" sz="1400" dirty="0"/>
                        <a:t>Constant Step Size Grid with beam peak aligned on grid points with EIS sweep</a:t>
                      </a:r>
                    </a:p>
                  </a:txBody>
                  <a:tcPr/>
                </a:tc>
                <a:tc>
                  <a:txBody>
                    <a:bodyPr/>
                    <a:lstStyle/>
                    <a:p>
                      <a:r>
                        <a:rPr lang="en-US" sz="1400" dirty="0"/>
                        <a:t>Constant Density Grid with beam peak aligned on grid points</a:t>
                      </a:r>
                    </a:p>
                    <a:p>
                      <a:r>
                        <a:rPr lang="en-US" sz="1400" dirty="0"/>
                        <a:t>with EIS sweep</a:t>
                      </a:r>
                    </a:p>
                  </a:txBody>
                  <a:tcPr/>
                </a:tc>
                <a:tc>
                  <a:txBody>
                    <a:bodyPr/>
                    <a:lstStyle/>
                    <a:p>
                      <a:r>
                        <a:rPr lang="en-US" sz="1400" dirty="0"/>
                        <a:t>Constant Step Size Grid with beam peak aligned on grid points with RSRQ search</a:t>
                      </a:r>
                    </a:p>
                  </a:txBody>
                  <a:tcPr/>
                </a:tc>
                <a:tc>
                  <a:txBody>
                    <a:bodyPr/>
                    <a:lstStyle/>
                    <a:p>
                      <a:r>
                        <a:rPr lang="en-US" sz="1400" dirty="0"/>
                        <a:t>Constant Density Grid with beam peak aligned on grid points</a:t>
                      </a:r>
                    </a:p>
                    <a:p>
                      <a:r>
                        <a:rPr lang="en-US" sz="1400" dirty="0"/>
                        <a:t>with RSRQ search</a:t>
                      </a:r>
                    </a:p>
                  </a:txBody>
                  <a:tcPr/>
                </a:tc>
                <a:extLst>
                  <a:ext uri="{0D108BD9-81ED-4DB2-BD59-A6C34878D82A}">
                    <a16:rowId xmlns:a16="http://schemas.microsoft.com/office/drawing/2014/main" val="1728811851"/>
                  </a:ext>
                </a:extLst>
              </a:tr>
              <a:tr h="334491">
                <a:tc>
                  <a:txBody>
                    <a:bodyPr/>
                    <a:lstStyle/>
                    <a:p>
                      <a:r>
                        <a:rPr lang="en-US" sz="1400" dirty="0"/>
                        <a:t>0.5dB</a:t>
                      </a:r>
                    </a:p>
                  </a:txBody>
                  <a:tcPr/>
                </a:tc>
                <a:tc>
                  <a:txBody>
                    <a:bodyPr/>
                    <a:lstStyle/>
                    <a:p>
                      <a:r>
                        <a:rPr lang="en-US" sz="1400" dirty="0"/>
                        <a:t># of Test Points: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 of Test Points:</a:t>
                      </a:r>
                    </a:p>
                  </a:txBody>
                  <a:tcPr/>
                </a:tc>
                <a:tc>
                  <a:txBody>
                    <a:bodyPr/>
                    <a:lstStyle/>
                    <a:p>
                      <a:r>
                        <a:rPr lang="en-US" sz="1400" dirty="0"/>
                        <a:t># of Test Points: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 of Test Points:</a:t>
                      </a:r>
                    </a:p>
                  </a:txBody>
                  <a:tcPr/>
                </a:tc>
                <a:extLst>
                  <a:ext uri="{0D108BD9-81ED-4DB2-BD59-A6C34878D82A}">
                    <a16:rowId xmlns:a16="http://schemas.microsoft.com/office/drawing/2014/main" val="4174826260"/>
                  </a:ext>
                </a:extLst>
              </a:tr>
              <a:tr h="334491">
                <a:tc>
                  <a:txBody>
                    <a:bodyPr/>
                    <a:lstStyle/>
                    <a:p>
                      <a:r>
                        <a:rPr lang="en-US" sz="1400" dirty="0"/>
                        <a:t>1dB</a:t>
                      </a:r>
                    </a:p>
                  </a:txBody>
                  <a:tcPr/>
                </a:tc>
                <a:tc>
                  <a:txBody>
                    <a:bodyPr/>
                    <a:lstStyle/>
                    <a:p>
                      <a:r>
                        <a:rPr lang="en-US" sz="1400" dirty="0"/>
                        <a:t># of Test Points: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 of Test Points:</a:t>
                      </a:r>
                    </a:p>
                  </a:txBody>
                  <a:tcPr/>
                </a:tc>
                <a:tc>
                  <a:txBody>
                    <a:bodyPr/>
                    <a:lstStyle/>
                    <a:p>
                      <a:r>
                        <a:rPr lang="en-US" sz="1400" dirty="0"/>
                        <a:t># of Test Points: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 of Test Points:</a:t>
                      </a:r>
                    </a:p>
                  </a:txBody>
                  <a:tcPr/>
                </a:tc>
                <a:extLst>
                  <a:ext uri="{0D108BD9-81ED-4DB2-BD59-A6C34878D82A}">
                    <a16:rowId xmlns:a16="http://schemas.microsoft.com/office/drawing/2014/main" val="433600455"/>
                  </a:ext>
                </a:extLst>
              </a:tr>
              <a:tr h="334491">
                <a:tc>
                  <a:txBody>
                    <a:bodyPr/>
                    <a:lstStyle/>
                    <a:p>
                      <a:r>
                        <a:rPr lang="en-US" sz="1400" dirty="0">
                          <a:solidFill>
                            <a:schemeClr val="tx1"/>
                          </a:solidFill>
                        </a:rPr>
                        <a:t>1.5 dB</a:t>
                      </a:r>
                    </a:p>
                  </a:txBody>
                  <a:tcPr/>
                </a:tc>
                <a:tc>
                  <a:txBody>
                    <a:bodyPr/>
                    <a:lstStyle/>
                    <a:p>
                      <a:r>
                        <a:rPr lang="en-US" sz="1400" dirty="0">
                          <a:solidFill>
                            <a:schemeClr val="tx1"/>
                          </a:solidFill>
                        </a:rPr>
                        <a:t># of Test Points: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 of Test Points:</a:t>
                      </a:r>
                    </a:p>
                  </a:txBody>
                  <a:tcPr/>
                </a:tc>
                <a:tc>
                  <a:txBody>
                    <a:bodyPr/>
                    <a:lstStyle/>
                    <a:p>
                      <a:r>
                        <a:rPr lang="en-US" sz="1400" dirty="0">
                          <a:solidFill>
                            <a:schemeClr val="tx1"/>
                          </a:solidFill>
                        </a:rPr>
                        <a:t># of Test Points: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 of Test Points:</a:t>
                      </a:r>
                    </a:p>
                  </a:txBody>
                  <a:tcPr/>
                </a:tc>
                <a:extLst>
                  <a:ext uri="{0D108BD9-81ED-4DB2-BD59-A6C34878D82A}">
                    <a16:rowId xmlns:a16="http://schemas.microsoft.com/office/drawing/2014/main" val="10004"/>
                  </a:ext>
                </a:extLst>
              </a:tr>
            </a:tbl>
          </a:graphicData>
        </a:graphic>
      </p:graphicFrame>
    </p:spTree>
    <p:custDataLst>
      <p:tags r:id="rId1"/>
    </p:custDataLst>
    <p:extLst>
      <p:ext uri="{BB962C8B-B14F-4D97-AF65-F5344CB8AC3E}">
        <p14:creationId xmlns:p14="http://schemas.microsoft.com/office/powerpoint/2010/main" val="15187787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AAF28-3D16-4C2B-8CB2-7AB47DB0CA6C}"/>
              </a:ext>
            </a:extLst>
          </p:cNvPr>
          <p:cNvSpPr>
            <a:spLocks noGrp="1"/>
          </p:cNvSpPr>
          <p:nvPr>
            <p:ph type="title"/>
          </p:nvPr>
        </p:nvSpPr>
        <p:spPr/>
        <p:txBody>
          <a:bodyPr/>
          <a:lstStyle/>
          <a:p>
            <a:r>
              <a:rPr lang="en-US" dirty="0"/>
              <a:t>RX Beam Peak Search</a:t>
            </a:r>
          </a:p>
        </p:txBody>
      </p:sp>
      <p:sp>
        <p:nvSpPr>
          <p:cNvPr id="3" name="Content Placeholder 2">
            <a:extLst>
              <a:ext uri="{FF2B5EF4-FFF2-40B4-BE49-F238E27FC236}">
                <a16:creationId xmlns:a16="http://schemas.microsoft.com/office/drawing/2014/main" id="{42A148FB-D33B-4FE0-B48F-29CBD392596F}"/>
              </a:ext>
            </a:extLst>
          </p:cNvPr>
          <p:cNvSpPr>
            <a:spLocks noGrp="1"/>
          </p:cNvSpPr>
          <p:nvPr>
            <p:ph idx="1"/>
          </p:nvPr>
        </p:nvSpPr>
        <p:spPr/>
        <p:txBody>
          <a:bodyPr/>
          <a:lstStyle/>
          <a:p>
            <a:r>
              <a:rPr lang="en-US" dirty="0"/>
              <a:t>Test time can be reduced by relaxing the grid spacing of the constant step size grids while increasing the MU of the RX Beam Peak Search, e.g., as proposed in [R4-1813583], a 1dB accuracy of the RX beam peak search yields a constant step size spacing of </a:t>
            </a:r>
            <a:r>
              <a:rPr lang="en-GB" dirty="0"/>
              <a:t>3.75</a:t>
            </a:r>
            <a:r>
              <a:rPr lang="en-GB" baseline="30000" dirty="0"/>
              <a:t>o </a:t>
            </a:r>
          </a:p>
          <a:p>
            <a:pPr lvl="1"/>
            <a:r>
              <a:rPr lang="en-US" dirty="0">
                <a:solidFill>
                  <a:srgbClr val="FF0000"/>
                </a:solidFill>
              </a:rPr>
              <a:t>Study MUs of 0.5dB, 1dB, and 1.5dB. Analyses for additional MUs are not precluded</a:t>
            </a:r>
            <a:endParaRPr lang="en-US" dirty="0"/>
          </a:p>
          <a:p>
            <a:r>
              <a:rPr lang="en-US" dirty="0"/>
              <a:t>A concrete proposal for RX Beam Peak Search based on a coarse search (15</a:t>
            </a:r>
            <a:r>
              <a:rPr lang="en-US" baseline="30000" dirty="0"/>
              <a:t>o</a:t>
            </a:r>
            <a:r>
              <a:rPr lang="en-US" dirty="0"/>
              <a:t> constant step size) based on throughput and a fine search (3.75</a:t>
            </a:r>
            <a:r>
              <a:rPr lang="en-US" baseline="30000" dirty="0"/>
              <a:t>o</a:t>
            </a:r>
            <a:r>
              <a:rPr lang="en-US" dirty="0"/>
              <a:t> constant step size) based on EIS was presented in [R4-1813582] which could yield savings in test time</a:t>
            </a:r>
          </a:p>
          <a:p>
            <a:r>
              <a:rPr lang="en-US" dirty="0"/>
              <a:t>EIS search time can be optimized based on </a:t>
            </a:r>
            <a:r>
              <a:rPr lang="en-US" dirty="0" err="1"/>
              <a:t>coarse&amp;fine</a:t>
            </a:r>
            <a:r>
              <a:rPr lang="en-US" dirty="0"/>
              <a:t> search algorithms for power levels as outlined in [R4-1812704]</a:t>
            </a:r>
          </a:p>
        </p:txBody>
      </p:sp>
      <p:sp>
        <p:nvSpPr>
          <p:cNvPr id="4" name="Slide Number Placeholder 3">
            <a:extLst>
              <a:ext uri="{FF2B5EF4-FFF2-40B4-BE49-F238E27FC236}">
                <a16:creationId xmlns:a16="http://schemas.microsoft.com/office/drawing/2014/main" id="{698A3C46-8535-4940-A488-F5B7EDCDFD5F}"/>
              </a:ext>
            </a:extLst>
          </p:cNvPr>
          <p:cNvSpPr>
            <a:spLocks noGrp="1"/>
          </p:cNvSpPr>
          <p:nvPr>
            <p:ph type="sldNum" sz="quarter" idx="12"/>
          </p:nvPr>
        </p:nvSpPr>
        <p:spPr/>
        <p:txBody>
          <a:bodyPr/>
          <a:lstStyle/>
          <a:p>
            <a:pPr>
              <a:defRPr/>
            </a:pPr>
            <a:fld id="{A242F0DE-7C71-41E7-B4AE-5A68D73E055F}" type="slidenum">
              <a:rPr lang="en-US" altLang="zh-CN" smtClean="0"/>
              <a:pPr>
                <a:defRPr/>
              </a:pPr>
              <a:t>11</a:t>
            </a:fld>
            <a:endParaRPr lang="en-US" altLang="zh-CN"/>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8118873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AAF28-3D16-4C2B-8CB2-7AB47DB0CA6C}"/>
              </a:ext>
            </a:extLst>
          </p:cNvPr>
          <p:cNvSpPr>
            <a:spLocks noGrp="1"/>
          </p:cNvSpPr>
          <p:nvPr>
            <p:ph type="title"/>
          </p:nvPr>
        </p:nvSpPr>
        <p:spPr/>
        <p:txBody>
          <a:bodyPr/>
          <a:lstStyle/>
          <a:p>
            <a:r>
              <a:rPr lang="en-US" dirty="0"/>
              <a:t>RX Beam Peak Search</a:t>
            </a:r>
          </a:p>
        </p:txBody>
      </p:sp>
      <p:sp>
        <p:nvSpPr>
          <p:cNvPr id="3" name="Content Placeholder 2">
            <a:extLst>
              <a:ext uri="{FF2B5EF4-FFF2-40B4-BE49-F238E27FC236}">
                <a16:creationId xmlns:a16="http://schemas.microsoft.com/office/drawing/2014/main" id="{42A148FB-D33B-4FE0-B48F-29CBD392596F}"/>
              </a:ext>
            </a:extLst>
          </p:cNvPr>
          <p:cNvSpPr>
            <a:spLocks noGrp="1"/>
          </p:cNvSpPr>
          <p:nvPr>
            <p:ph idx="1"/>
          </p:nvPr>
        </p:nvSpPr>
        <p:spPr/>
        <p:txBody>
          <a:bodyPr/>
          <a:lstStyle/>
          <a:p>
            <a:r>
              <a:rPr lang="en-US" dirty="0"/>
              <a:t>As proposed in [R4-1813273], a coarse search based on RSRP with a subsequent EIS search could be used to reduce test time. </a:t>
            </a:r>
          </a:p>
        </p:txBody>
      </p:sp>
      <p:sp>
        <p:nvSpPr>
          <p:cNvPr id="4" name="Slide Number Placeholder 3">
            <a:extLst>
              <a:ext uri="{FF2B5EF4-FFF2-40B4-BE49-F238E27FC236}">
                <a16:creationId xmlns:a16="http://schemas.microsoft.com/office/drawing/2014/main" id="{698A3C46-8535-4940-A488-F5B7EDCDFD5F}"/>
              </a:ext>
            </a:extLst>
          </p:cNvPr>
          <p:cNvSpPr>
            <a:spLocks noGrp="1"/>
          </p:cNvSpPr>
          <p:nvPr>
            <p:ph type="sldNum" sz="quarter" idx="12"/>
          </p:nvPr>
        </p:nvSpPr>
        <p:spPr/>
        <p:txBody>
          <a:bodyPr/>
          <a:lstStyle/>
          <a:p>
            <a:pPr>
              <a:defRPr/>
            </a:pPr>
            <a:fld id="{A242F0DE-7C71-41E7-B4AE-5A68D73E055F}" type="slidenum">
              <a:rPr lang="en-US" altLang="zh-CN" smtClean="0"/>
              <a:pPr>
                <a:defRPr/>
              </a:pPr>
              <a:t>12</a:t>
            </a:fld>
            <a:endParaRPr lang="en-US" altLang="zh-CN"/>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8406356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A6D70-D197-4C94-9EC3-40487CF9556F}"/>
              </a:ext>
            </a:extLst>
          </p:cNvPr>
          <p:cNvSpPr>
            <a:spLocks noGrp="1"/>
          </p:cNvSpPr>
          <p:nvPr>
            <p:ph type="title"/>
          </p:nvPr>
        </p:nvSpPr>
        <p:spPr/>
        <p:txBody>
          <a:bodyPr/>
          <a:lstStyle/>
          <a:p>
            <a:r>
              <a:rPr lang="en-US" dirty="0"/>
              <a:t>RX Beam Peak Search</a:t>
            </a:r>
          </a:p>
        </p:txBody>
      </p:sp>
      <p:sp>
        <p:nvSpPr>
          <p:cNvPr id="3" name="Content Placeholder 2">
            <a:extLst>
              <a:ext uri="{FF2B5EF4-FFF2-40B4-BE49-F238E27FC236}">
                <a16:creationId xmlns:a16="http://schemas.microsoft.com/office/drawing/2014/main" id="{4C8AA8C8-06F4-4A40-A0B8-2AA88E494A6D}"/>
              </a:ext>
            </a:extLst>
          </p:cNvPr>
          <p:cNvSpPr>
            <a:spLocks noGrp="1"/>
          </p:cNvSpPr>
          <p:nvPr>
            <p:ph idx="1"/>
          </p:nvPr>
        </p:nvSpPr>
        <p:spPr/>
        <p:txBody>
          <a:bodyPr/>
          <a:lstStyle/>
          <a:p>
            <a:r>
              <a:rPr lang="en-US" dirty="0"/>
              <a:t>Options:</a:t>
            </a:r>
          </a:p>
          <a:p>
            <a:endParaRPr lang="en-US" dirty="0"/>
          </a:p>
          <a:p>
            <a:pPr marL="457200" lvl="1" indent="0">
              <a:buNone/>
            </a:pPr>
            <a:endParaRPr lang="en-US" dirty="0"/>
          </a:p>
          <a:p>
            <a:pPr lvl="1"/>
            <a:endParaRPr lang="en-US" dirty="0"/>
          </a:p>
        </p:txBody>
      </p:sp>
      <p:sp>
        <p:nvSpPr>
          <p:cNvPr id="4" name="Slide Number Placeholder 3">
            <a:extLst>
              <a:ext uri="{FF2B5EF4-FFF2-40B4-BE49-F238E27FC236}">
                <a16:creationId xmlns:a16="http://schemas.microsoft.com/office/drawing/2014/main" id="{95C7BF00-4779-4473-BC09-D335F6B55ADF}"/>
              </a:ext>
            </a:extLst>
          </p:cNvPr>
          <p:cNvSpPr>
            <a:spLocks noGrp="1"/>
          </p:cNvSpPr>
          <p:nvPr>
            <p:ph type="sldNum" sz="quarter" idx="12"/>
          </p:nvPr>
        </p:nvSpPr>
        <p:spPr/>
        <p:txBody>
          <a:bodyPr/>
          <a:lstStyle/>
          <a:p>
            <a:pPr>
              <a:defRPr/>
            </a:pPr>
            <a:fld id="{A242F0DE-7C71-41E7-B4AE-5A68D73E055F}" type="slidenum">
              <a:rPr lang="en-US" altLang="zh-CN" smtClean="0"/>
              <a:pPr>
                <a:defRPr/>
              </a:pPr>
              <a:t>13</a:t>
            </a:fld>
            <a:endParaRPr lang="en-US" altLang="zh-CN"/>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graphicFrame>
        <p:nvGraphicFramePr>
          <p:cNvPr id="5" name="Table 4">
            <a:extLst>
              <a:ext uri="{FF2B5EF4-FFF2-40B4-BE49-F238E27FC236}">
                <a16:creationId xmlns:a16="http://schemas.microsoft.com/office/drawing/2014/main" id="{9DE43245-9DEB-42DA-918E-0D70AED3F597}"/>
              </a:ext>
            </a:extLst>
          </p:cNvPr>
          <p:cNvGraphicFramePr>
            <a:graphicFrameLocks noGrp="1"/>
          </p:cNvGraphicFramePr>
          <p:nvPr>
            <p:extLst>
              <p:ext uri="{D42A27DB-BD31-4B8C-83A1-F6EECF244321}">
                <p14:modId xmlns:p14="http://schemas.microsoft.com/office/powerpoint/2010/main" val="36494686"/>
              </p:ext>
            </p:extLst>
          </p:nvPr>
        </p:nvGraphicFramePr>
        <p:xfrm>
          <a:off x="457200" y="1692275"/>
          <a:ext cx="8305799" cy="5029200"/>
        </p:xfrm>
        <a:graphic>
          <a:graphicData uri="http://schemas.openxmlformats.org/drawingml/2006/table">
            <a:tbl>
              <a:tblPr firstRow="1" bandRow="1">
                <a:tableStyleId>{5C22544A-7EE6-4342-B048-85BDC9FD1C3A}</a:tableStyleId>
              </a:tblPr>
              <a:tblGrid>
                <a:gridCol w="972180">
                  <a:extLst>
                    <a:ext uri="{9D8B030D-6E8A-4147-A177-3AD203B41FA5}">
                      <a16:colId xmlns:a16="http://schemas.microsoft.com/office/drawing/2014/main" val="2775054115"/>
                    </a:ext>
                  </a:extLst>
                </a:gridCol>
                <a:gridCol w="1690750">
                  <a:extLst>
                    <a:ext uri="{9D8B030D-6E8A-4147-A177-3AD203B41FA5}">
                      <a16:colId xmlns:a16="http://schemas.microsoft.com/office/drawing/2014/main" val="1434723752"/>
                    </a:ext>
                  </a:extLst>
                </a:gridCol>
                <a:gridCol w="1838689">
                  <a:extLst>
                    <a:ext uri="{9D8B030D-6E8A-4147-A177-3AD203B41FA5}">
                      <a16:colId xmlns:a16="http://schemas.microsoft.com/office/drawing/2014/main" val="3622999505"/>
                    </a:ext>
                  </a:extLst>
                </a:gridCol>
                <a:gridCol w="1902090">
                  <a:extLst>
                    <a:ext uri="{9D8B030D-6E8A-4147-A177-3AD203B41FA5}">
                      <a16:colId xmlns:a16="http://schemas.microsoft.com/office/drawing/2014/main" val="1081795900"/>
                    </a:ext>
                  </a:extLst>
                </a:gridCol>
                <a:gridCol w="1902090">
                  <a:extLst>
                    <a:ext uri="{9D8B030D-6E8A-4147-A177-3AD203B41FA5}">
                      <a16:colId xmlns:a16="http://schemas.microsoft.com/office/drawing/2014/main" val="2230501294"/>
                    </a:ext>
                  </a:extLst>
                </a:gridCol>
              </a:tblGrid>
              <a:tr h="127000">
                <a:tc>
                  <a:txBody>
                    <a:bodyPr/>
                    <a:lstStyle/>
                    <a:p>
                      <a:r>
                        <a:rPr lang="en-US" dirty="0"/>
                        <a:t>MU</a:t>
                      </a:r>
                    </a:p>
                  </a:txBody>
                  <a:tcPr/>
                </a:tc>
                <a:tc>
                  <a:txBody>
                    <a:bodyPr/>
                    <a:lstStyle/>
                    <a:p>
                      <a:r>
                        <a:rPr lang="en-US" dirty="0"/>
                        <a:t>Single Constant Step Size Grid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Single Constant Density Grid</a:t>
                      </a:r>
                    </a:p>
                    <a:p>
                      <a:endParaRPr lang="en-US" dirty="0"/>
                    </a:p>
                  </a:txBody>
                  <a:tcPr/>
                </a:tc>
                <a:tc>
                  <a:txBody>
                    <a:bodyPr/>
                    <a:lstStyle/>
                    <a:p>
                      <a:r>
                        <a:rPr lang="en-US" dirty="0" err="1"/>
                        <a:t>Coarse&amp;Fine</a:t>
                      </a:r>
                      <a:r>
                        <a:rPr lang="en-US" dirty="0"/>
                        <a:t> Constant Step Size Grid</a:t>
                      </a:r>
                    </a:p>
                  </a:txBody>
                  <a:tcPr/>
                </a:tc>
                <a:tc>
                  <a:txBody>
                    <a:bodyPr/>
                    <a:lstStyle/>
                    <a:p>
                      <a:r>
                        <a:rPr lang="en-US" dirty="0" err="1"/>
                        <a:t>Coarse&amp;Fine</a:t>
                      </a:r>
                      <a:r>
                        <a:rPr lang="en-US" dirty="0"/>
                        <a:t> Constant Density Grid</a:t>
                      </a:r>
                    </a:p>
                  </a:txBody>
                  <a:tcPr/>
                </a:tc>
                <a:extLst>
                  <a:ext uri="{0D108BD9-81ED-4DB2-BD59-A6C34878D82A}">
                    <a16:rowId xmlns:a16="http://schemas.microsoft.com/office/drawing/2014/main" val="1728811851"/>
                  </a:ext>
                </a:extLst>
              </a:tr>
              <a:tr h="370840">
                <a:tc>
                  <a:txBody>
                    <a:bodyPr/>
                    <a:lstStyle/>
                    <a:p>
                      <a:r>
                        <a:rPr lang="en-US" dirty="0"/>
                        <a:t>0.5dB</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Search Based 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Search Details: </a:t>
                      </a:r>
                    </a:p>
                    <a:p>
                      <a:r>
                        <a:rPr lang="en-US" sz="1200" dirty="0"/>
                        <a:t>Grid Details:</a:t>
                      </a:r>
                    </a:p>
                    <a:p>
                      <a:r>
                        <a:rPr lang="en-US" sz="1200" dirty="0"/>
                        <a:t># of Test Points: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Search Based 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Search Details: </a:t>
                      </a:r>
                    </a:p>
                    <a:p>
                      <a:r>
                        <a:rPr lang="en-US" sz="1200" dirty="0"/>
                        <a:t>Grid Details:</a:t>
                      </a:r>
                    </a:p>
                    <a:p>
                      <a:r>
                        <a:rPr lang="en-US" sz="1200" dirty="0"/>
                        <a:t># of Test Points:</a:t>
                      </a:r>
                    </a:p>
                    <a:p>
                      <a:endParaRPr lang="en-US" sz="1200" dirty="0"/>
                    </a:p>
                  </a:txBody>
                  <a:tcPr/>
                </a:tc>
                <a:tc>
                  <a:txBody>
                    <a:bodyPr/>
                    <a:lstStyle/>
                    <a:p>
                      <a:r>
                        <a:rPr lang="en-US" sz="1200" dirty="0"/>
                        <a:t>Coarse Search Based on: Throughput, EIS, RSRP, </a:t>
                      </a:r>
                      <a:r>
                        <a:rPr lang="en-US" sz="1200" dirty="0" err="1"/>
                        <a:t>etc</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Search Details: EIS vs RSRQ, EIS search algorithm</a:t>
                      </a:r>
                    </a:p>
                    <a:p>
                      <a:r>
                        <a:rPr lang="en-US" sz="1200" dirty="0"/>
                        <a:t>Coarse Grid Details:</a:t>
                      </a:r>
                    </a:p>
                    <a:p>
                      <a:r>
                        <a:rPr lang="en-US" sz="1200" dirty="0"/>
                        <a:t>Fine Grid Details:</a:t>
                      </a:r>
                    </a:p>
                    <a:p>
                      <a:r>
                        <a:rPr lang="en-US" sz="1200" dirty="0"/>
                        <a:t># of Test Points:</a:t>
                      </a:r>
                    </a:p>
                  </a:txBody>
                  <a:tcPr/>
                </a:tc>
                <a:tc>
                  <a:txBody>
                    <a:bodyPr/>
                    <a:lstStyle/>
                    <a:p>
                      <a:r>
                        <a:rPr lang="en-US" sz="1200" dirty="0"/>
                        <a:t>Coarse Search Based on: Throughput, EIS, RSRP, </a:t>
                      </a:r>
                      <a:r>
                        <a:rPr lang="en-US" sz="1200" dirty="0" err="1"/>
                        <a:t>etc</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Search Details: EIS vs RSRQ, EIS search algorithm</a:t>
                      </a:r>
                    </a:p>
                    <a:p>
                      <a:r>
                        <a:rPr lang="en-US" sz="1200" dirty="0"/>
                        <a:t>Coarse Grid Details:</a:t>
                      </a:r>
                    </a:p>
                    <a:p>
                      <a:r>
                        <a:rPr lang="en-US" sz="1200" dirty="0"/>
                        <a:t>Fine Grid Details:</a:t>
                      </a:r>
                    </a:p>
                    <a:p>
                      <a:r>
                        <a:rPr lang="en-US" sz="1200" dirty="0"/>
                        <a:t># of Test Points:</a:t>
                      </a:r>
                    </a:p>
                  </a:txBody>
                  <a:tcPr/>
                </a:tc>
                <a:extLst>
                  <a:ext uri="{0D108BD9-81ED-4DB2-BD59-A6C34878D82A}">
                    <a16:rowId xmlns:a16="http://schemas.microsoft.com/office/drawing/2014/main" val="4174826260"/>
                  </a:ext>
                </a:extLst>
              </a:tr>
              <a:tr h="370840">
                <a:tc>
                  <a:txBody>
                    <a:bodyPr/>
                    <a:lstStyle/>
                    <a:p>
                      <a:r>
                        <a:rPr lang="en-US" dirty="0"/>
                        <a:t>1dB</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Search Based 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Search Details: </a:t>
                      </a:r>
                    </a:p>
                    <a:p>
                      <a:r>
                        <a:rPr lang="en-US" sz="1200" dirty="0"/>
                        <a:t>Grid Details:</a:t>
                      </a:r>
                    </a:p>
                    <a:p>
                      <a:r>
                        <a:rPr lang="en-US" sz="1200" dirty="0"/>
                        <a:t># of Test Points: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Search Based 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Search Details: </a:t>
                      </a:r>
                    </a:p>
                    <a:p>
                      <a:r>
                        <a:rPr lang="en-US" sz="1200" dirty="0"/>
                        <a:t>Grid Details:</a:t>
                      </a:r>
                    </a:p>
                    <a:p>
                      <a:r>
                        <a:rPr lang="en-US" sz="1200" dirty="0"/>
                        <a:t># of Test Points:</a:t>
                      </a:r>
                    </a:p>
                  </a:txBody>
                  <a:tcPr/>
                </a:tc>
                <a:tc>
                  <a:txBody>
                    <a:bodyPr/>
                    <a:lstStyle/>
                    <a:p>
                      <a:r>
                        <a:rPr lang="en-US" sz="1200" dirty="0"/>
                        <a:t>Coarse Search Based on: Throughput, EIS, </a:t>
                      </a:r>
                      <a:r>
                        <a:rPr lang="en-US" sz="1200" dirty="0" err="1"/>
                        <a:t>etc</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Search Details: EIS vs RSRQ, EIS search algorithm</a:t>
                      </a:r>
                    </a:p>
                    <a:p>
                      <a:r>
                        <a:rPr lang="en-US" sz="1200" dirty="0"/>
                        <a:t>Coarse Grid Details:</a:t>
                      </a:r>
                    </a:p>
                    <a:p>
                      <a:r>
                        <a:rPr lang="en-US" sz="1200" dirty="0"/>
                        <a:t>Fine Grid Details:</a:t>
                      </a:r>
                    </a:p>
                    <a:p>
                      <a:r>
                        <a:rPr lang="en-US" sz="1200" dirty="0"/>
                        <a:t># of Test Points:</a:t>
                      </a:r>
                    </a:p>
                  </a:txBody>
                  <a:tcPr/>
                </a:tc>
                <a:tc>
                  <a:txBody>
                    <a:bodyPr/>
                    <a:lstStyle/>
                    <a:p>
                      <a:r>
                        <a:rPr lang="en-US" sz="1200" dirty="0"/>
                        <a:t>Coarse Search Based on: Throughput, EIS, </a:t>
                      </a:r>
                      <a:r>
                        <a:rPr lang="en-US" sz="1200" dirty="0" err="1"/>
                        <a:t>etc</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Search Details: EIS vs RSRQ, EIS search algorithm</a:t>
                      </a:r>
                    </a:p>
                    <a:p>
                      <a:r>
                        <a:rPr lang="en-US" sz="1200" dirty="0"/>
                        <a:t>Coarse Grid Details:</a:t>
                      </a:r>
                    </a:p>
                    <a:p>
                      <a:r>
                        <a:rPr lang="en-US" sz="1200" dirty="0"/>
                        <a:t>Fine Grid Details:</a:t>
                      </a:r>
                    </a:p>
                    <a:p>
                      <a:r>
                        <a:rPr lang="en-US" sz="1200" dirty="0"/>
                        <a:t># of Test Points:</a:t>
                      </a:r>
                    </a:p>
                  </a:txBody>
                  <a:tcPr/>
                </a:tc>
                <a:extLst>
                  <a:ext uri="{0D108BD9-81ED-4DB2-BD59-A6C34878D82A}">
                    <a16:rowId xmlns:a16="http://schemas.microsoft.com/office/drawing/2014/main" val="433600455"/>
                  </a:ext>
                </a:extLst>
              </a:tr>
              <a:tr h="0">
                <a:tc>
                  <a:txBody>
                    <a:bodyPr/>
                    <a:lstStyle/>
                    <a:p>
                      <a:r>
                        <a:rPr lang="en-US" dirty="0">
                          <a:solidFill>
                            <a:schemeClr val="tx1"/>
                          </a:solidFill>
                        </a:rPr>
                        <a:t>1.5dB</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Search Based 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Search Details: </a:t>
                      </a:r>
                    </a:p>
                    <a:p>
                      <a:r>
                        <a:rPr lang="en-US" sz="1200" dirty="0">
                          <a:solidFill>
                            <a:schemeClr val="tx1"/>
                          </a:solidFill>
                        </a:rPr>
                        <a:t>Grid Details:</a:t>
                      </a:r>
                    </a:p>
                    <a:p>
                      <a:r>
                        <a:rPr lang="en-US" sz="1200" dirty="0">
                          <a:solidFill>
                            <a:schemeClr val="tx1"/>
                          </a:solidFill>
                        </a:rPr>
                        <a:t># of Test Points: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Search Based 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Search Details: </a:t>
                      </a:r>
                    </a:p>
                    <a:p>
                      <a:r>
                        <a:rPr lang="en-US" sz="1200" dirty="0">
                          <a:solidFill>
                            <a:schemeClr val="tx1"/>
                          </a:solidFill>
                        </a:rPr>
                        <a:t>Grid Details:</a:t>
                      </a:r>
                    </a:p>
                    <a:p>
                      <a:r>
                        <a:rPr lang="en-US" sz="1200" dirty="0">
                          <a:solidFill>
                            <a:schemeClr val="tx1"/>
                          </a:solidFill>
                        </a:rPr>
                        <a:t># of Test Points:</a:t>
                      </a:r>
                    </a:p>
                  </a:txBody>
                  <a:tcPr/>
                </a:tc>
                <a:tc>
                  <a:txBody>
                    <a:bodyPr/>
                    <a:lstStyle/>
                    <a:p>
                      <a:r>
                        <a:rPr lang="en-US" sz="1200" dirty="0">
                          <a:solidFill>
                            <a:schemeClr val="tx1"/>
                          </a:solidFill>
                        </a:rPr>
                        <a:t>Coarse Search Based on: Throughput, EIS, </a:t>
                      </a:r>
                      <a:r>
                        <a:rPr lang="en-US" sz="1200" dirty="0" err="1">
                          <a:solidFill>
                            <a:schemeClr val="tx1"/>
                          </a:solidFill>
                        </a:rPr>
                        <a:t>etc</a:t>
                      </a:r>
                      <a:endParaRPr lang="en-US"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Search Details: EIS vs RSRQ, EIS search algorithm</a:t>
                      </a:r>
                    </a:p>
                    <a:p>
                      <a:r>
                        <a:rPr lang="en-US" sz="1200" dirty="0">
                          <a:solidFill>
                            <a:schemeClr val="tx1"/>
                          </a:solidFill>
                        </a:rPr>
                        <a:t>Coarse Grid Details:</a:t>
                      </a:r>
                    </a:p>
                    <a:p>
                      <a:r>
                        <a:rPr lang="en-US" sz="1200" dirty="0">
                          <a:solidFill>
                            <a:schemeClr val="tx1"/>
                          </a:solidFill>
                        </a:rPr>
                        <a:t>Fine Grid Details:</a:t>
                      </a:r>
                    </a:p>
                    <a:p>
                      <a:r>
                        <a:rPr lang="en-US" sz="1200" dirty="0">
                          <a:solidFill>
                            <a:schemeClr val="tx1"/>
                          </a:solidFill>
                        </a:rPr>
                        <a:t># of Test Points:</a:t>
                      </a:r>
                    </a:p>
                  </a:txBody>
                  <a:tcPr/>
                </a:tc>
                <a:tc>
                  <a:txBody>
                    <a:bodyPr/>
                    <a:lstStyle/>
                    <a:p>
                      <a:r>
                        <a:rPr lang="en-US" sz="1200" dirty="0">
                          <a:solidFill>
                            <a:schemeClr val="tx1"/>
                          </a:solidFill>
                        </a:rPr>
                        <a:t>Coarse Search Based on: Throughput, EIS, </a:t>
                      </a:r>
                      <a:r>
                        <a:rPr lang="en-US" sz="1200" dirty="0" err="1">
                          <a:solidFill>
                            <a:schemeClr val="tx1"/>
                          </a:solidFill>
                        </a:rPr>
                        <a:t>etc</a:t>
                      </a:r>
                      <a:endParaRPr lang="en-US"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Search Details: EIS vs RSRQ, EIS search algorithm</a:t>
                      </a:r>
                    </a:p>
                    <a:p>
                      <a:r>
                        <a:rPr lang="en-US" sz="1200" dirty="0">
                          <a:solidFill>
                            <a:schemeClr val="tx1"/>
                          </a:solidFill>
                        </a:rPr>
                        <a:t>Coarse Grid Details:</a:t>
                      </a:r>
                    </a:p>
                    <a:p>
                      <a:r>
                        <a:rPr lang="en-US" sz="1200" dirty="0">
                          <a:solidFill>
                            <a:schemeClr val="tx1"/>
                          </a:solidFill>
                        </a:rPr>
                        <a:t>Fine Grid Details:</a:t>
                      </a:r>
                    </a:p>
                    <a:p>
                      <a:r>
                        <a:rPr lang="en-US" sz="1200" dirty="0">
                          <a:solidFill>
                            <a:schemeClr val="tx1"/>
                          </a:solidFill>
                        </a:rPr>
                        <a:t># of Test Points:</a:t>
                      </a:r>
                    </a:p>
                  </a:txBody>
                  <a:tcPr/>
                </a:tc>
                <a:extLst>
                  <a:ext uri="{0D108BD9-81ED-4DB2-BD59-A6C34878D82A}">
                    <a16:rowId xmlns:a16="http://schemas.microsoft.com/office/drawing/2014/main" val="10003"/>
                  </a:ext>
                </a:extLst>
              </a:tr>
            </a:tbl>
          </a:graphicData>
        </a:graphic>
      </p:graphicFrame>
    </p:spTree>
    <p:custDataLst>
      <p:tags r:id="rId1"/>
    </p:custDataLst>
    <p:extLst>
      <p:ext uri="{BB962C8B-B14F-4D97-AF65-F5344CB8AC3E}">
        <p14:creationId xmlns:p14="http://schemas.microsoft.com/office/powerpoint/2010/main" val="42587638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6FC337-7EED-470B-96E9-5BEDD7F7AB76}"/>
              </a:ext>
            </a:extLst>
          </p:cNvPr>
          <p:cNvSpPr>
            <a:spLocks noGrp="1"/>
          </p:cNvSpPr>
          <p:nvPr>
            <p:ph type="title"/>
          </p:nvPr>
        </p:nvSpPr>
        <p:spPr/>
        <p:txBody>
          <a:bodyPr/>
          <a:lstStyle/>
          <a:p>
            <a:r>
              <a:rPr lang="en-US" dirty="0">
                <a:solidFill>
                  <a:srgbClr val="FF0000"/>
                </a:solidFill>
              </a:rPr>
              <a:t>Test Times</a:t>
            </a:r>
          </a:p>
        </p:txBody>
      </p:sp>
      <p:sp>
        <p:nvSpPr>
          <p:cNvPr id="3" name="Content Placeholder 2">
            <a:extLst>
              <a:ext uri="{FF2B5EF4-FFF2-40B4-BE49-F238E27FC236}">
                <a16:creationId xmlns:a16="http://schemas.microsoft.com/office/drawing/2014/main" id="{F69802E4-BF43-4084-8717-00D20D5CC95B}"/>
              </a:ext>
            </a:extLst>
          </p:cNvPr>
          <p:cNvSpPr>
            <a:spLocks noGrp="1"/>
          </p:cNvSpPr>
          <p:nvPr>
            <p:ph idx="1"/>
          </p:nvPr>
        </p:nvSpPr>
        <p:spPr/>
        <p:txBody>
          <a:bodyPr/>
          <a:lstStyle/>
          <a:p>
            <a:r>
              <a:rPr lang="en-US" dirty="0">
                <a:solidFill>
                  <a:srgbClr val="FF0000"/>
                </a:solidFill>
              </a:rPr>
              <a:t>Test vendors to provide approximate test times in RAN4#89 once an estimate of the dwell time is provided (considering the dwell time could have a significant impact on overall test time)</a:t>
            </a:r>
          </a:p>
        </p:txBody>
      </p:sp>
      <p:sp>
        <p:nvSpPr>
          <p:cNvPr id="4" name="Slide Number Placeholder 3">
            <a:extLst>
              <a:ext uri="{FF2B5EF4-FFF2-40B4-BE49-F238E27FC236}">
                <a16:creationId xmlns:a16="http://schemas.microsoft.com/office/drawing/2014/main" id="{EB04BAA8-34B7-4F84-9821-C312972D22C9}"/>
              </a:ext>
            </a:extLst>
          </p:cNvPr>
          <p:cNvSpPr>
            <a:spLocks noGrp="1"/>
          </p:cNvSpPr>
          <p:nvPr>
            <p:ph type="sldNum" sz="quarter" idx="12"/>
          </p:nvPr>
        </p:nvSpPr>
        <p:spPr/>
        <p:txBody>
          <a:bodyPr/>
          <a:lstStyle/>
          <a:p>
            <a:pPr>
              <a:defRPr/>
            </a:pPr>
            <a:fld id="{A242F0DE-7C71-41E7-B4AE-5A68D73E055F}" type="slidenum">
              <a:rPr lang="en-US" altLang="zh-CN" smtClean="0"/>
              <a:pPr>
                <a:defRPr/>
              </a:pPr>
              <a:t>14</a:t>
            </a:fld>
            <a:endParaRPr lang="en-US" altLang="zh-CN"/>
          </a:p>
        </p:txBody>
      </p:sp>
    </p:spTree>
    <p:extLst>
      <p:ext uri="{BB962C8B-B14F-4D97-AF65-F5344CB8AC3E}">
        <p14:creationId xmlns:p14="http://schemas.microsoft.com/office/powerpoint/2010/main" val="893898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lstStyle/>
          <a:p>
            <a:r>
              <a:rPr lang="en-US"/>
              <a:t>Two measurement </a:t>
            </a:r>
            <a:r>
              <a:rPr lang="en-US" dirty="0"/>
              <a:t>grids are considered</a:t>
            </a:r>
          </a:p>
          <a:p>
            <a:pPr marL="685800" lvl="1" indent="-342900">
              <a:buFont typeface="+mj-lt"/>
              <a:buAutoNum type="arabicPeriod"/>
            </a:pPr>
            <a:r>
              <a:rPr lang="en-US" b="1" dirty="0"/>
              <a:t>Beam Peak Search Grid: </a:t>
            </a:r>
            <a:r>
              <a:rPr lang="en-US" dirty="0"/>
              <a:t>using this grid, the TX and RX beam peak direction will be determined using 3D EIRP (for TX beam peak direction) and 3D RSRP/Throughput/EIS measurements (for RX beam peak directions). </a:t>
            </a:r>
          </a:p>
          <a:p>
            <a:pPr marL="685800" lvl="1" indent="-342900">
              <a:buFont typeface="+mj-lt"/>
              <a:buAutoNum type="arabicPeriod"/>
            </a:pPr>
            <a:r>
              <a:rPr lang="en-US" b="1" dirty="0"/>
              <a:t>Spherical Coverage Grid: </a:t>
            </a:r>
            <a:r>
              <a:rPr lang="en-US" dirty="0"/>
              <a:t>using this grid, the CDF of EIRP/EIS values in 3D is calculated to determine the spherical coverage performance. </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
        <p:nvSpPr>
          <p:cNvPr id="7"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84309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Background</a:t>
            </a:r>
            <a:endParaRPr lang="en-US" dirty="0"/>
          </a:p>
        </p:txBody>
      </p:sp>
      <p:sp>
        <p:nvSpPr>
          <p:cNvPr id="3" name="Content Placeholder 2"/>
          <p:cNvSpPr>
            <a:spLocks noGrp="1"/>
          </p:cNvSpPr>
          <p:nvPr>
            <p:ph idx="1"/>
          </p:nvPr>
        </p:nvSpPr>
        <p:spPr/>
        <p:txBody>
          <a:bodyPr/>
          <a:lstStyle/>
          <a:p>
            <a:pPr algn="just"/>
            <a:r>
              <a:rPr lang="en-US" sz="1800" dirty="0"/>
              <a:t>TX and RX Beam Peak Search approaches currently defined in TR38.810 require a very large number of grid points which in effect yield long test times</a:t>
            </a:r>
          </a:p>
          <a:p>
            <a:pPr lvl="1" algn="just"/>
            <a:r>
              <a:rPr lang="en-US" sz="1400" b="1" dirty="0"/>
              <a:t>TX: </a:t>
            </a:r>
            <a:r>
              <a:rPr lang="en-US" sz="1400" dirty="0"/>
              <a:t>The TX beam peak direction is found with a 3D EIRP scan (separately for each orthogonal polarization) with a grid points that is </a:t>
            </a:r>
            <a:r>
              <a:rPr lang="en-US" sz="1400" dirty="0">
                <a:highlight>
                  <a:srgbClr val="FFFF00"/>
                </a:highlight>
              </a:rPr>
              <a:t>10224</a:t>
            </a:r>
            <a:r>
              <a:rPr lang="en-US" sz="1400" dirty="0"/>
              <a:t> (2.5deg step size) using constant step approach or </a:t>
            </a:r>
            <a:r>
              <a:rPr lang="en-US" sz="1400" dirty="0">
                <a:highlight>
                  <a:srgbClr val="FFFF00"/>
                </a:highlight>
              </a:rPr>
              <a:t>7080</a:t>
            </a:r>
            <a:r>
              <a:rPr lang="en-US" sz="1400" dirty="0"/>
              <a:t> using constant density approach (using the charged particle implementation).</a:t>
            </a:r>
          </a:p>
          <a:p>
            <a:pPr lvl="1" algn="just"/>
            <a:r>
              <a:rPr lang="en-US" sz="1400" b="1" dirty="0"/>
              <a:t>RX: </a:t>
            </a:r>
            <a:r>
              <a:rPr lang="en-US" sz="1400" dirty="0"/>
              <a:t>The RX beam peak direction is found with a 3D RSRP scan (separately for each orthogonal polarization) with a </a:t>
            </a:r>
            <a:r>
              <a:rPr lang="en-US" sz="1400" dirty="0">
                <a:highlight>
                  <a:srgbClr val="FFFF00"/>
                </a:highlight>
              </a:rPr>
              <a:t>same grid points as 3D EIRP scan</a:t>
            </a:r>
            <a:r>
              <a:rPr lang="en-US" sz="1400" dirty="0"/>
              <a:t>. The RX beam peak direction is where the maximum total component of RSRP is found.</a:t>
            </a:r>
            <a:endParaRPr lang="en-GB" sz="1400" dirty="0"/>
          </a:p>
          <a:p>
            <a:r>
              <a:rPr lang="en-US" sz="2000" dirty="0"/>
              <a:t>Based on the high relative RSRP accuracy of [±6]dB, the current assumption “The RX beam peak direction is where the maximum total component of RSRP is found.” can no longer be used to determine the RX beam peak direction if the search approach is </a:t>
            </a:r>
            <a:r>
              <a:rPr lang="en-US" sz="2000" u="sng" dirty="0"/>
              <a:t>solely</a:t>
            </a:r>
            <a:r>
              <a:rPr lang="en-US" sz="2000" dirty="0"/>
              <a:t> based on RSRP.</a:t>
            </a:r>
          </a:p>
          <a:p>
            <a:r>
              <a:rPr lang="en-US" sz="2000" dirty="0"/>
              <a:t>The minimum number of grid points and associated MU elements for EIRP/EIS spherical coverage test cases require the agreement of antenna and beamformer assumptions made this meeting in [</a:t>
            </a:r>
            <a:r>
              <a:rPr lang="en-US" sz="2000" dirty="0">
                <a:solidFill>
                  <a:schemeClr val="bg1">
                    <a:lumMod val="50000"/>
                  </a:schemeClr>
                </a:solidFill>
              </a:rPr>
              <a:t>R4-1813581 or R4-1813864</a:t>
            </a:r>
            <a:r>
              <a:rPr lang="en-US" sz="2000" dirty="0"/>
              <a:t>]</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3185955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01AC6-63ED-4ACD-909F-937FA3538CA6}"/>
              </a:ext>
            </a:extLst>
          </p:cNvPr>
          <p:cNvSpPr>
            <a:spLocks noGrp="1"/>
          </p:cNvSpPr>
          <p:nvPr>
            <p:ph type="title"/>
          </p:nvPr>
        </p:nvSpPr>
        <p:spPr/>
        <p:txBody>
          <a:bodyPr/>
          <a:lstStyle/>
          <a:p>
            <a:r>
              <a:rPr lang="en-US" dirty="0"/>
              <a:t>Simulation Assumptions for Spherical Coverage </a:t>
            </a:r>
          </a:p>
        </p:txBody>
      </p:sp>
      <p:sp>
        <p:nvSpPr>
          <p:cNvPr id="3" name="Content Placeholder 2">
            <a:extLst>
              <a:ext uri="{FF2B5EF4-FFF2-40B4-BE49-F238E27FC236}">
                <a16:creationId xmlns:a16="http://schemas.microsoft.com/office/drawing/2014/main" id="{27A9D835-F10A-4E2C-A0B5-F06430878F1F}"/>
              </a:ext>
            </a:extLst>
          </p:cNvPr>
          <p:cNvSpPr>
            <a:spLocks noGrp="1"/>
          </p:cNvSpPr>
          <p:nvPr>
            <p:ph idx="1"/>
          </p:nvPr>
        </p:nvSpPr>
        <p:spPr/>
        <p:txBody>
          <a:bodyPr/>
          <a:lstStyle/>
          <a:p>
            <a:r>
              <a:rPr lang="en-GB" dirty="0"/>
              <a:t>Orientations/Rotations:</a:t>
            </a:r>
          </a:p>
          <a:p>
            <a:pPr lvl="1"/>
            <a:r>
              <a:rPr lang="en-GB" dirty="0"/>
              <a:t>10000 random relative orientations between the simulated UE and the respective measurement grids will be analysed</a:t>
            </a:r>
          </a:p>
          <a:p>
            <a:pPr lvl="1"/>
            <a:r>
              <a:rPr lang="en-GB" dirty="0"/>
              <a:t>The rotations of UE/grid will be along </a:t>
            </a:r>
            <a:r>
              <a:rPr lang="en-GB" dirty="0">
                <a:latin typeface="Symbol" panose="05050102010706020507" pitchFamily="18" charset="2"/>
              </a:rPr>
              <a:t>q</a:t>
            </a:r>
            <a:r>
              <a:rPr lang="en-GB" dirty="0"/>
              <a:t> and </a:t>
            </a:r>
            <a:r>
              <a:rPr lang="en-GB" dirty="0">
                <a:latin typeface="Symbol" panose="05050102010706020507" pitchFamily="18" charset="2"/>
              </a:rPr>
              <a:t>f</a:t>
            </a:r>
            <a:r>
              <a:rPr lang="en-GB" dirty="0"/>
              <a:t> as well as around the beam peak</a:t>
            </a:r>
          </a:p>
          <a:p>
            <a:pPr lvl="1"/>
            <a:r>
              <a:rPr lang="en-GB" dirty="0"/>
              <a:t>The rotations along </a:t>
            </a:r>
            <a:r>
              <a:rPr lang="en-GB" dirty="0">
                <a:latin typeface="Symbol" panose="05050102010706020507" pitchFamily="18" charset="2"/>
              </a:rPr>
              <a:t>q</a:t>
            </a:r>
            <a:r>
              <a:rPr lang="en-GB" dirty="0">
                <a:latin typeface="Times New Roman" panose="02020603050405020304" pitchFamily="18" charset="0"/>
                <a:cs typeface="Times New Roman" panose="02020603050405020304" pitchFamily="18" charset="0"/>
              </a:rPr>
              <a:t> </a:t>
            </a:r>
            <a:r>
              <a:rPr lang="en-GB" dirty="0"/>
              <a:t>will utilize a sin(</a:t>
            </a:r>
            <a:r>
              <a:rPr lang="en-GB" dirty="0">
                <a:latin typeface="Symbol" panose="05050102010706020507" pitchFamily="18" charset="2"/>
              </a:rPr>
              <a:t>q</a:t>
            </a:r>
            <a:r>
              <a:rPr lang="en-GB" dirty="0"/>
              <a:t>) weighting to assume a uniform sampling on the surface</a:t>
            </a:r>
          </a:p>
          <a:p>
            <a:r>
              <a:rPr lang="en-US" dirty="0"/>
              <a:t>When using constant step size measurement grids, a theta-dependent correction shall be applied, i.e., the PDF probability contribution for each measurement point is scaled by sin(theta)</a:t>
            </a:r>
            <a:endParaRPr lang="en-GB" dirty="0"/>
          </a:p>
          <a:p>
            <a:endParaRPr lang="en-GB"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BB627D35-182F-4874-B604-A9355D26A16B}"/>
              </a:ext>
            </a:extLst>
          </p:cNvPr>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24450382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A6D70-D197-4C94-9EC3-40487CF9556F}"/>
              </a:ext>
            </a:extLst>
          </p:cNvPr>
          <p:cNvSpPr>
            <a:spLocks noGrp="1"/>
          </p:cNvSpPr>
          <p:nvPr>
            <p:ph type="title"/>
          </p:nvPr>
        </p:nvSpPr>
        <p:spPr/>
        <p:txBody>
          <a:bodyPr/>
          <a:lstStyle/>
          <a:p>
            <a:r>
              <a:rPr lang="en-US" dirty="0"/>
              <a:t>EIRP Spherical Coverage</a:t>
            </a:r>
          </a:p>
        </p:txBody>
      </p:sp>
      <p:sp>
        <p:nvSpPr>
          <p:cNvPr id="3" name="Content Placeholder 2">
            <a:extLst>
              <a:ext uri="{FF2B5EF4-FFF2-40B4-BE49-F238E27FC236}">
                <a16:creationId xmlns:a16="http://schemas.microsoft.com/office/drawing/2014/main" id="{4C8AA8C8-06F4-4A40-A0B8-2AA88E494A6D}"/>
              </a:ext>
            </a:extLst>
          </p:cNvPr>
          <p:cNvSpPr>
            <a:spLocks noGrp="1"/>
          </p:cNvSpPr>
          <p:nvPr>
            <p:ph idx="1"/>
          </p:nvPr>
        </p:nvSpPr>
        <p:spPr/>
        <p:txBody>
          <a:bodyPr/>
          <a:lstStyle/>
          <a:p>
            <a:r>
              <a:rPr lang="en-US" dirty="0"/>
              <a:t>Using the agreed antenna &amp; beamformer and simulation assumptions, companies are encouraged to determine the minimum number of grid points for PC3 EIRP spherical coverage test cases for MUs (at 50%-tile CDF) of 0.5, 1.0 and 1.5 dB</a:t>
            </a:r>
          </a:p>
          <a:p>
            <a:pPr lvl="1"/>
            <a:r>
              <a:rPr lang="en-US" dirty="0"/>
              <a:t>The main analyses should be performed with the TX beam peak aligned on grid points</a:t>
            </a:r>
          </a:p>
          <a:p>
            <a:pPr lvl="1"/>
            <a:r>
              <a:rPr lang="en-US" dirty="0"/>
              <a:t>Analyses may be performed for constant step as well as constant density grids</a:t>
            </a:r>
          </a:p>
          <a:p>
            <a:pPr lvl="1"/>
            <a:r>
              <a:rPr lang="en-US" dirty="0">
                <a:solidFill>
                  <a:srgbClr val="FF0000"/>
                </a:solidFill>
              </a:rPr>
              <a:t>Analyses for additional MUs are not precluded</a:t>
            </a:r>
          </a:p>
          <a:p>
            <a:pPr marL="457200" lvl="1" indent="0">
              <a:buNone/>
            </a:pPr>
            <a:endParaRPr lang="en-US" dirty="0"/>
          </a:p>
          <a:p>
            <a:pPr lvl="1"/>
            <a:endParaRPr lang="en-US" dirty="0"/>
          </a:p>
        </p:txBody>
      </p:sp>
      <p:sp>
        <p:nvSpPr>
          <p:cNvPr id="4" name="Slide Number Placeholder 3">
            <a:extLst>
              <a:ext uri="{FF2B5EF4-FFF2-40B4-BE49-F238E27FC236}">
                <a16:creationId xmlns:a16="http://schemas.microsoft.com/office/drawing/2014/main" id="{95C7BF00-4779-4473-BC09-D335F6B55ADF}"/>
              </a:ext>
            </a:extLst>
          </p:cNvPr>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37916554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A6D70-D197-4C94-9EC3-40487CF9556F}"/>
              </a:ext>
            </a:extLst>
          </p:cNvPr>
          <p:cNvSpPr>
            <a:spLocks noGrp="1"/>
          </p:cNvSpPr>
          <p:nvPr>
            <p:ph type="title"/>
          </p:nvPr>
        </p:nvSpPr>
        <p:spPr/>
        <p:txBody>
          <a:bodyPr/>
          <a:lstStyle/>
          <a:p>
            <a:r>
              <a:rPr lang="en-US" dirty="0"/>
              <a:t>EIRP Spherical Coverage</a:t>
            </a:r>
          </a:p>
        </p:txBody>
      </p:sp>
      <p:sp>
        <p:nvSpPr>
          <p:cNvPr id="3" name="Content Placeholder 2">
            <a:extLst>
              <a:ext uri="{FF2B5EF4-FFF2-40B4-BE49-F238E27FC236}">
                <a16:creationId xmlns:a16="http://schemas.microsoft.com/office/drawing/2014/main" id="{4C8AA8C8-06F4-4A40-A0B8-2AA88E494A6D}"/>
              </a:ext>
            </a:extLst>
          </p:cNvPr>
          <p:cNvSpPr>
            <a:spLocks noGrp="1"/>
          </p:cNvSpPr>
          <p:nvPr>
            <p:ph idx="1"/>
          </p:nvPr>
        </p:nvSpPr>
        <p:spPr/>
        <p:txBody>
          <a:bodyPr/>
          <a:lstStyle/>
          <a:p>
            <a:r>
              <a:rPr lang="en-US" dirty="0"/>
              <a:t>Options:</a:t>
            </a:r>
          </a:p>
          <a:p>
            <a:endParaRPr lang="en-US" dirty="0"/>
          </a:p>
          <a:p>
            <a:pPr marL="457200" lvl="1" indent="0">
              <a:buNone/>
            </a:pPr>
            <a:endParaRPr lang="en-US" dirty="0"/>
          </a:p>
          <a:p>
            <a:pPr lvl="1"/>
            <a:endParaRPr lang="en-US" dirty="0"/>
          </a:p>
        </p:txBody>
      </p:sp>
      <p:sp>
        <p:nvSpPr>
          <p:cNvPr id="4" name="Slide Number Placeholder 3">
            <a:extLst>
              <a:ext uri="{FF2B5EF4-FFF2-40B4-BE49-F238E27FC236}">
                <a16:creationId xmlns:a16="http://schemas.microsoft.com/office/drawing/2014/main" id="{95C7BF00-4779-4473-BC09-D335F6B55ADF}"/>
              </a:ext>
            </a:extLst>
          </p:cNvPr>
          <p:cNvSpPr>
            <a:spLocks noGrp="1"/>
          </p:cNvSpPr>
          <p:nvPr>
            <p:ph type="sldNum" sz="quarter" idx="12"/>
          </p:nvPr>
        </p:nvSpPr>
        <p:spPr/>
        <p:txBody>
          <a:bodyPr/>
          <a:lstStyle/>
          <a:p>
            <a:pPr>
              <a:defRPr/>
            </a:pPr>
            <a:fld id="{A242F0DE-7C71-41E7-B4AE-5A68D73E055F}" type="slidenum">
              <a:rPr lang="en-US" altLang="zh-CN" smtClean="0"/>
              <a:pPr>
                <a:defRPr/>
              </a:pPr>
              <a:t>6</a:t>
            </a:fld>
            <a:endParaRPr lang="en-US" altLang="zh-CN"/>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graphicFrame>
        <p:nvGraphicFramePr>
          <p:cNvPr id="5" name="Table 4">
            <a:extLst>
              <a:ext uri="{FF2B5EF4-FFF2-40B4-BE49-F238E27FC236}">
                <a16:creationId xmlns:a16="http://schemas.microsoft.com/office/drawing/2014/main" id="{9DE43245-9DEB-42DA-918E-0D70AED3F597}"/>
              </a:ext>
            </a:extLst>
          </p:cNvPr>
          <p:cNvGraphicFramePr>
            <a:graphicFrameLocks noGrp="1"/>
          </p:cNvGraphicFramePr>
          <p:nvPr>
            <p:extLst>
              <p:ext uri="{D42A27DB-BD31-4B8C-83A1-F6EECF244321}">
                <p14:modId xmlns:p14="http://schemas.microsoft.com/office/powerpoint/2010/main" val="803582771"/>
              </p:ext>
            </p:extLst>
          </p:nvPr>
        </p:nvGraphicFramePr>
        <p:xfrm>
          <a:off x="304800" y="1897856"/>
          <a:ext cx="7162800" cy="1989921"/>
        </p:xfrm>
        <a:graphic>
          <a:graphicData uri="http://schemas.openxmlformats.org/drawingml/2006/table">
            <a:tbl>
              <a:tblPr firstRow="1" bandRow="1">
                <a:tableStyleId>{5C22544A-7EE6-4342-B048-85BDC9FD1C3A}</a:tableStyleId>
              </a:tblPr>
              <a:tblGrid>
                <a:gridCol w="1363122">
                  <a:extLst>
                    <a:ext uri="{9D8B030D-6E8A-4147-A177-3AD203B41FA5}">
                      <a16:colId xmlns:a16="http://schemas.microsoft.com/office/drawing/2014/main" val="2775054115"/>
                    </a:ext>
                  </a:extLst>
                </a:gridCol>
                <a:gridCol w="2874028">
                  <a:extLst>
                    <a:ext uri="{9D8B030D-6E8A-4147-A177-3AD203B41FA5}">
                      <a16:colId xmlns:a16="http://schemas.microsoft.com/office/drawing/2014/main" val="1434723752"/>
                    </a:ext>
                  </a:extLst>
                </a:gridCol>
                <a:gridCol w="2925650">
                  <a:extLst>
                    <a:ext uri="{9D8B030D-6E8A-4147-A177-3AD203B41FA5}">
                      <a16:colId xmlns:a16="http://schemas.microsoft.com/office/drawing/2014/main" val="3622999505"/>
                    </a:ext>
                  </a:extLst>
                </a:gridCol>
              </a:tblGrid>
              <a:tr h="802779">
                <a:tc>
                  <a:txBody>
                    <a:bodyPr/>
                    <a:lstStyle/>
                    <a:p>
                      <a:r>
                        <a:rPr lang="en-US" sz="1400" dirty="0"/>
                        <a:t>MU</a:t>
                      </a:r>
                    </a:p>
                  </a:txBody>
                  <a:tcPr/>
                </a:tc>
                <a:tc>
                  <a:txBody>
                    <a:bodyPr/>
                    <a:lstStyle/>
                    <a:p>
                      <a:r>
                        <a:rPr lang="en-US" sz="1400" dirty="0"/>
                        <a:t>Constant Step Size Grid with beam peak aligned on grid points</a:t>
                      </a:r>
                    </a:p>
                  </a:txBody>
                  <a:tcPr/>
                </a:tc>
                <a:tc>
                  <a:txBody>
                    <a:bodyPr/>
                    <a:lstStyle/>
                    <a:p>
                      <a:r>
                        <a:rPr lang="en-US" sz="1400" dirty="0"/>
                        <a:t>Constant Density Grid with beam peak aligned on grid points</a:t>
                      </a:r>
                    </a:p>
                  </a:txBody>
                  <a:tcPr/>
                </a:tc>
                <a:extLst>
                  <a:ext uri="{0D108BD9-81ED-4DB2-BD59-A6C34878D82A}">
                    <a16:rowId xmlns:a16="http://schemas.microsoft.com/office/drawing/2014/main" val="1728811851"/>
                  </a:ext>
                </a:extLst>
              </a:tr>
              <a:tr h="317674">
                <a:tc>
                  <a:txBody>
                    <a:bodyPr/>
                    <a:lstStyle/>
                    <a:p>
                      <a:r>
                        <a:rPr lang="en-US" sz="1400" dirty="0">
                          <a:solidFill>
                            <a:schemeClr val="tx1"/>
                          </a:solidFill>
                        </a:rPr>
                        <a:t>0.5 dB</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 of Test Points:</a:t>
                      </a:r>
                    </a:p>
                    <a:p>
                      <a:r>
                        <a:rPr lang="en-US" sz="1400" dirty="0">
                          <a:solidFill>
                            <a:schemeClr val="tx1"/>
                          </a:solidFill>
                        </a:rPr>
                        <a:t>10224 (2.5deg step size)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 of Test Points:</a:t>
                      </a:r>
                    </a:p>
                  </a:txBody>
                  <a:tcPr/>
                </a:tc>
                <a:extLst>
                  <a:ext uri="{0D108BD9-81ED-4DB2-BD59-A6C34878D82A}">
                    <a16:rowId xmlns:a16="http://schemas.microsoft.com/office/drawing/2014/main" val="4174826260"/>
                  </a:ext>
                </a:extLst>
              </a:tr>
              <a:tr h="334491">
                <a:tc>
                  <a:txBody>
                    <a:bodyPr/>
                    <a:lstStyle/>
                    <a:p>
                      <a:r>
                        <a:rPr lang="en-US" sz="1400" dirty="0">
                          <a:solidFill>
                            <a:schemeClr val="tx1"/>
                          </a:solidFill>
                        </a:rPr>
                        <a:t>1.0 dB</a:t>
                      </a:r>
                    </a:p>
                  </a:txBody>
                  <a:tcPr/>
                </a:tc>
                <a:tc>
                  <a:txBody>
                    <a:bodyPr/>
                    <a:lstStyle/>
                    <a:p>
                      <a:r>
                        <a:rPr lang="en-US" sz="1400" dirty="0">
                          <a:solidFill>
                            <a:schemeClr val="tx1"/>
                          </a:solidFill>
                        </a:rPr>
                        <a:t># of Test Points: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 of Test Points:</a:t>
                      </a:r>
                    </a:p>
                  </a:txBody>
                  <a:tcPr/>
                </a:tc>
                <a:extLst>
                  <a:ext uri="{0D108BD9-81ED-4DB2-BD59-A6C34878D82A}">
                    <a16:rowId xmlns:a16="http://schemas.microsoft.com/office/drawing/2014/main" val="433600455"/>
                  </a:ext>
                </a:extLst>
              </a:tr>
              <a:tr h="334491">
                <a:tc>
                  <a:txBody>
                    <a:bodyPr/>
                    <a:lstStyle/>
                    <a:p>
                      <a:r>
                        <a:rPr lang="en-US" sz="1400" dirty="0">
                          <a:solidFill>
                            <a:schemeClr val="tx1"/>
                          </a:solidFill>
                        </a:rPr>
                        <a:t>1.5 dB</a:t>
                      </a:r>
                    </a:p>
                  </a:txBody>
                  <a:tcPr/>
                </a:tc>
                <a:tc>
                  <a:txBody>
                    <a:bodyPr/>
                    <a:lstStyle/>
                    <a:p>
                      <a:endParaRPr lang="en-US" sz="14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p>
                  </a:txBody>
                  <a:tcPr/>
                </a:tc>
                <a:extLst>
                  <a:ext uri="{0D108BD9-81ED-4DB2-BD59-A6C34878D82A}">
                    <a16:rowId xmlns:a16="http://schemas.microsoft.com/office/drawing/2014/main" val="10004"/>
                  </a:ext>
                </a:extLst>
              </a:tr>
            </a:tbl>
          </a:graphicData>
        </a:graphic>
      </p:graphicFrame>
    </p:spTree>
    <p:custDataLst>
      <p:tags r:id="rId1"/>
    </p:custDataLst>
    <p:extLst>
      <p:ext uri="{BB962C8B-B14F-4D97-AF65-F5344CB8AC3E}">
        <p14:creationId xmlns:p14="http://schemas.microsoft.com/office/powerpoint/2010/main" val="1638534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AAF28-3D16-4C2B-8CB2-7AB47DB0CA6C}"/>
              </a:ext>
            </a:extLst>
          </p:cNvPr>
          <p:cNvSpPr>
            <a:spLocks noGrp="1"/>
          </p:cNvSpPr>
          <p:nvPr>
            <p:ph type="title"/>
          </p:nvPr>
        </p:nvSpPr>
        <p:spPr/>
        <p:txBody>
          <a:bodyPr/>
          <a:lstStyle/>
          <a:p>
            <a:r>
              <a:rPr lang="en-US" dirty="0"/>
              <a:t>TX Beam Peak Search</a:t>
            </a:r>
          </a:p>
        </p:txBody>
      </p:sp>
      <p:sp>
        <p:nvSpPr>
          <p:cNvPr id="3" name="Content Placeholder 2">
            <a:extLst>
              <a:ext uri="{FF2B5EF4-FFF2-40B4-BE49-F238E27FC236}">
                <a16:creationId xmlns:a16="http://schemas.microsoft.com/office/drawing/2014/main" id="{42A148FB-D33B-4FE0-B48F-29CBD392596F}"/>
              </a:ext>
            </a:extLst>
          </p:cNvPr>
          <p:cNvSpPr>
            <a:spLocks noGrp="1"/>
          </p:cNvSpPr>
          <p:nvPr>
            <p:ph idx="1"/>
          </p:nvPr>
        </p:nvSpPr>
        <p:spPr/>
        <p:txBody>
          <a:bodyPr/>
          <a:lstStyle/>
          <a:p>
            <a:r>
              <a:rPr lang="en-US" dirty="0"/>
              <a:t>Test time can be reduced by relaxing the reducing the min. number of grid points while increasing the MU of the TX Beam Peak Search </a:t>
            </a:r>
          </a:p>
          <a:p>
            <a:r>
              <a:rPr lang="en-US" dirty="0"/>
              <a:t>A concrete proposal for TX Beam Peak Search based on a coarse search (10</a:t>
            </a:r>
            <a:r>
              <a:rPr lang="en-US" baseline="30000" dirty="0"/>
              <a:t>o</a:t>
            </a:r>
            <a:r>
              <a:rPr lang="en-US" dirty="0"/>
              <a:t> constant step size) and a fine search (2.5</a:t>
            </a:r>
            <a:r>
              <a:rPr lang="en-US" baseline="30000" dirty="0"/>
              <a:t>o</a:t>
            </a:r>
            <a:r>
              <a:rPr lang="en-US" dirty="0"/>
              <a:t> constant step size) was presented in [R4-1813582] which could yield savings in test time</a:t>
            </a:r>
          </a:p>
          <a:p>
            <a:pPr lvl="1"/>
            <a:r>
              <a:rPr lang="en-US" dirty="0"/>
              <a:t>Note: other angular step sizes are not precluded</a:t>
            </a:r>
          </a:p>
          <a:p>
            <a:pPr lvl="1"/>
            <a:endParaRPr lang="en-US" dirty="0"/>
          </a:p>
        </p:txBody>
      </p:sp>
      <p:sp>
        <p:nvSpPr>
          <p:cNvPr id="4" name="Slide Number Placeholder 3">
            <a:extLst>
              <a:ext uri="{FF2B5EF4-FFF2-40B4-BE49-F238E27FC236}">
                <a16:creationId xmlns:a16="http://schemas.microsoft.com/office/drawing/2014/main" id="{698A3C46-8535-4940-A488-F5B7EDCDFD5F}"/>
              </a:ext>
            </a:extLst>
          </p:cNvPr>
          <p:cNvSpPr>
            <a:spLocks noGrp="1"/>
          </p:cNvSpPr>
          <p:nvPr>
            <p:ph type="sldNum" sz="quarter" idx="12"/>
          </p:nvPr>
        </p:nvSpPr>
        <p:spPr/>
        <p:txBody>
          <a:bodyPr/>
          <a:lstStyle/>
          <a:p>
            <a:pPr>
              <a:defRPr/>
            </a:pPr>
            <a:fld id="{A242F0DE-7C71-41E7-B4AE-5A68D73E055F}" type="slidenum">
              <a:rPr lang="en-US" altLang="zh-CN" smtClean="0"/>
              <a:pPr>
                <a:defRPr/>
              </a:pPr>
              <a:t>7</a:t>
            </a:fld>
            <a:endParaRPr lang="en-US" altLang="zh-CN"/>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8404103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A6D70-D197-4C94-9EC3-40487CF9556F}"/>
              </a:ext>
            </a:extLst>
          </p:cNvPr>
          <p:cNvSpPr>
            <a:spLocks noGrp="1"/>
          </p:cNvSpPr>
          <p:nvPr>
            <p:ph type="title"/>
          </p:nvPr>
        </p:nvSpPr>
        <p:spPr/>
        <p:txBody>
          <a:bodyPr/>
          <a:lstStyle/>
          <a:p>
            <a:r>
              <a:rPr lang="en-US" dirty="0"/>
              <a:t>EIRP Beam Peak Search</a:t>
            </a:r>
          </a:p>
        </p:txBody>
      </p:sp>
      <p:sp>
        <p:nvSpPr>
          <p:cNvPr id="3" name="Content Placeholder 2">
            <a:extLst>
              <a:ext uri="{FF2B5EF4-FFF2-40B4-BE49-F238E27FC236}">
                <a16:creationId xmlns:a16="http://schemas.microsoft.com/office/drawing/2014/main" id="{4C8AA8C8-06F4-4A40-A0B8-2AA88E494A6D}"/>
              </a:ext>
            </a:extLst>
          </p:cNvPr>
          <p:cNvSpPr>
            <a:spLocks noGrp="1"/>
          </p:cNvSpPr>
          <p:nvPr>
            <p:ph idx="1"/>
          </p:nvPr>
        </p:nvSpPr>
        <p:spPr/>
        <p:txBody>
          <a:bodyPr/>
          <a:lstStyle/>
          <a:p>
            <a:r>
              <a:rPr lang="en-US" dirty="0"/>
              <a:t>Options:</a:t>
            </a:r>
          </a:p>
          <a:p>
            <a:endParaRPr lang="en-US" dirty="0"/>
          </a:p>
          <a:p>
            <a:endParaRPr lang="en-US" dirty="0"/>
          </a:p>
          <a:p>
            <a:endParaRPr lang="en-US" dirty="0"/>
          </a:p>
          <a:p>
            <a:endParaRPr lang="en-US" dirty="0"/>
          </a:p>
          <a:p>
            <a:endParaRPr lang="en-US" dirty="0"/>
          </a:p>
          <a:p>
            <a:endParaRPr lang="en-US" dirty="0"/>
          </a:p>
          <a:p>
            <a:endParaRPr lang="en-US" dirty="0"/>
          </a:p>
          <a:p>
            <a:pPr marL="0" indent="0">
              <a:buNone/>
            </a:pPr>
            <a:endParaRPr lang="en-US" dirty="0"/>
          </a:p>
          <a:p>
            <a:pPr marL="457200" lvl="1" indent="0">
              <a:buNone/>
            </a:pPr>
            <a:endParaRPr lang="en-US" dirty="0"/>
          </a:p>
          <a:p>
            <a:pPr lvl="1"/>
            <a:endParaRPr lang="en-US" dirty="0"/>
          </a:p>
        </p:txBody>
      </p:sp>
      <p:sp>
        <p:nvSpPr>
          <p:cNvPr id="4" name="Slide Number Placeholder 3">
            <a:extLst>
              <a:ext uri="{FF2B5EF4-FFF2-40B4-BE49-F238E27FC236}">
                <a16:creationId xmlns:a16="http://schemas.microsoft.com/office/drawing/2014/main" id="{95C7BF00-4779-4473-BC09-D335F6B55ADF}"/>
              </a:ext>
            </a:extLst>
          </p:cNvPr>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graphicFrame>
        <p:nvGraphicFramePr>
          <p:cNvPr id="5" name="Table 4">
            <a:extLst>
              <a:ext uri="{FF2B5EF4-FFF2-40B4-BE49-F238E27FC236}">
                <a16:creationId xmlns:a16="http://schemas.microsoft.com/office/drawing/2014/main" id="{9DE43245-9DEB-42DA-918E-0D70AED3F597}"/>
              </a:ext>
            </a:extLst>
          </p:cNvPr>
          <p:cNvGraphicFramePr>
            <a:graphicFrameLocks noGrp="1"/>
          </p:cNvGraphicFramePr>
          <p:nvPr>
            <p:extLst>
              <p:ext uri="{D42A27DB-BD31-4B8C-83A1-F6EECF244321}">
                <p14:modId xmlns:p14="http://schemas.microsoft.com/office/powerpoint/2010/main" val="1385834788"/>
              </p:ext>
            </p:extLst>
          </p:nvPr>
        </p:nvGraphicFramePr>
        <p:xfrm>
          <a:off x="457200" y="1828800"/>
          <a:ext cx="7772400" cy="3108960"/>
        </p:xfrm>
        <a:graphic>
          <a:graphicData uri="http://schemas.openxmlformats.org/drawingml/2006/table">
            <a:tbl>
              <a:tblPr firstRow="1" bandRow="1">
                <a:tableStyleId>{5C22544A-7EE6-4342-B048-85BDC9FD1C3A}</a:tableStyleId>
              </a:tblPr>
              <a:tblGrid>
                <a:gridCol w="909746">
                  <a:extLst>
                    <a:ext uri="{9D8B030D-6E8A-4147-A177-3AD203B41FA5}">
                      <a16:colId xmlns:a16="http://schemas.microsoft.com/office/drawing/2014/main" val="2775054115"/>
                    </a:ext>
                  </a:extLst>
                </a:gridCol>
                <a:gridCol w="1582170">
                  <a:extLst>
                    <a:ext uri="{9D8B030D-6E8A-4147-A177-3AD203B41FA5}">
                      <a16:colId xmlns:a16="http://schemas.microsoft.com/office/drawing/2014/main" val="1434723752"/>
                    </a:ext>
                  </a:extLst>
                </a:gridCol>
                <a:gridCol w="1720608">
                  <a:extLst>
                    <a:ext uri="{9D8B030D-6E8A-4147-A177-3AD203B41FA5}">
                      <a16:colId xmlns:a16="http://schemas.microsoft.com/office/drawing/2014/main" val="3622999505"/>
                    </a:ext>
                  </a:extLst>
                </a:gridCol>
                <a:gridCol w="1779938">
                  <a:extLst>
                    <a:ext uri="{9D8B030D-6E8A-4147-A177-3AD203B41FA5}">
                      <a16:colId xmlns:a16="http://schemas.microsoft.com/office/drawing/2014/main" val="1081795900"/>
                    </a:ext>
                  </a:extLst>
                </a:gridCol>
                <a:gridCol w="1779938">
                  <a:extLst>
                    <a:ext uri="{9D8B030D-6E8A-4147-A177-3AD203B41FA5}">
                      <a16:colId xmlns:a16="http://schemas.microsoft.com/office/drawing/2014/main" val="2230501294"/>
                    </a:ext>
                  </a:extLst>
                </a:gridCol>
              </a:tblGrid>
              <a:tr h="127000">
                <a:tc>
                  <a:txBody>
                    <a:bodyPr/>
                    <a:lstStyle/>
                    <a:p>
                      <a:r>
                        <a:rPr lang="en-US" dirty="0"/>
                        <a:t>MU</a:t>
                      </a:r>
                    </a:p>
                  </a:txBody>
                  <a:tcPr/>
                </a:tc>
                <a:tc>
                  <a:txBody>
                    <a:bodyPr/>
                    <a:lstStyle/>
                    <a:p>
                      <a:r>
                        <a:rPr lang="en-US" dirty="0"/>
                        <a:t>Single Constant Step Size Grid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Single Constant Density Grid</a:t>
                      </a:r>
                    </a:p>
                    <a:p>
                      <a:endParaRPr lang="en-US" dirty="0"/>
                    </a:p>
                  </a:txBody>
                  <a:tcPr/>
                </a:tc>
                <a:tc>
                  <a:txBody>
                    <a:bodyPr/>
                    <a:lstStyle/>
                    <a:p>
                      <a:r>
                        <a:rPr lang="en-US" dirty="0" err="1"/>
                        <a:t>Coarse&amp;Fine</a:t>
                      </a:r>
                      <a:r>
                        <a:rPr lang="en-US" dirty="0"/>
                        <a:t> Constant Step Size Grid</a:t>
                      </a:r>
                    </a:p>
                  </a:txBody>
                  <a:tcPr/>
                </a:tc>
                <a:tc>
                  <a:txBody>
                    <a:bodyPr/>
                    <a:lstStyle/>
                    <a:p>
                      <a:r>
                        <a:rPr lang="en-US" dirty="0" err="1"/>
                        <a:t>Coarse&amp;Fine</a:t>
                      </a:r>
                      <a:r>
                        <a:rPr lang="en-US" dirty="0"/>
                        <a:t> Constant Density Grid</a:t>
                      </a:r>
                    </a:p>
                  </a:txBody>
                  <a:tcPr/>
                </a:tc>
                <a:extLst>
                  <a:ext uri="{0D108BD9-81ED-4DB2-BD59-A6C34878D82A}">
                    <a16:rowId xmlns:a16="http://schemas.microsoft.com/office/drawing/2014/main" val="1728811851"/>
                  </a:ext>
                </a:extLst>
              </a:tr>
              <a:tr h="370840">
                <a:tc>
                  <a:txBody>
                    <a:bodyPr/>
                    <a:lstStyle/>
                    <a:p>
                      <a:r>
                        <a:rPr lang="en-US" dirty="0"/>
                        <a:t>0.5dB</a:t>
                      </a:r>
                    </a:p>
                  </a:txBody>
                  <a:tcPr/>
                </a:tc>
                <a:tc>
                  <a:txBody>
                    <a:bodyPr/>
                    <a:lstStyle/>
                    <a:p>
                      <a:r>
                        <a:rPr lang="en-US" sz="1200" dirty="0">
                          <a:solidFill>
                            <a:schemeClr val="tx1"/>
                          </a:solidFill>
                        </a:rPr>
                        <a:t>10224 (2.5deg step size)</a:t>
                      </a:r>
                    </a:p>
                  </a:txBody>
                  <a:tcPr/>
                </a:tc>
                <a:tc>
                  <a:txBody>
                    <a:bodyPr/>
                    <a:lstStyle/>
                    <a:p>
                      <a:r>
                        <a:rPr lang="en-US" sz="1200" dirty="0">
                          <a:solidFill>
                            <a:schemeClr val="tx1"/>
                          </a:solidFill>
                        </a:rPr>
                        <a:t>Grid Details:</a:t>
                      </a:r>
                    </a:p>
                    <a:p>
                      <a:r>
                        <a:rPr lang="en-US" sz="1200" dirty="0">
                          <a:solidFill>
                            <a:schemeClr val="tx1"/>
                          </a:solidFill>
                        </a:rPr>
                        <a:t># of Test Points:</a:t>
                      </a:r>
                    </a:p>
                  </a:txBody>
                  <a:tcPr/>
                </a:tc>
                <a:tc>
                  <a:txBody>
                    <a:bodyPr/>
                    <a:lstStyle/>
                    <a:p>
                      <a:r>
                        <a:rPr lang="en-US" sz="1200" dirty="0">
                          <a:solidFill>
                            <a:schemeClr val="tx1"/>
                          </a:solidFill>
                        </a:rPr>
                        <a:t>Coarse Grid Details:</a:t>
                      </a:r>
                    </a:p>
                    <a:p>
                      <a:r>
                        <a:rPr lang="en-US" sz="1200" dirty="0">
                          <a:solidFill>
                            <a:schemeClr val="tx1"/>
                          </a:solidFill>
                        </a:rPr>
                        <a:t>Fine Grid Details:</a:t>
                      </a:r>
                    </a:p>
                    <a:p>
                      <a:r>
                        <a:rPr lang="en-US" sz="1200" dirty="0">
                          <a:solidFill>
                            <a:schemeClr val="tx1"/>
                          </a:solidFill>
                        </a:rPr>
                        <a:t># of Test Points:</a:t>
                      </a:r>
                    </a:p>
                    <a:p>
                      <a:endParaRPr lang="en-US" sz="1200" dirty="0">
                        <a:solidFill>
                          <a:schemeClr val="tx1"/>
                        </a:solidFill>
                      </a:endParaRPr>
                    </a:p>
                  </a:txBody>
                  <a:tcPr/>
                </a:tc>
                <a:tc>
                  <a:txBody>
                    <a:bodyPr/>
                    <a:lstStyle/>
                    <a:p>
                      <a:r>
                        <a:rPr lang="en-US" sz="1200" dirty="0">
                          <a:solidFill>
                            <a:schemeClr val="tx1"/>
                          </a:solidFill>
                        </a:rPr>
                        <a:t>Coarse Grid Details:</a:t>
                      </a:r>
                    </a:p>
                    <a:p>
                      <a:r>
                        <a:rPr lang="en-US" sz="1200" dirty="0">
                          <a:solidFill>
                            <a:schemeClr val="tx1"/>
                          </a:solidFill>
                        </a:rPr>
                        <a:t>Fine Grid Details:</a:t>
                      </a:r>
                    </a:p>
                    <a:p>
                      <a:r>
                        <a:rPr lang="en-US" sz="1200" dirty="0">
                          <a:solidFill>
                            <a:schemeClr val="tx1"/>
                          </a:solidFill>
                        </a:rPr>
                        <a:t># of Test Points:</a:t>
                      </a:r>
                    </a:p>
                  </a:txBody>
                  <a:tcPr/>
                </a:tc>
                <a:extLst>
                  <a:ext uri="{0D108BD9-81ED-4DB2-BD59-A6C34878D82A}">
                    <a16:rowId xmlns:a16="http://schemas.microsoft.com/office/drawing/2014/main" val="4174826260"/>
                  </a:ext>
                </a:extLst>
              </a:tr>
              <a:tr h="731520">
                <a:tc>
                  <a:txBody>
                    <a:bodyPr/>
                    <a:lstStyle/>
                    <a:p>
                      <a:r>
                        <a:rPr lang="en-US" dirty="0"/>
                        <a:t>1dB</a:t>
                      </a:r>
                    </a:p>
                  </a:txBody>
                  <a:tcPr/>
                </a:tc>
                <a:tc>
                  <a:txBody>
                    <a:bodyPr/>
                    <a:lstStyle/>
                    <a:p>
                      <a:r>
                        <a:rPr lang="en-US" sz="1200" dirty="0">
                          <a:solidFill>
                            <a:schemeClr val="tx1"/>
                          </a:solidFill>
                        </a:rPr>
                        <a:t>Grid Details:</a:t>
                      </a:r>
                    </a:p>
                    <a:p>
                      <a:r>
                        <a:rPr lang="en-US" sz="1200" dirty="0">
                          <a:solidFill>
                            <a:schemeClr val="tx1"/>
                          </a:solidFill>
                        </a:rPr>
                        <a:t># of Test Points:</a:t>
                      </a:r>
                    </a:p>
                  </a:txBody>
                  <a:tcPr/>
                </a:tc>
                <a:tc>
                  <a:txBody>
                    <a:bodyPr/>
                    <a:lstStyle/>
                    <a:p>
                      <a:r>
                        <a:rPr lang="en-US" sz="1200" dirty="0">
                          <a:solidFill>
                            <a:schemeClr val="tx1"/>
                          </a:solidFill>
                        </a:rPr>
                        <a:t>Grid Details:</a:t>
                      </a:r>
                    </a:p>
                    <a:p>
                      <a:r>
                        <a:rPr lang="en-US" sz="1200" dirty="0">
                          <a:solidFill>
                            <a:schemeClr val="tx1"/>
                          </a:solidFill>
                        </a:rPr>
                        <a:t># of Test Points:</a:t>
                      </a:r>
                    </a:p>
                  </a:txBody>
                  <a:tcPr/>
                </a:tc>
                <a:tc>
                  <a:txBody>
                    <a:bodyPr/>
                    <a:lstStyle/>
                    <a:p>
                      <a:r>
                        <a:rPr lang="en-US" sz="1200" dirty="0">
                          <a:solidFill>
                            <a:schemeClr val="tx1"/>
                          </a:solidFill>
                        </a:rPr>
                        <a:t>Coarse Grid Details:</a:t>
                      </a:r>
                    </a:p>
                    <a:p>
                      <a:r>
                        <a:rPr lang="en-US" sz="1200" dirty="0">
                          <a:solidFill>
                            <a:schemeClr val="tx1"/>
                          </a:solidFill>
                        </a:rPr>
                        <a:t>Fine Grid Details:</a:t>
                      </a:r>
                    </a:p>
                    <a:p>
                      <a:r>
                        <a:rPr lang="en-US" sz="1200" dirty="0">
                          <a:solidFill>
                            <a:schemeClr val="tx1"/>
                          </a:solidFill>
                        </a:rPr>
                        <a:t># of Test Points:</a:t>
                      </a:r>
                    </a:p>
                  </a:txBody>
                  <a:tcPr/>
                </a:tc>
                <a:tc>
                  <a:txBody>
                    <a:bodyPr/>
                    <a:lstStyle/>
                    <a:p>
                      <a:r>
                        <a:rPr lang="en-US" sz="1200" dirty="0">
                          <a:solidFill>
                            <a:schemeClr val="tx1"/>
                          </a:solidFill>
                        </a:rPr>
                        <a:t>Coarse Grid Details:</a:t>
                      </a:r>
                    </a:p>
                    <a:p>
                      <a:r>
                        <a:rPr lang="en-US" sz="1200" dirty="0">
                          <a:solidFill>
                            <a:schemeClr val="tx1"/>
                          </a:solidFill>
                        </a:rPr>
                        <a:t>Fine Grid Details:</a:t>
                      </a:r>
                    </a:p>
                    <a:p>
                      <a:r>
                        <a:rPr lang="en-US" sz="1200" dirty="0">
                          <a:solidFill>
                            <a:schemeClr val="tx1"/>
                          </a:solidFill>
                        </a:rPr>
                        <a:t># of Test Points:</a:t>
                      </a:r>
                    </a:p>
                  </a:txBody>
                  <a:tcPr/>
                </a:tc>
                <a:extLst>
                  <a:ext uri="{0D108BD9-81ED-4DB2-BD59-A6C34878D82A}">
                    <a16:rowId xmlns:a16="http://schemas.microsoft.com/office/drawing/2014/main" val="433600455"/>
                  </a:ext>
                </a:extLst>
              </a:tr>
              <a:tr h="370840">
                <a:tc>
                  <a:txBody>
                    <a:bodyPr/>
                    <a:lstStyle/>
                    <a:p>
                      <a:r>
                        <a:rPr lang="en-US" dirty="0">
                          <a:solidFill>
                            <a:schemeClr val="tx1"/>
                          </a:solidFill>
                        </a:rPr>
                        <a:t>1.5</a:t>
                      </a:r>
                      <a:r>
                        <a:rPr lang="en-US" baseline="0" dirty="0">
                          <a:solidFill>
                            <a:schemeClr val="tx1"/>
                          </a:solidFill>
                        </a:rPr>
                        <a:t> dB</a:t>
                      </a:r>
                      <a:endParaRPr lang="en-US" dirty="0">
                        <a:solidFill>
                          <a:schemeClr val="tx1"/>
                        </a:solidFill>
                      </a:endParaRPr>
                    </a:p>
                  </a:txBody>
                  <a:tcPr/>
                </a:tc>
                <a:tc>
                  <a:txBody>
                    <a:bodyPr/>
                    <a:lstStyle/>
                    <a:p>
                      <a:r>
                        <a:rPr lang="en-US" sz="1200" dirty="0">
                          <a:solidFill>
                            <a:schemeClr val="tx1"/>
                          </a:solidFill>
                        </a:rPr>
                        <a:t>Grid Details:</a:t>
                      </a:r>
                    </a:p>
                    <a:p>
                      <a:r>
                        <a:rPr lang="en-US" sz="1200" dirty="0">
                          <a:solidFill>
                            <a:schemeClr val="tx1"/>
                          </a:solidFill>
                        </a:rPr>
                        <a:t># of Test Points:</a:t>
                      </a:r>
                    </a:p>
                  </a:txBody>
                  <a:tcPr/>
                </a:tc>
                <a:tc>
                  <a:txBody>
                    <a:bodyPr/>
                    <a:lstStyle/>
                    <a:p>
                      <a:r>
                        <a:rPr lang="en-US" sz="1200" dirty="0">
                          <a:solidFill>
                            <a:schemeClr val="tx1"/>
                          </a:solidFill>
                        </a:rPr>
                        <a:t>Grid Details:</a:t>
                      </a:r>
                    </a:p>
                    <a:p>
                      <a:r>
                        <a:rPr lang="en-US" sz="1200" dirty="0">
                          <a:solidFill>
                            <a:schemeClr val="tx1"/>
                          </a:solidFill>
                        </a:rPr>
                        <a:t># of Test Points:</a:t>
                      </a:r>
                    </a:p>
                  </a:txBody>
                  <a:tcPr/>
                </a:tc>
                <a:tc>
                  <a:txBody>
                    <a:bodyPr/>
                    <a:lstStyle/>
                    <a:p>
                      <a:r>
                        <a:rPr lang="en-US" sz="1200" dirty="0">
                          <a:solidFill>
                            <a:schemeClr val="tx1"/>
                          </a:solidFill>
                        </a:rPr>
                        <a:t>Coarse Grid Details:</a:t>
                      </a:r>
                    </a:p>
                    <a:p>
                      <a:r>
                        <a:rPr lang="en-US" sz="1200" dirty="0">
                          <a:solidFill>
                            <a:schemeClr val="tx1"/>
                          </a:solidFill>
                        </a:rPr>
                        <a:t>Fine Grid Details:</a:t>
                      </a:r>
                    </a:p>
                    <a:p>
                      <a:r>
                        <a:rPr lang="en-US" sz="1200" dirty="0">
                          <a:solidFill>
                            <a:schemeClr val="tx1"/>
                          </a:solidFill>
                        </a:rPr>
                        <a:t># of Test Points:</a:t>
                      </a:r>
                    </a:p>
                  </a:txBody>
                  <a:tcPr/>
                </a:tc>
                <a:tc>
                  <a:txBody>
                    <a:bodyPr/>
                    <a:lstStyle/>
                    <a:p>
                      <a:r>
                        <a:rPr lang="en-US" sz="1200" dirty="0">
                          <a:solidFill>
                            <a:schemeClr val="tx1"/>
                          </a:solidFill>
                        </a:rPr>
                        <a:t>Coarse Grid Details:</a:t>
                      </a:r>
                    </a:p>
                    <a:p>
                      <a:r>
                        <a:rPr lang="en-US" sz="1200" dirty="0">
                          <a:solidFill>
                            <a:schemeClr val="tx1"/>
                          </a:solidFill>
                        </a:rPr>
                        <a:t>Fine Grid Details:</a:t>
                      </a:r>
                    </a:p>
                    <a:p>
                      <a:r>
                        <a:rPr lang="en-US" sz="1200" dirty="0">
                          <a:solidFill>
                            <a:schemeClr val="tx1"/>
                          </a:solidFill>
                        </a:rPr>
                        <a:t># of Test Points:</a:t>
                      </a:r>
                    </a:p>
                  </a:txBody>
                  <a:tcPr/>
                </a:tc>
                <a:extLst>
                  <a:ext uri="{0D108BD9-81ED-4DB2-BD59-A6C34878D82A}">
                    <a16:rowId xmlns:a16="http://schemas.microsoft.com/office/drawing/2014/main" val="10003"/>
                  </a:ext>
                </a:extLst>
              </a:tr>
            </a:tbl>
          </a:graphicData>
        </a:graphic>
      </p:graphicFrame>
    </p:spTree>
    <p:custDataLst>
      <p:tags r:id="rId1"/>
    </p:custDataLst>
    <p:extLst>
      <p:ext uri="{BB962C8B-B14F-4D97-AF65-F5344CB8AC3E}">
        <p14:creationId xmlns:p14="http://schemas.microsoft.com/office/powerpoint/2010/main" val="36885924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A6D70-D197-4C94-9EC3-40487CF9556F}"/>
              </a:ext>
            </a:extLst>
          </p:cNvPr>
          <p:cNvSpPr>
            <a:spLocks noGrp="1"/>
          </p:cNvSpPr>
          <p:nvPr>
            <p:ph type="title"/>
          </p:nvPr>
        </p:nvSpPr>
        <p:spPr/>
        <p:txBody>
          <a:bodyPr/>
          <a:lstStyle/>
          <a:p>
            <a:r>
              <a:rPr lang="en-US" dirty="0"/>
              <a:t>EIS Spherical Coverage</a:t>
            </a:r>
          </a:p>
        </p:txBody>
      </p:sp>
      <p:sp>
        <p:nvSpPr>
          <p:cNvPr id="3" name="Content Placeholder 2">
            <a:extLst>
              <a:ext uri="{FF2B5EF4-FFF2-40B4-BE49-F238E27FC236}">
                <a16:creationId xmlns:a16="http://schemas.microsoft.com/office/drawing/2014/main" id="{4C8AA8C8-06F4-4A40-A0B8-2AA88E494A6D}"/>
              </a:ext>
            </a:extLst>
          </p:cNvPr>
          <p:cNvSpPr>
            <a:spLocks noGrp="1"/>
          </p:cNvSpPr>
          <p:nvPr>
            <p:ph idx="1"/>
          </p:nvPr>
        </p:nvSpPr>
        <p:spPr/>
        <p:txBody>
          <a:bodyPr/>
          <a:lstStyle/>
          <a:p>
            <a:r>
              <a:rPr lang="en-US" dirty="0"/>
              <a:t>Test time could be reduced by adopting an RSRQ based search as proposed in [R4-1813270]</a:t>
            </a:r>
          </a:p>
          <a:p>
            <a:r>
              <a:rPr lang="en-US" dirty="0"/>
              <a:t>Using the agreed </a:t>
            </a:r>
            <a:r>
              <a:rPr lang="en-US" dirty="0" err="1"/>
              <a:t>antenna&amp;beamformer</a:t>
            </a:r>
            <a:r>
              <a:rPr lang="en-US" dirty="0"/>
              <a:t> and simulation assumptions, companies are encouraged to determine the minimum number of grid points for PC3 EIS spherical coverage test cases for MUs (at 50%-tile CDF) of 0.5, 1.0 and 1.5 dB</a:t>
            </a:r>
          </a:p>
          <a:p>
            <a:pPr lvl="1"/>
            <a:r>
              <a:rPr lang="en-US" dirty="0"/>
              <a:t>Analyses may be performed for constant step as well as constant density grids</a:t>
            </a:r>
          </a:p>
          <a:p>
            <a:pPr lvl="1"/>
            <a:r>
              <a:rPr lang="en-US" dirty="0">
                <a:solidFill>
                  <a:srgbClr val="FF0000"/>
                </a:solidFill>
              </a:rPr>
              <a:t>Analyses for additional MUs are not precluded</a:t>
            </a:r>
            <a:endParaRPr lang="en-US" dirty="0"/>
          </a:p>
          <a:p>
            <a:pPr lvl="1"/>
            <a:endParaRPr lang="en-US" dirty="0"/>
          </a:p>
        </p:txBody>
      </p:sp>
      <p:sp>
        <p:nvSpPr>
          <p:cNvPr id="4" name="Slide Number Placeholder 3">
            <a:extLst>
              <a:ext uri="{FF2B5EF4-FFF2-40B4-BE49-F238E27FC236}">
                <a16:creationId xmlns:a16="http://schemas.microsoft.com/office/drawing/2014/main" id="{95C7BF00-4779-4473-BC09-D335F6B55ADF}"/>
              </a:ext>
            </a:extLst>
          </p:cNvPr>
          <p:cNvSpPr>
            <a:spLocks noGrp="1"/>
          </p:cNvSpPr>
          <p:nvPr>
            <p:ph type="sldNum" sz="quarter" idx="12"/>
          </p:nvPr>
        </p:nvSpPr>
        <p:spPr/>
        <p:txBody>
          <a:bodyPr/>
          <a:lstStyle/>
          <a:p>
            <a:pPr>
              <a:defRPr/>
            </a:pPr>
            <a:fld id="{A242F0DE-7C71-41E7-B4AE-5A68D73E055F}" type="slidenum">
              <a:rPr lang="en-US" altLang="zh-CN" smtClean="0"/>
              <a:pPr>
                <a:defRPr/>
              </a:pPr>
              <a:t>9</a:t>
            </a:fld>
            <a:endParaRPr lang="en-US" altLang="zh-CN"/>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41649446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10.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7CD74E91CD4AF408185E1FC416F4AC4" ma:contentTypeVersion="8" ma:contentTypeDescription="Create a new document." ma:contentTypeScope="" ma:versionID="dca3fb0efc3b45cd54fe2640fa7ce2db">
  <xsd:schema xmlns:xsd="http://www.w3.org/2001/XMLSchema" xmlns:xs="http://www.w3.org/2001/XMLSchema" xmlns:p="http://schemas.microsoft.com/office/2006/metadata/properties" xmlns:ns2="bdd78157-346c-4767-bfdd-352789a5c5f1" targetNamespace="http://schemas.microsoft.com/office/2006/metadata/properties" ma:root="true" ma:fieldsID="1b3760750d5975b661716e5b38b650a0" ns2:_="">
    <xsd:import namespace="bdd78157-346c-4767-bfdd-352789a5c5f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d78157-346c-4767-bfdd-352789a5c5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00F65EB-5730-43A8-9AFA-15BFC5DC8F7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6E2CA356-E385-472E-92AE-39F699BA4B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d78157-346c-4767-bfdd-352789a5c5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4.xml><?xml version="1.0" encoding="utf-8"?>
<ds:datastoreItem xmlns:ds="http://schemas.openxmlformats.org/officeDocument/2006/customXml" ds:itemID="{5842EA4D-88BC-4D43-A60E-059CF19DB96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243</TotalTime>
  <Words>1560</Words>
  <Application>Microsoft Office PowerPoint</Application>
  <PresentationFormat>On-screen Show (4:3)</PresentationFormat>
  <Paragraphs>220</Paragraphs>
  <Slides>14</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宋体</vt:lpstr>
      <vt:lpstr>Arial</vt:lpstr>
      <vt:lpstr>Calibri</vt:lpstr>
      <vt:lpstr>Symbol</vt:lpstr>
      <vt:lpstr>Times New Roman</vt:lpstr>
      <vt:lpstr>Office Theme</vt:lpstr>
      <vt:lpstr>Way Forward on Measurement Grids for Beam Peak Search &amp; Spherical Coverage</vt:lpstr>
      <vt:lpstr>Background</vt:lpstr>
      <vt:lpstr>Background</vt:lpstr>
      <vt:lpstr>Simulation Assumptions for Spherical Coverage </vt:lpstr>
      <vt:lpstr>EIRP Spherical Coverage</vt:lpstr>
      <vt:lpstr>EIRP Spherical Coverage</vt:lpstr>
      <vt:lpstr>TX Beam Peak Search</vt:lpstr>
      <vt:lpstr>EIRP Beam Peak Search</vt:lpstr>
      <vt:lpstr>EIS Spherical Coverage</vt:lpstr>
      <vt:lpstr>EIS Spherical Coverage</vt:lpstr>
      <vt:lpstr>RX Beam Peak Search</vt:lpstr>
      <vt:lpstr>RX Beam Peak Search</vt:lpstr>
      <vt:lpstr>RX Beam Peak Search</vt:lpstr>
      <vt:lpstr>Test Times</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Measurement Grids</dc:title>
  <dc:creator>Keysight Technologies</dc:creator>
  <cp:keywords>CTPClassification=:VisualMarkings=, CTPClassification=CTP_PUBLIC:VisualMarkings=, CTPClassification=CTP_NT</cp:keywords>
  <cp:lastModifiedBy>HERTEL,THORSTEN (K-SantaClara,ex1)</cp:lastModifiedBy>
  <cp:revision>1018</cp:revision>
  <dcterms:created xsi:type="dcterms:W3CDTF">2013-05-13T16:02:00Z</dcterms:created>
  <dcterms:modified xsi:type="dcterms:W3CDTF">2018-10-12T06:38:28Z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0x01010017CD74E91CD4AF408185E1FC416F4AC4</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73ab44bd-dbc0-4d5c-aaad-ca8fccfe104c</vt:lpwstr>
  </property>
  <property fmtid="{D5CDD505-2E9C-101B-9397-08002B2CF9AE}" pid="7" name="CTP_TimeStamp">
    <vt:lpwstr>2018-10-11 13:27:49Z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(3)nQUJpp2zhtaz+DExwsjfMwdzrtQICFjvWblIRbqGe9VTZXKSpVcdWB1bCFixArCXHnbjFHcO
JHbRI3w6GbnV0SRLlZIlsXbsQAbSrdK4veKobW+uBpP1aX6t1HO4XsCH162Orh4Io/m70kM3
E9YluDSgVX/ILd4asRNTwozhDorxYP0/6kiyza04zlpWlY4guhN7aiD/xMnf4qGxCEOLfvrO
RRHyr0X8rWTBcFH4Tv</vt:lpwstr>
  </property>
  <property fmtid="{D5CDD505-2E9C-101B-9397-08002B2CF9AE}" pid="13" name="_2015_ms_pID_7253431">
    <vt:lpwstr>ODlA73hdxBY+iADUL9wa8Wis/dpcFo16zPUex8bOVB8Hdsba+zuPE6
iSpXffo3L7p6OMPiKPi5D6+An8QZg0LtMuK3GQur5n8KkC7uahPgdVJRdHL4A/7KfrEIBhpN
ptmM/VVi6KG1E9EmeoM+2lSOjanJ76yC2HigKfN7Dav6gfQsCTCwvM4y6iFJrMKiz4KAhXou
2kjbQTJq1Xd59GAnPts0iNLd/iSE3G2Pihvw</vt:lpwstr>
  </property>
  <property fmtid="{D5CDD505-2E9C-101B-9397-08002B2CF9AE}" pid="14" name="_2015_ms_pID_7253432">
    <vt:lpwstr>vA==</vt:lpwstr>
  </property>
  <property fmtid="{D5CDD505-2E9C-101B-9397-08002B2CF9AE}" pid="15" name="_readonly">
    <vt:lpwstr/>
  </property>
  <property fmtid="{D5CDD505-2E9C-101B-9397-08002B2CF9AE}" pid="16" name="_change">
    <vt:lpwstr/>
  </property>
  <property fmtid="{D5CDD505-2E9C-101B-9397-08002B2CF9AE}" pid="17" name="_full-control">
    <vt:lpwstr/>
  </property>
  <property fmtid="{D5CDD505-2E9C-101B-9397-08002B2CF9AE}" pid="18" name="sflag">
    <vt:lpwstr>1519970649</vt:lpwstr>
  </property>
  <property fmtid="{D5CDD505-2E9C-101B-9397-08002B2CF9AE}" pid="19" name="CTPClassification">
    <vt:lpwstr>CTP_NT</vt:lpwstr>
  </property>
  <property fmtid="{D5CDD505-2E9C-101B-9397-08002B2CF9AE}" pid="20" name="RS_Classification">
    <vt:lpwstr>UNRESTRICTED</vt:lpwstr>
  </property>
  <property fmtid="{D5CDD505-2E9C-101B-9397-08002B2CF9AE}" pid="21" name="RS_ClassificationID">
    <vt:i4>0</vt:i4>
  </property>
</Properties>
</file>