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80" r:id="rId7"/>
    <p:sldId id="266" r:id="rId8"/>
    <p:sldId id="287" r:id="rId9"/>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p:restoredTop sz="94257"/>
  </p:normalViewPr>
  <p:slideViewPr>
    <p:cSldViewPr showGuides="1">
      <p:cViewPr>
        <p:scale>
          <a:sx n="75" d="100"/>
          <a:sy n="75" d="100"/>
        </p:scale>
        <p:origin x="1260" y="4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92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ctrTitle"/>
          </p:nvPr>
        </p:nvSpPr>
        <p:spPr/>
        <p:txBody>
          <a:bodyPr vert="horz" wrap="square" lIns="91440" tIns="45720" rIns="91440" bIns="45720" anchor="ctr"/>
          <a:p>
            <a:pPr eaLnBrk="1" hangingPunct="1"/>
            <a:r>
              <a:rPr lang="en-US" altLang="zh-CN" sz="4000" dirty="0"/>
              <a:t>Way forward on measurement gap and interruption time</a:t>
            </a:r>
            <a:endParaRPr lang="zh-CN" altLang="en-US"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p>
            <a:pPr eaLnBrk="1" hangingPunct="1"/>
            <a:r>
              <a:rPr lang="en-US" altLang="zh-CN" kern="1200" dirty="0">
                <a:solidFill>
                  <a:schemeClr val="tx1"/>
                </a:solidFill>
                <a:latin typeface="+mn-lt"/>
                <a:ea typeface="宋体" panose="02010600030101010101" pitchFamily="2" charset="-122"/>
                <a:cs typeface="+mn-cs"/>
              </a:rPr>
              <a:t>ZTE, Ericsson, LG</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#88bis</a:t>
            </a:r>
            <a:endParaRPr lang="en-US" altLang="zh-CN" sz="2200" dirty="0"/>
          </a:p>
          <a:p>
            <a:pPr marL="0" lvl="0" indent="0" eaLnBrk="1" hangingPunct="1">
              <a:spcBef>
                <a:spcPct val="0"/>
              </a:spcBef>
              <a:buNone/>
            </a:pPr>
            <a:r>
              <a:rPr lang="en-US" altLang="en-GB" sz="2200" dirty="0"/>
              <a:t>Chengdu</a:t>
            </a:r>
            <a:r>
              <a:rPr lang="en-GB" altLang="zh-CN" sz="2200" dirty="0"/>
              <a:t>, </a:t>
            </a:r>
            <a:r>
              <a:rPr lang="en-US" altLang="en-GB" sz="2200" dirty="0"/>
              <a:t>China</a:t>
            </a:r>
            <a:r>
              <a:rPr lang="en-US" altLang="zh-CN" sz="2200" dirty="0"/>
              <a:t>, 8 - 12 October, 2018</a:t>
            </a:r>
            <a:endParaRPr lang="zh-CN" altLang="en-US" sz="2200" dirty="0"/>
          </a:p>
        </p:txBody>
      </p:sp>
      <p:sp>
        <p:nvSpPr>
          <p:cNvPr id="4101" name="TextBox 4"/>
          <p:cNvSpPr txBox="1"/>
          <p:nvPr/>
        </p:nvSpPr>
        <p:spPr>
          <a:xfrm>
            <a:off x="7092950" y="692150"/>
            <a:ext cx="1727200" cy="42989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R4-1814070</a:t>
            </a:r>
            <a:endParaRPr lang="zh-CN" altLang="en-US" sz="2200" dirty="0"/>
          </a:p>
        </p:txBody>
      </p:sp>
      <p:sp>
        <p:nvSpPr>
          <p:cNvPr id="4102" name="灯片编号占位符 5"/>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According to interruption requirements for SA and Sync EN-DC, for 15kHz SCS serving cell(s)</a:t>
            </a:r>
            <a:endParaRPr kumimoji="0" lang="zh-CN" altLang="zh-CN" sz="24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The total interruption time in current spec is 1ms longer than measurement gap length if 0.5ms MGTA is applied.</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For NR CA with 15kHz SCS carriers and 30kHz SCS carriers, the UE can not be scheduled in the half slots before and after measurement gap on 15kHz SCS carriers but can in slots before and after measurement gap on 30kHz SCS carriers which are time overlapped with half slots on 15kHz SCS carrier .</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graphicFrame>
        <p:nvGraphicFramePr>
          <p:cNvPr id="10246" name="对象 3"/>
          <p:cNvGraphicFramePr>
            <a:graphicFrameLocks noChangeAspect="1"/>
          </p:cNvGraphicFramePr>
          <p:nvPr/>
        </p:nvGraphicFramePr>
        <p:xfrm>
          <a:off x="341313" y="4684078"/>
          <a:ext cx="8416925" cy="2232025"/>
        </p:xfrm>
        <a:graphic>
          <a:graphicData uri="http://schemas.openxmlformats.org/presentationml/2006/ole">
            <mc:AlternateContent xmlns:mc="http://schemas.openxmlformats.org/markup-compatibility/2006">
              <mc:Choice xmlns:v="urn:schemas-microsoft-com:vml" Requires="v">
                <p:oleObj spid="_x0000_s3077" name="" r:id="rId1" imgW="20472400" imgH="5448300" progId="Visio.Drawing.11">
                  <p:embed/>
                </p:oleObj>
              </mc:Choice>
              <mc:Fallback>
                <p:oleObj name="" r:id="rId1" imgW="20472400" imgH="5448300" progId="Visio.Drawing.11">
                  <p:embed/>
                  <p:pic>
                    <p:nvPicPr>
                      <p:cNvPr id="0" name="图片 3076"/>
                      <p:cNvPicPr/>
                      <p:nvPr/>
                    </p:nvPicPr>
                    <p:blipFill>
                      <a:blip r:embed="rId2"/>
                      <a:stretch>
                        <a:fillRect/>
                      </a:stretch>
                    </p:blipFill>
                    <p:spPr>
                      <a:xfrm>
                        <a:off x="341313" y="4684078"/>
                        <a:ext cx="8416925" cy="2232025"/>
                      </a:xfrm>
                      <a:prstGeom prst="rect">
                        <a:avLst/>
                      </a:prstGeom>
                      <a:noFill/>
                      <a:ln w="38100">
                        <a:noFill/>
                        <a:miter/>
                      </a:ln>
                    </p:spPr>
                  </p:pic>
                </p:oleObj>
              </mc:Fallback>
            </mc:AlternateContent>
          </a:graphicData>
        </a:graphic>
      </p:graphicFrame>
      <p:sp>
        <p:nvSpPr>
          <p:cNvPr id="2" name="矩形 1"/>
          <p:cNvSpPr/>
          <p:nvPr/>
        </p:nvSpPr>
        <p:spPr>
          <a:xfrm>
            <a:off x="870585" y="5304155"/>
            <a:ext cx="765810" cy="216535"/>
          </a:xfrm>
          <a:prstGeom prst="rect">
            <a:avLst/>
          </a:prstGeom>
          <a:gradFill>
            <a:gsLst>
              <a:gs pos="0">
                <a:srgbClr val="FF0000"/>
              </a:gs>
              <a:gs pos="100000">
                <a:srgbClr val="832B2B"/>
              </a:gs>
            </a:gsLst>
            <a:lin ang="54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3" name="矩形 2"/>
          <p:cNvSpPr/>
          <p:nvPr/>
        </p:nvSpPr>
        <p:spPr>
          <a:xfrm>
            <a:off x="6398895" y="5304155"/>
            <a:ext cx="765810" cy="216535"/>
          </a:xfrm>
          <a:prstGeom prst="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In LTE  it would be fine to have interruption requirements with subframe granularity </a:t>
            </a:r>
            <a:r>
              <a:rPr lang="en-US" altLang="zh-CN" sz="2400" noProof="0" dirty="0" smtClean="0">
                <a:ln>
                  <a:noFill/>
                </a:ln>
                <a:effectLst/>
                <a:uLnTx/>
                <a:uFillTx/>
                <a:sym typeface="+mn-ea"/>
              </a:rPr>
              <a:t>as the scheduling is on suframe level</a:t>
            </a: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In NR, the scheduling is much more flexible</a:t>
            </a:r>
            <a:endParaRPr kumimoji="0" lang="zh-CN" altLang="zh-CN" sz="20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Downlink and uplink scheduling time between control channel and data channel is configurable and allows for up to 32 slots.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Downlink HARQ feedback time is configurable.</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Not allow using the half slots before and after measurement gap will  degrade UE throughput and system performance</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Complexity on UE implementation is small.</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zh-CN" sz="1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600" dirty="0"/>
              <a:t>Proposed interruption requirements</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For SA and sync EN-DC, when 0.5ms MGTA is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200150" marR="0" lvl="2"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The interruption time is the same as measurement gap length, regardless of SCS of a serving cell.</a:t>
            </a:r>
            <a:endPar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200150" marR="0" lvl="2"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For 15kHz SCS carrier, the half slots before and after measurement gap that not overlapped with measurement gap should be allowed for scheduling.</a:t>
            </a:r>
            <a:endPar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200150" marR="0" lvl="2"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UE behaviour for the partially overlapped slots is FFS</a:t>
            </a:r>
            <a:endParaRPr kumimoji="0" lang="en-US" altLang="en-GB" sz="2055"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200150" marR="0" lvl="2"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171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4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8196"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8197" name="Rectangle 2"/>
          <p:cNvSpPr/>
          <p:nvPr/>
        </p:nvSpPr>
        <p:spPr>
          <a:xfrm>
            <a:off x="0" y="0"/>
            <a:ext cx="9144000" cy="0"/>
          </a:xfrm>
          <a:prstGeom prst="rect">
            <a:avLst/>
          </a:prstGeom>
          <a:noFill/>
          <a:ln w="9525">
            <a:noFill/>
          </a:ln>
        </p:spPr>
        <p:txBody>
          <a:bodyPr wrap="none"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2" name="对象 -2147482622"/>
          <p:cNvGraphicFramePr>
            <a:graphicFrameLocks noChangeAspect="1"/>
          </p:cNvGraphicFramePr>
          <p:nvPr/>
        </p:nvGraphicFramePr>
        <p:xfrm>
          <a:off x="250825" y="3940175"/>
          <a:ext cx="8464236" cy="2254469"/>
        </p:xfrm>
        <a:graphic>
          <a:graphicData uri="http://schemas.openxmlformats.org/presentationml/2006/ole">
            <mc:AlternateContent xmlns:mc="http://schemas.openxmlformats.org/markup-compatibility/2006">
              <mc:Choice xmlns:v="urn:schemas-microsoft-com:vml" Requires="v">
                <p:oleObj spid="_x0000_s3" name="" r:id="rId1" imgW="16942435" imgH="4509135" progId="Visio.Drawing.11">
                  <p:embed/>
                </p:oleObj>
              </mc:Choice>
              <mc:Fallback>
                <p:oleObj name="" r:id="rId1" imgW="16942435" imgH="4509135" progId="Visio.Drawing.11">
                  <p:embed/>
                  <p:pic>
                    <p:nvPicPr>
                      <p:cNvPr id="0" name="图片 1"/>
                      <p:cNvPicPr/>
                      <p:nvPr/>
                    </p:nvPicPr>
                    <p:blipFill>
                      <a:blip r:embed="rId2"/>
                      <a:stretch>
                        <a:fillRect/>
                      </a:stretch>
                    </p:blipFill>
                    <p:spPr>
                      <a:xfrm>
                        <a:off x="250825" y="3940175"/>
                        <a:ext cx="8464236" cy="2254469"/>
                      </a:xfrm>
                      <a:prstGeom prst="rect">
                        <a:avLst/>
                      </a:prstGeom>
                      <a:noFill/>
                      <a:ln w="38100">
                        <a:noFill/>
                        <a:miter/>
                      </a:ln>
                    </p:spPr>
                  </p:pic>
                </p:oleObj>
              </mc:Fallback>
            </mc:AlternateContent>
          </a:graphicData>
        </a:graphic>
      </p:graphicFrame>
      <p:sp>
        <p:nvSpPr>
          <p:cNvPr id="4" name="矩形 3"/>
          <p:cNvSpPr/>
          <p:nvPr/>
        </p:nvSpPr>
        <p:spPr>
          <a:xfrm>
            <a:off x="755650" y="4580890"/>
            <a:ext cx="791845" cy="215900"/>
          </a:xfrm>
          <a:prstGeom prst="rect">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5" name="矩形 4"/>
          <p:cNvSpPr/>
          <p:nvPr/>
        </p:nvSpPr>
        <p:spPr>
          <a:xfrm>
            <a:off x="6310630" y="4580890"/>
            <a:ext cx="791845" cy="215900"/>
          </a:xfrm>
          <a:prstGeom prst="rect">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200" dirty="0"/>
              <a:t>WF</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p>
            <a:r>
              <a:rPr lang="en-US" altLang="zh-CN" sz="2800" dirty="0"/>
              <a:t>Companies are encouraged to bring further analysis on interruption requirements for measurement gap and UE behaviour for the half slots in the RAN4#89 meeting.</a:t>
            </a:r>
            <a:endParaRPr lang="en-US" altLang="zh-CN" sz="2800" dirty="0"/>
          </a:p>
          <a:p>
            <a:r>
              <a:rPr lang="en-US" altLang="zh-CN" sz="2800" dirty="0"/>
              <a:t>Need to clarify UE behavior during interrupted half slots.</a:t>
            </a:r>
            <a:endParaRPr lang="en-US" altLang="zh-CN" sz="2800" dirty="0"/>
          </a:p>
          <a:p>
            <a:endParaRPr lang="en-US" altLang="zh-CN" sz="2800" dirty="0"/>
          </a:p>
          <a:p>
            <a:endParaRPr lang="en-US" altLang="zh-CN" sz="2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1755</Words>
  <Application>WPS 演示</Application>
  <PresentationFormat/>
  <Paragraphs>63</Paragraphs>
  <Slides>5</Slides>
  <Notes>10</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2</vt:i4>
      </vt:variant>
      <vt:variant>
        <vt:lpstr>幻灯片标题</vt:lpstr>
      </vt:variant>
      <vt:variant>
        <vt:i4>5</vt:i4>
      </vt:variant>
    </vt:vector>
  </HeadingPairs>
  <TitlesOfParts>
    <vt:vector size="15" baseType="lpstr">
      <vt:lpstr>Arial</vt:lpstr>
      <vt:lpstr>宋体</vt:lpstr>
      <vt:lpstr>Wingdings</vt:lpstr>
      <vt:lpstr>Calibri</vt:lpstr>
      <vt:lpstr>微软雅黑</vt:lpstr>
      <vt:lpstr>Arial Unicode MS</vt:lpstr>
      <vt:lpstr>Office 主题​​</vt:lpstr>
      <vt:lpstr>1_Office 主题​​</vt:lpstr>
      <vt:lpstr>Visio.Drawing.11</vt:lpstr>
      <vt:lpstr>Visio.Drawing.11</vt:lpstr>
      <vt:lpstr>Way forward on measurement gap and interruption time</vt:lpstr>
      <vt:lpstr>Background</vt:lpstr>
      <vt:lpstr>Background</vt:lpstr>
      <vt:lpstr>Proposed interruption requirements</vt:lpstr>
      <vt:lpstr>WF</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ZTE</cp:lastModifiedBy>
  <cp:revision>156</cp:revision>
  <dcterms:created xsi:type="dcterms:W3CDTF">2016-10-20T10:53:00Z</dcterms:created>
  <dcterms:modified xsi:type="dcterms:W3CDTF">2018-10-12T07:47:14Z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
YT1g2sqWT+65bemF5Ey+gzW7f9XEsNARuDP45zK9F8a0LRtkLrQb1sFCPQWlevaRikGFsW+r
fDiLZlxt9iKfN5vS+LDTYT+LdH+KfXCfZsTPpjE4Q16BLQ+FSZ4caLqJWZdGV90OoyHvDVqF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
DNlv/NP6iBv+/yuFkoZF8IF8gpVS5vq2cg/24UYOsCXLwaAlRPIQbQSfv4hY+Xjp42GFDuU/
WoO6gWaoVFXMQJsRE3JhGTOA/V+36+MJlyzoxauYEEiSnw==</vt:lpwstr>
  </property>
  <property fmtid="{D5CDD505-2E9C-101B-9397-08002B2CF9AE}" pid="5" name="_2015_ms_pID_7253431_00">
    <vt:lpwstr>_</vt:lpwstr>
  </property>
  <property fmtid="{D5CDD505-2E9C-101B-9397-08002B2CF9AE}" pid="6" name="KSOProductBuildVer">
    <vt:lpwstr>2052-10.8.2.6613</vt:lpwstr>
  </property>
</Properties>
</file>