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76" autoAdjust="0"/>
  </p:normalViewPr>
  <p:slideViewPr>
    <p:cSldViewPr>
      <p:cViewPr varScale="1">
        <p:scale>
          <a:sx n="70" d="100"/>
          <a:sy n="70" d="100"/>
        </p:scale>
        <p:origin x="156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omao Chen" userId="040a7e11-b3eb-4366-b3b6-009a66ed5a88" providerId="ADAL" clId="{896C4C4F-76CE-4B9E-ABA9-A1F6B24FEB6E}"/>
    <pc:docChg chg="modSld">
      <pc:chgData name="Maomao Chen" userId="040a7e11-b3eb-4366-b3b6-009a66ed5a88" providerId="ADAL" clId="{896C4C4F-76CE-4B9E-ABA9-A1F6B24FEB6E}" dt="2018-10-12T02:57:49.394" v="37" actId="6549"/>
      <pc:docMkLst>
        <pc:docMk/>
      </pc:docMkLst>
      <pc:sldChg chg="modSp">
        <pc:chgData name="Maomao Chen" userId="040a7e11-b3eb-4366-b3b6-009a66ed5a88" providerId="ADAL" clId="{896C4C4F-76CE-4B9E-ABA9-A1F6B24FEB6E}" dt="2018-10-12T02:57:49.394" v="37" actId="6549"/>
        <pc:sldMkLst>
          <pc:docMk/>
          <pc:sldMk cId="3774310666" sldId="275"/>
        </pc:sldMkLst>
        <pc:graphicFrameChg chg="mod modGraphic">
          <ac:chgData name="Maomao Chen" userId="040a7e11-b3eb-4366-b3b6-009a66ed5a88" providerId="ADAL" clId="{896C4C4F-76CE-4B9E-ABA9-A1F6B24FEB6E}" dt="2018-10-12T02:57:49.394" v="37" actId="6549"/>
          <ac:graphicFrameMkLst>
            <pc:docMk/>
            <pc:sldMk cId="3774310666" sldId="275"/>
            <ac:graphicFrameMk id="4" creationId="{5CCEDA84-5BE4-4742-AD72-6286438ECD62}"/>
          </ac:graphicFrameMkLst>
        </pc:graphicFrame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10698-6A63-4DB2-918A-543E7243AB7A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AC43C-EB37-4273-9201-B165E1A12D9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0562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AC43C-EB37-4273-9201-B165E1A12D9E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464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Chengdu, China, 08 - 12 </a:t>
            </a:r>
            <a:r>
              <a:rPr lang="de-DE" altLang="zh-CN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Oct</a:t>
            </a: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31757"/>
            <a:ext cx="86409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on simulation assumption for demodulation performance requirements for network-based CRS interference mitigation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R4-1813715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19E8D-C0AA-4A64-95DD-D78E3F9A9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2CE90-27FC-4224-8A21-58BE9D668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GB" sz="2800" dirty="0"/>
              <a:t>Define performance requirements for the UE supporting nw-BasedCRS-InterferenceMitigation-r15.</a:t>
            </a:r>
          </a:p>
          <a:p>
            <a:pPr lvl="1" algn="just"/>
            <a:r>
              <a:rPr lang="en-GB" sz="2400" dirty="0"/>
              <a:t>The baseline receiver for such requirements is LMMSE-IRC</a:t>
            </a:r>
          </a:p>
          <a:p>
            <a:pPr lvl="1" algn="just"/>
            <a:r>
              <a:rPr lang="en-US" sz="2400" dirty="0">
                <a:solidFill>
                  <a:srgbClr val="FF0000"/>
                </a:solidFill>
              </a:rPr>
              <a:t>CRS muting pattern</a:t>
            </a:r>
            <a:endParaRPr lang="en-GB" sz="2400" dirty="0">
              <a:solidFill>
                <a:srgbClr val="FF0000"/>
              </a:solidFill>
            </a:endParaRPr>
          </a:p>
          <a:p>
            <a:pPr lvl="2" algn="just"/>
            <a:r>
              <a:rPr lang="en-GB" sz="2000" dirty="0">
                <a:solidFill>
                  <a:srgbClr val="FF0000"/>
                </a:solidFill>
              </a:rPr>
              <a:t>Option 1: </a:t>
            </a:r>
            <a:r>
              <a:rPr lang="en-GB" sz="2000" dirty="0"/>
              <a:t>The interference cell CRS is configured with </a:t>
            </a:r>
            <a:r>
              <a:rPr lang="en-US" sz="2000" dirty="0"/>
              <a:t>CRS muting pattern where every </a:t>
            </a:r>
            <a:r>
              <a:rPr lang="en-US" sz="2000" dirty="0">
                <a:solidFill>
                  <a:srgbClr val="FF0000"/>
                </a:solidFill>
              </a:rPr>
              <a:t>[</a:t>
            </a:r>
            <a:r>
              <a:rPr lang="en-US" sz="2000" dirty="0"/>
              <a:t>two</a:t>
            </a:r>
            <a:r>
              <a:rPr lang="en-US" sz="2000" dirty="0">
                <a:solidFill>
                  <a:srgbClr val="FF0000"/>
                </a:solidFill>
              </a:rPr>
              <a:t>]</a:t>
            </a:r>
            <a:r>
              <a:rPr lang="en-US" sz="2000" dirty="0"/>
              <a:t> radio frames consist of </a:t>
            </a:r>
            <a:r>
              <a:rPr lang="en-US" sz="2000" dirty="0">
                <a:solidFill>
                  <a:srgbClr val="FF0000"/>
                </a:solidFill>
              </a:rPr>
              <a:t>[</a:t>
            </a:r>
            <a:r>
              <a:rPr lang="en-US" sz="2000" dirty="0"/>
              <a:t>11</a:t>
            </a:r>
            <a:r>
              <a:rPr lang="en-US" sz="2000" dirty="0">
                <a:solidFill>
                  <a:srgbClr val="FF0000"/>
                </a:solidFill>
              </a:rPr>
              <a:t>]</a:t>
            </a:r>
            <a:r>
              <a:rPr lang="en-US" sz="2000" dirty="0"/>
              <a:t> subframes with full system BW CRS followed by </a:t>
            </a:r>
            <a:r>
              <a:rPr lang="en-US" sz="2000" dirty="0">
                <a:solidFill>
                  <a:srgbClr val="FF0000"/>
                </a:solidFill>
              </a:rPr>
              <a:t>[</a:t>
            </a:r>
            <a:r>
              <a:rPr lang="en-US" sz="2000" dirty="0"/>
              <a:t>9</a:t>
            </a:r>
            <a:r>
              <a:rPr lang="en-US" sz="2000" dirty="0">
                <a:solidFill>
                  <a:srgbClr val="FF0000"/>
                </a:solidFill>
              </a:rPr>
              <a:t>]</a:t>
            </a:r>
            <a:r>
              <a:rPr lang="en-US" sz="2000" dirty="0"/>
              <a:t> subframes with CRS only on the center 6 PRBs.</a:t>
            </a:r>
            <a:endParaRPr lang="sv-SE" sz="2000" dirty="0"/>
          </a:p>
          <a:p>
            <a:pPr lvl="2" algn="just"/>
            <a:r>
              <a:rPr lang="en-GB" sz="2000" dirty="0">
                <a:solidFill>
                  <a:srgbClr val="FF0000"/>
                </a:solidFill>
              </a:rPr>
              <a:t>Option 2: </a:t>
            </a:r>
            <a:r>
              <a:rPr lang="en-GB" sz="2000" dirty="0"/>
              <a:t>The interference cell CRS muting is applied in all subframes</a:t>
            </a:r>
            <a:r>
              <a:rPr lang="en-US" sz="2000" dirty="0"/>
              <a:t>.</a:t>
            </a:r>
          </a:p>
          <a:p>
            <a:pPr lvl="2" algn="just"/>
            <a:r>
              <a:rPr lang="en-US" sz="2000" dirty="0"/>
              <a:t>One of the options above will be decided in next meeting in order to close the WI.</a:t>
            </a:r>
            <a:endParaRPr lang="sv-SE" sz="2000" dirty="0"/>
          </a:p>
          <a:p>
            <a:pPr algn="just"/>
            <a:r>
              <a:rPr lang="en-US" sz="2800" dirty="0"/>
              <a:t>Define one TM3 test with 2Rx only</a:t>
            </a:r>
          </a:p>
          <a:p>
            <a:pPr algn="just"/>
            <a:r>
              <a:rPr lang="en-US" sz="2800" dirty="0"/>
              <a:t>Simulation assumptions are listed in next page and companies are encouraged to bring alignment and impairment results for both options in next meeting.</a:t>
            </a:r>
          </a:p>
        </p:txBody>
      </p:sp>
    </p:spTree>
    <p:extLst>
      <p:ext uri="{BB962C8B-B14F-4D97-AF65-F5344CB8AC3E}">
        <p14:creationId xmlns:p14="http://schemas.microsoft.com/office/powerpoint/2010/main" val="1470674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CD503-CB5E-448E-A0E3-CE13FFE86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assumptions for TM3 tests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CCEDA84-5BE4-4742-AD72-6286438ECD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6665945"/>
              </p:ext>
            </p:extLst>
          </p:nvPr>
        </p:nvGraphicFramePr>
        <p:xfrm>
          <a:off x="490871" y="1081822"/>
          <a:ext cx="8253464" cy="5816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4162">
                  <a:extLst>
                    <a:ext uri="{9D8B030D-6E8A-4147-A177-3AD203B41FA5}">
                      <a16:colId xmlns:a16="http://schemas.microsoft.com/office/drawing/2014/main" val="4250990051"/>
                    </a:ext>
                  </a:extLst>
                </a:gridCol>
                <a:gridCol w="450054">
                  <a:extLst>
                    <a:ext uri="{9D8B030D-6E8A-4147-A177-3AD203B41FA5}">
                      <a16:colId xmlns:a16="http://schemas.microsoft.com/office/drawing/2014/main" val="178679776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1448301306"/>
                    </a:ext>
                  </a:extLst>
                </a:gridCol>
                <a:gridCol w="2784985">
                  <a:extLst>
                    <a:ext uri="{9D8B030D-6E8A-4147-A177-3AD203B41FA5}">
                      <a16:colId xmlns:a16="http://schemas.microsoft.com/office/drawing/2014/main" val="2820338121"/>
                    </a:ext>
                  </a:extLst>
                </a:gridCol>
                <a:gridCol w="3020207">
                  <a:extLst>
                    <a:ext uri="{9D8B030D-6E8A-4147-A177-3AD203B41FA5}">
                      <a16:colId xmlns:a16="http://schemas.microsoft.com/office/drawing/2014/main" val="3353466874"/>
                    </a:ext>
                  </a:extLst>
                </a:gridCol>
              </a:tblGrid>
              <a:tr h="175124">
                <a:tc rowSpan="2"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sv-SE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Test 1</a:t>
                      </a:r>
                      <a:endParaRPr lang="sv-SE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281417"/>
                  </a:ext>
                </a:extLst>
              </a:tr>
              <a:tr h="175124">
                <a:tc gridSpan="2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Cell 1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Cell 2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0276988"/>
                  </a:ext>
                </a:extLst>
              </a:tr>
              <a:tr h="17512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Downlink power allocation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v5.0.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0955247"/>
                  </a:ext>
                </a:extLst>
              </a:tr>
              <a:tr h="175124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v5.0.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-3 (NOTE 1)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 (NOTE 1)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8785406"/>
                  </a:ext>
                </a:extLst>
              </a:tr>
              <a:tr h="175124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sym typeface="Symbol" panose="05050102010706020507" pitchFamily="18" charset="2"/>
                        </a:rPr>
                        <a:t>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0815495"/>
                  </a:ext>
                </a:extLst>
              </a:tr>
              <a:tr h="42880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at antenna port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dBm/15kHz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-98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-98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3717316"/>
                  </a:ext>
                </a:extLst>
              </a:tr>
              <a:tr h="17512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PDSCH transmission mode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1507632"/>
                  </a:ext>
                </a:extLst>
              </a:tr>
              <a:tr h="57105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CRS transmission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ctr"/>
                      <a:r>
                        <a:rPr lang="en-US" sz="1200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See slide 2</a:t>
                      </a:r>
                      <a:endParaRPr lang="sv-SE" sz="1200" strike="noStrike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1515673"/>
                  </a:ext>
                </a:extLst>
              </a:tr>
              <a:tr h="17512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nw-BasedCRS-InterferenceMitigation-r15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Disabled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Enabled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729754"/>
                  </a:ext>
                </a:extLst>
              </a:tr>
              <a:tr h="8756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Cell ID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9546845"/>
                  </a:ext>
                </a:extLst>
              </a:tr>
              <a:tr h="22489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b="1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sv-SE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offset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sv-SE" sz="12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9936543"/>
                  </a:ext>
                </a:extLst>
              </a:tr>
              <a:tr h="838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b="1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Frequency</a:t>
                      </a:r>
                      <a:r>
                        <a:rPr lang="sv-SE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offset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sv-SE" sz="12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4865656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b="1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E_s</a:t>
                      </a:r>
                      <a:r>
                        <a:rPr lang="sv-SE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sv-SE" sz="1100" b="1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N_oc</a:t>
                      </a:r>
                      <a:endParaRPr lang="sv-SE" sz="11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sv-SE" sz="12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FRC Option 1: 10</a:t>
                      </a: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FRC </a:t>
                      </a:r>
                      <a:r>
                        <a:rPr lang="sv-SE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5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9496960"/>
                  </a:ext>
                </a:extLst>
              </a:tr>
              <a:tr h="3502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Correlation matrix and antenna config.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2x2 Low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2x2 Low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2379997"/>
                  </a:ext>
                </a:extLst>
              </a:tr>
              <a:tr h="26238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Bandwidth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10MHz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10MHz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6161190"/>
                  </a:ext>
                </a:extLst>
              </a:tr>
              <a:tr h="26744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Channel model 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noStrike" dirty="0">
                          <a:solidFill>
                            <a:srgbClr val="00B050"/>
                          </a:solidFill>
                          <a:effectLst/>
                        </a:rPr>
                        <a:t>[EVA5]</a:t>
                      </a:r>
                      <a:endParaRPr lang="sv-SE" sz="1200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noStrike" dirty="0">
                          <a:solidFill>
                            <a:srgbClr val="00B050"/>
                          </a:solidFill>
                          <a:effectLst/>
                        </a:rPr>
                        <a:t>[EVA5]</a:t>
                      </a:r>
                      <a:endParaRPr lang="sv-SE" sz="1200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1964677"/>
                  </a:ext>
                </a:extLst>
              </a:tr>
              <a:tr h="3502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FRC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B050"/>
                          </a:solidFill>
                          <a:effectLst/>
                        </a:rPr>
                        <a:t>Option 1: 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R.11 (FDD/TDD)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Option 2: R.10</a:t>
                      </a:r>
                      <a:r>
                        <a:rPr lang="en-US" sz="1200" baseline="0" dirty="0">
                          <a:solidFill>
                            <a:srgbClr val="00B050"/>
                          </a:solidFill>
                          <a:effectLst/>
                        </a:rPr>
                        <a:t> (FDD/TDD)</a:t>
                      </a:r>
                      <a:endParaRPr lang="en-GB" sz="12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Modify FRC such that only 41PRB are allocated and 9 </a:t>
                      </a:r>
                      <a:r>
                        <a:rPr lang="en-GB" sz="1200" dirty="0" err="1">
                          <a:solidFill>
                            <a:srgbClr val="FF0000"/>
                          </a:solidFill>
                          <a:effectLst/>
                        </a:rPr>
                        <a:t>center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 PRBs are excluded</a:t>
                      </a:r>
                      <a:endParaRPr lang="sv-SE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NA</a:t>
                      </a:r>
                      <a:endParaRPr lang="sv-SE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052576"/>
                  </a:ext>
                </a:extLst>
              </a:tr>
              <a:tr h="649856">
                <a:tc gridSpan="5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NOTE 1:	          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fr-FR" sz="1200" dirty="0">
                          <a:effectLst/>
                        </a:rPr>
                        <a:t>.</a:t>
                      </a:r>
                      <a:endParaRPr lang="sv-SE" sz="12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NOTE 2:	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Interested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companies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can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bring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results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with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other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FRC and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interference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level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with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the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purpose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to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identify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any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technical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issues if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there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is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200" u="sng" dirty="0" err="1">
                          <a:solidFill>
                            <a:schemeClr val="bg1"/>
                          </a:solidFill>
                          <a:effectLst/>
                        </a:rPr>
                        <a:t>any</a:t>
                      </a:r>
                      <a:r>
                        <a:rPr lang="fr-FR" sz="1200" u="sng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2278709"/>
                  </a:ext>
                </a:extLst>
              </a:tr>
            </a:tbl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AFB1A48-D986-4935-BCAA-EF4FB79910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908359"/>
              </p:ext>
            </p:extLst>
          </p:nvPr>
        </p:nvGraphicFramePr>
        <p:xfrm>
          <a:off x="2117227" y="1334267"/>
          <a:ext cx="294533" cy="29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215619" imgH="215619" progId="Equation.3">
                  <p:embed/>
                </p:oleObj>
              </mc:Choice>
              <mc:Fallback>
                <p:oleObj r:id="rId4" imgW="215619" imgH="215619" progId="Equation.3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FB1A48-D986-4935-BCAA-EF4FB79910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227" y="1334267"/>
                        <a:ext cx="294533" cy="2945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9A58B96-49E4-4519-B878-4420CE6CC1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990442"/>
              </p:ext>
            </p:extLst>
          </p:nvPr>
        </p:nvGraphicFramePr>
        <p:xfrm>
          <a:off x="2087130" y="1523897"/>
          <a:ext cx="279031" cy="29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6" imgW="203024" imgH="215713" progId="Equation.3">
                  <p:embed/>
                </p:oleObj>
              </mc:Choice>
              <mc:Fallback>
                <p:oleObj r:id="rId6" imgW="203024" imgH="215713" progId="Equation.3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9A58B96-49E4-4519-B878-4420CE6CC1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7130" y="1523897"/>
                        <a:ext cx="279031" cy="2945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B7F2D7D-8D41-4BD4-B29D-31189499D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543772"/>
              </p:ext>
            </p:extLst>
          </p:nvPr>
        </p:nvGraphicFramePr>
        <p:xfrm>
          <a:off x="755576" y="2286761"/>
          <a:ext cx="263882" cy="233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8" imgW="253890" imgH="228501" progId="Equation.3">
                  <p:embed/>
                </p:oleObj>
              </mc:Choice>
              <mc:Fallback>
                <p:oleObj r:id="rId8" imgW="253890" imgH="228501" progId="Equation.3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B7F2D7D-8D41-4BD4-B29D-31189499DB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2286761"/>
                        <a:ext cx="263882" cy="2334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849C2B2-E8D2-4A2B-A36B-E8C0C2E7D9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771530"/>
              </p:ext>
            </p:extLst>
          </p:nvPr>
        </p:nvGraphicFramePr>
        <p:xfrm>
          <a:off x="1066347" y="6219902"/>
          <a:ext cx="409309" cy="233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10" imgW="406048" imgH="215713" progId="Equation.3">
                  <p:embed/>
                </p:oleObj>
              </mc:Choice>
              <mc:Fallback>
                <p:oleObj r:id="rId10" imgW="406048" imgH="215713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849C2B2-E8D2-4A2B-A36B-E8C0C2E7D9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347" y="6219902"/>
                        <a:ext cx="409309" cy="2334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4310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35318</TotalTime>
  <Words>310</Words>
  <Application>Microsoft Office PowerPoint</Application>
  <PresentationFormat>On-screen Show (4:3)</PresentationFormat>
  <Paragraphs>81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 Unicode MS</vt:lpstr>
      <vt:lpstr>SimSun</vt:lpstr>
      <vt:lpstr>SimSun</vt:lpstr>
      <vt:lpstr>v5.0.0</vt:lpstr>
      <vt:lpstr>Arial</vt:lpstr>
      <vt:lpstr>Calibri</vt:lpstr>
      <vt:lpstr>Symbol</vt:lpstr>
      <vt:lpstr>Times New Roman</vt:lpstr>
      <vt:lpstr>Office 主题</vt:lpstr>
      <vt:lpstr>Equation.3</vt:lpstr>
      <vt:lpstr>3GPP TSG-RAN WG4 Meeting #88bis   Chengdu, China, 08 - 12 Oct 2018</vt:lpstr>
      <vt:lpstr>WF</vt:lpstr>
      <vt:lpstr>Simulation assumptions for TM3 tests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maomao.chen@ericsson.com</dc:creator>
  <cp:keywords>CTPClassification=CTP_NT</cp:keywords>
  <cp:lastModifiedBy>Maomao Chen</cp:lastModifiedBy>
  <cp:revision>391</cp:revision>
  <dcterms:created xsi:type="dcterms:W3CDTF">2016-01-12T08:39:50Z</dcterms:created>
  <dcterms:modified xsi:type="dcterms:W3CDTF">2018-10-12T02:57:52Z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(3)OVl6yuxoJud2u6yy6/OjHC5HdAgFx7BuDtB64kq6EQp4dSXaIi1n44/UKLS73rydMy0Vh35/
vg0pOubtfvz3cYfW4JDtdbaXZFU0FqbCX+xtnnghcNANnYMFOeAOSGitdiqvoJyDfpEdtogI
CsRyeXJF9MwjUEw3LVTLOSSH1sI4dp5DX5FhPDWNBTFd28YkKTAeigHrW6e0KpxdYycl33Wv
TTAYS5jx2+yYxWPsgS</vt:lpwstr>
  </property>
  <property fmtid="{D5CDD505-2E9C-101B-9397-08002B2CF9AE}" pid="3" name="_2015_ms_pID_7253431">
    <vt:lpwstr>hYqIdWAEVO9Zj7P5QyFWv65gdOvCBONcOPKkBMShbyU32WdLGhV1e1
RN39E/mmonyU3oP9UOBZ2HnmlpTyz6h1mku3fdFyXSr/tn+XIWCVyTLuxcMxefPRFvq07SFa
5ECQUsoLGeiWJDSJyDN3Pw31EjPQj7us/3OOmR22CvdVHoMrF8sJsQ1j29OUXZHfGZCMhLk3
9w2RS7IRyaDJqeYp41ZbkA4kD0UjuMM43X9O</vt:lpwstr>
  </property>
  <property fmtid="{D5CDD505-2E9C-101B-9397-08002B2CF9AE}" pid="4" name="_2015_ms_pID_7253432">
    <vt:lpwstr>gTa7i5x7ZzM3IjR8lYkFcV8Y6nv35sO3O+tY
f1gJoLTzwNhI8+wC/FfLNSw4bTUhtzDUVvOQAsNBuy5oHudqesE=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1534846820</vt:lpwstr>
  </property>
  <property fmtid="{D5CDD505-2E9C-101B-9397-08002B2CF9AE}" pid="9" name="TitusGUID">
    <vt:lpwstr>3c71c63f-f517-4ec0-a744-5683f6ea64f6</vt:lpwstr>
  </property>
  <property fmtid="{D5CDD505-2E9C-101B-9397-08002B2CF9AE}" pid="10" name="CTP_TimeStamp">
    <vt:lpwstr>2018-10-11 04:51:05Z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</Properties>
</file>