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2" r:id="rId4"/>
    <p:sldId id="258" r:id="rId5"/>
    <p:sldId id="272" r:id="rId6"/>
    <p:sldId id="271" r:id="rId7"/>
    <p:sldId id="273" r:id="rId8"/>
    <p:sldId id="263" r:id="rId9"/>
    <p:sldId id="267" r:id="rId10"/>
    <p:sldId id="268" r:id="rId11"/>
    <p:sldId id="270" r:id="rId12"/>
    <p:sldId id="269" r:id="rId13"/>
    <p:sldId id="264" r:id="rId14"/>
    <p:sldId id="265" r:id="rId15"/>
    <p:sldId id="266" r:id="rId16"/>
    <p:sldId id="26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42" autoAdjust="0"/>
  </p:normalViewPr>
  <p:slideViewPr>
    <p:cSldViewPr snapToGrid="0">
      <p:cViewPr varScale="1">
        <p:scale>
          <a:sx n="92" d="100"/>
          <a:sy n="92" d="100"/>
        </p:scale>
        <p:origin x="46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350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71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383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060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57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773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32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920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73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2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71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0F162-6142-4D31-8BEA-19D5FD83E42D}" type="datetimeFigureOut">
              <a:rPr lang="en-US" smtClean="0"/>
              <a:t>10/11/2018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323E9-55B0-4163-B4AF-C7E83FF5A0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0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3.xls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4.xls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Worksheet5.xls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Excel_Worksheet1.xls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Excel_Worksheet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Scaling factor for measurement objects with multiple frequencies</a:t>
            </a:r>
            <a:endParaRPr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5360" y="116633"/>
            <a:ext cx="4056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RAN#88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US" altLang="ja-JP" b="1" dirty="0"/>
              <a:t>Chengdu, China, 8th- 12th October, 2018</a:t>
            </a:r>
            <a:endParaRPr lang="ja-JP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8544272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R4-1813713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3722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9.2.5 Intra-frequency measurement with no measurement </a:t>
            </a:r>
            <a:r>
              <a:rPr lang="en-US" dirty="0" smtClean="0"/>
              <a:t>gap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3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Partial overlapped between MG and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SMTC. </a:t>
            </a:r>
          </a:p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 in Type A/B and RLM-RS are fully overlapped</a:t>
            </a:r>
          </a:p>
          <a:p>
            <a:pPr marL="685800" lvl="4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detection in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FR2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under DRX&lt;=320ms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CSSF</a:t>
            </a:r>
            <a:r>
              <a:rPr lang="en-US" baseline="-25000" dirty="0" err="1">
                <a:solidFill>
                  <a:srgbClr val="FF0000"/>
                </a:solidFill>
              </a:rPr>
              <a:t>outside_gap_i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(option1) or </a:t>
            </a:r>
            <a:r>
              <a:rPr lang="en-US" dirty="0" err="1">
                <a:solidFill>
                  <a:srgbClr val="FF0000"/>
                </a:solidFill>
              </a:rPr>
              <a:t>CSSF</a:t>
            </a:r>
            <a:r>
              <a:rPr lang="en-US" baseline="-25000" dirty="0" err="1">
                <a:solidFill>
                  <a:srgbClr val="FF0000"/>
                </a:solidFill>
              </a:rPr>
              <a:t>intra_outside_gap_i</a:t>
            </a:r>
            <a:r>
              <a:rPr lang="en-US" b="1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(option2)</a:t>
            </a:r>
          </a:p>
          <a:p>
            <a:pPr marL="685800" lvl="4">
              <a:spcBef>
                <a:spcPts val="1000"/>
              </a:spcBef>
            </a:pPr>
            <a:endParaRPr lang="en-US" dirty="0"/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5209893"/>
                  </p:ext>
                </p:extLst>
              </p:nvPr>
            </p:nvGraphicFramePr>
            <p:xfrm>
              <a:off x="838200" y="3371849"/>
              <a:ext cx="10435934" cy="333612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104124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</m:t>
                                      </m:r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800" i="1" smtClean="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𝑀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𝑝𝑠𝑠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𝑠𝑦𝑛𝑐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𝑤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𝑜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𝑔𝑎𝑝𝑠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  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𝑝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#</m:t>
                                              </m:r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i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𝑅𝐿𝑀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52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</m:t>
                                      </m:r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800" i="1" smtClean="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𝑀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𝑝𝑠𝑠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𝑠𝑦𝑛𝑐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𝑤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𝑜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𝑔𝑎𝑝𝑠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  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𝑝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#</m:t>
                                              </m:r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i</m:t>
                                              </m:r>
                                            </m:sup>
                                          </m:sSubSup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𝑅𝐿𝑀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80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𝑝𝑠𝑠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/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𝑠𝑠𝑠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_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𝑠𝑦𝑛𝑐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_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𝑤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/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𝑜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_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𝑔𝑎𝑝𝑠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 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𝑚𝑒𝑎𝑠𝐶𝑦𝑐𝑙𝑒𝑆𝐶𝑒𝑙𝑙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,1.5× 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𝐷𝑅𝑋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  <m:r>
                                <a:rPr lang="en-US" sz="1800" i="1" smtClean="0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sSubSup>
                                <m:sSubSupPr>
                                  <m:ctrlPr>
                                    <a:rPr lang="en-US" sz="180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𝐶</m:t>
                                  </m:r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𝑆𝐹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𝑖𝑛𝑡𝑟𝑎</m:t>
                                  </m:r>
                                </m:sub>
                                <m:sup/>
                              </m:sSubSup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5209893"/>
                  </p:ext>
                </p:extLst>
              </p:nvPr>
            </p:nvGraphicFramePr>
            <p:xfrm>
              <a:off x="838200" y="3371849"/>
              <a:ext cx="10435934" cy="3336124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104124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39779" r="-133" b="-203867"/>
                          </a:stretch>
                        </a:blipFill>
                      </a:tcPr>
                    </a:tc>
                  </a:tr>
                  <a:tr h="1152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133158" r="-133" b="-94211"/>
                          </a:stretch>
                        </a:blipFill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250282" r="-133" b="-113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312227" y="129189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65239"/>
              </p:ext>
            </p:extLst>
          </p:nvPr>
        </p:nvGraphicFramePr>
        <p:xfrm>
          <a:off x="5164282" y="1385888"/>
          <a:ext cx="66960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Worksheet" r:id="rId4" imgW="7629635" imgH="771660" progId="Excel.Sheet.12">
                  <p:embed/>
                </p:oleObj>
              </mc:Choice>
              <mc:Fallback>
                <p:oleObj name="Worksheet" r:id="rId4" imgW="7629635" imgH="77166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4282" y="1385888"/>
                        <a:ext cx="669607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2593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9.2.5 Intra-frequency measurement with no measurement </a:t>
            </a:r>
            <a:r>
              <a:rPr lang="en-US" dirty="0" smtClean="0"/>
              <a:t>gap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3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Fully non-overlapped between MG and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. </a:t>
            </a:r>
            <a:endParaRPr lang="en-US" dirty="0" smtClean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 in Type A/B and RLM-RS are partially overlapped</a:t>
            </a:r>
          </a:p>
          <a:p>
            <a:pPr marL="685800" lvl="4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detection in FR1 under DRX&lt;=320ms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CSSF</a:t>
            </a:r>
            <a:r>
              <a:rPr lang="en-US" baseline="-25000" dirty="0" err="1">
                <a:solidFill>
                  <a:srgbClr val="FF0000"/>
                </a:solidFill>
              </a:rPr>
              <a:t>outside_gap_i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(option1) or </a:t>
            </a:r>
            <a:r>
              <a:rPr lang="en-US" dirty="0" err="1">
                <a:solidFill>
                  <a:srgbClr val="FF0000"/>
                </a:solidFill>
              </a:rPr>
              <a:t>CSSF</a:t>
            </a:r>
            <a:r>
              <a:rPr lang="en-US" baseline="-25000" dirty="0" err="1">
                <a:solidFill>
                  <a:srgbClr val="FF0000"/>
                </a:solidFill>
              </a:rPr>
              <a:t>intra_outside_gap_i</a:t>
            </a:r>
            <a:r>
              <a:rPr lang="en-US" b="1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(option2)</a:t>
            </a:r>
          </a:p>
          <a:p>
            <a:pPr marL="685800" lvl="4">
              <a:spcBef>
                <a:spcPts val="1000"/>
              </a:spcBef>
            </a:pPr>
            <a:endParaRPr lang="en-US" dirty="0"/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3497337"/>
                  </p:ext>
                </p:extLst>
              </p:nvPr>
            </p:nvGraphicFramePr>
            <p:xfrm>
              <a:off x="838200" y="3430614"/>
              <a:ext cx="10435934" cy="316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044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800" b="0" i="1" smtClean="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5</m:t>
                                              </m:r>
                                            </m:e>
                                          </m:d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  <m:r>
                                            <a:rPr lang="en-US" sz="1800" b="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)</m:t>
                                          </m:r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44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US" sz="1800" i="1" strike="sngStrike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800" i="1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𝐾</m:t>
                                    </m:r>
                                  </m:e>
                                  <m:sub>
                                    <m:r>
                                      <a:rPr lang="en-US" sz="1800" i="1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𝑐𝑎</m:t>
                                    </m:r>
                                    <m:r>
                                      <a:rPr lang="en-US" sz="1800" i="1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 </m:t>
                                    </m:r>
                                  </m:sub>
                                  <m:sup>
                                    <m:r>
                                      <a:rPr lang="en-US" sz="1800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#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1800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i</m:t>
                                    </m:r>
                                  </m:sup>
                                </m:sSubSup>
                                <m: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新細明體" panose="02020500000000000000" pitchFamily="18" charset="-120"/>
                                    <a:cs typeface="Arial" panose="020B0604020202020204" pitchFamily="34" charset="0"/>
                                  </a:rPr>
                                  <m:t>×</m:t>
                                </m:r>
                                <m:func>
                                  <m:funcPr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max</m:t>
                                    </m:r>
                                  </m:fName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600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 , </m:t>
                                        </m:r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𝑐𝑒𝑖𝑙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1.5×</m:t>
                                            </m:r>
                                            <m:d>
                                              <m:dPr>
                                                <m:begChr m:val="["/>
                                                <m:endChr m:val="]"/>
                                                <m:ctrlP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800" b="0" i="1" smtClean="0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5</m:t>
                                                </m:r>
                                              </m:e>
                                            </m:d>
                                          </m:e>
                                        </m:d>
                                        <m:r>
                                          <a:rPr lang="en-US" sz="18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×</m:t>
                                        </m:r>
                                        <m:func>
                                          <m:funcPr>
                                            <m:ctrlPr>
                                              <a:rPr lang="en-US" sz="18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180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max</m:t>
                                            </m:r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8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8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8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𝑆𝑀𝑇𝐶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en-US" sz="18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#</m:t>
                                                    </m:r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8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i</m:t>
                                                    </m:r>
                                                  </m:sup>
                                                </m:sSubSup>
                                                <m:r>
                                                  <a:rPr lang="en-US" sz="18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, 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18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8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8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𝐷𝑅𝑋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d>
                                          </m:e>
                                        </m:func>
                                        <m:r>
                                          <a:rPr lang="en-US" sz="180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×</m:t>
                                        </m:r>
                                        <m:sSubSup>
                                          <m:sSubSupPr>
                                            <m:ctrlPr>
                                              <a:rPr lang="en-US" sz="180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sSubSupPr>
                                          <m:e>
                                            <m:r>
                                              <a:rPr lang="en-US" sz="1800" i="1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𝐶</m:t>
                                            </m:r>
                                            <m:r>
                                              <a:rPr lang="en-US" sz="1800" b="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𝑆</m:t>
                                            </m:r>
                                            <m:r>
                                              <a:rPr lang="en-US" sz="1800" i="1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𝑆𝐹</m:t>
                                            </m:r>
                                          </m:e>
                                          <m:sub>
                                            <m:r>
                                              <a:rPr lang="en-US" sz="1800" b="0" i="1" smtClean="0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𝑖𝑛𝑡𝑟𝑎</m:t>
                                            </m:r>
                                          </m:sub>
                                          <m:sup/>
                                        </m:sSubSup>
                                        <m:r>
                                          <a:rPr lang="en-US" sz="18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)</m:t>
                                        </m:r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e>
                              </m:d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𝑚𝑒𝑎𝑠𝐶𝑦𝑐𝑙𝑒𝑆𝐶𝑒𝑙𝑙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,1.5× 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𝐷𝑅𝑋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  <m:r>
                                <a:rPr lang="en-US" sz="1800" i="1" smtClean="0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sSubSup>
                                <m:sSubSupPr>
                                  <m:ctrlPr>
                                    <a:rPr lang="en-US" sz="180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𝐶</m:t>
                                  </m:r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𝑆𝐹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𝑖𝑛𝑡𝑟𝑎</m:t>
                                  </m:r>
                                </m:sub>
                                <m:sup/>
                              </m:sSubSup>
                              <m:r>
                                <a:rPr lang="en-US" sz="1800" b="0" i="1" smtClean="0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)</m:t>
                              </m:r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3497337"/>
                  </p:ext>
                </p:extLst>
              </p:nvPr>
            </p:nvGraphicFramePr>
            <p:xfrm>
              <a:off x="838200" y="3430614"/>
              <a:ext cx="10435934" cy="316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044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581" r="-133" b="-204070"/>
                          </a:stretch>
                        </a:blipFill>
                      </a:tcPr>
                    </a:tc>
                  </a:tr>
                  <a:tr h="1044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101170" r="-133" b="-105263"/>
                          </a:stretch>
                        </a:blipFill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193258" r="-133" b="-112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29100" y="15208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857154"/>
              </p:ext>
            </p:extLst>
          </p:nvPr>
        </p:nvGraphicFramePr>
        <p:xfrm>
          <a:off x="5205846" y="1289373"/>
          <a:ext cx="6705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Worksheet" r:id="rId4" imgW="7629635" imgH="771660" progId="Excel.Sheet.12">
                  <p:embed/>
                </p:oleObj>
              </mc:Choice>
              <mc:Fallback>
                <p:oleObj name="Worksheet" r:id="rId4" imgW="7629635" imgH="77166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846" y="1289373"/>
                        <a:ext cx="67056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2617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9.2.5 Intra-frequency measurement with no measurement </a:t>
            </a:r>
            <a:r>
              <a:rPr lang="en-US" dirty="0" smtClean="0"/>
              <a:t>gap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3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Fully non-overlapped between MG and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SMTC. </a:t>
            </a:r>
          </a:p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 in Type A/B and RLM-RS are fully overlapped</a:t>
            </a:r>
          </a:p>
          <a:p>
            <a:pPr marL="685800" lvl="4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detection in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FR2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under DRX&lt;=320ms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CSSF</a:t>
            </a:r>
            <a:r>
              <a:rPr lang="en-US" baseline="-25000" dirty="0" err="1">
                <a:solidFill>
                  <a:srgbClr val="FF0000"/>
                </a:solidFill>
              </a:rPr>
              <a:t>outside_gap_i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(option1) or </a:t>
            </a:r>
            <a:r>
              <a:rPr lang="en-US" dirty="0" err="1">
                <a:solidFill>
                  <a:srgbClr val="FF0000"/>
                </a:solidFill>
              </a:rPr>
              <a:t>CSSF</a:t>
            </a:r>
            <a:r>
              <a:rPr lang="en-US" baseline="-25000" dirty="0" err="1">
                <a:solidFill>
                  <a:srgbClr val="FF0000"/>
                </a:solidFill>
              </a:rPr>
              <a:t>intra_outside_gap_i</a:t>
            </a:r>
            <a:r>
              <a:rPr lang="en-US" b="1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(option2)</a:t>
            </a:r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8506936"/>
                  </p:ext>
                </p:extLst>
              </p:nvPr>
            </p:nvGraphicFramePr>
            <p:xfrm>
              <a:off x="879790" y="3425289"/>
              <a:ext cx="10432420" cy="316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6000"/>
                    <a:gridCol w="9185562"/>
                  </a:tblGrid>
                  <a:tr h="1044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800" i="1" smtClean="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𝑀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𝑝𝑠𝑠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𝑠𝑦𝑛𝑐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𝑤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𝑜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𝑔𝑎𝑝𝑠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  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𝑅𝐿𝑀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</m:e>
                                      </m:func>
                                      <m:r>
                                        <a:rPr lang="en-US" sz="180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sSubSup>
                                        <m:sSubSupPr>
                                          <m:ctrlPr>
                                            <a:rPr lang="en-US" sz="1800" i="1" smtClean="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sz="1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𝐶</m:t>
                                          </m:r>
                                          <m:r>
                                            <a:rPr lang="en-US" sz="1800" b="0" i="1" smtClean="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𝑆</m:t>
                                          </m:r>
                                          <m:r>
                                            <a:rPr lang="en-US" sz="1800" i="1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𝑆𝐹</m:t>
                                          </m:r>
                                        </m:e>
                                        <m:sub>
                                          <m:r>
                                            <a:rPr lang="en-US" sz="1800" b="0" i="1" smtClean="0">
                                              <a:solidFill>
                                                <a:srgbClr val="FF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𝑖𝑛𝑡𝑟𝑎</m:t>
                                          </m:r>
                                        </m:sub>
                                        <m:sup/>
                                      </m:sSubSup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44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SCells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en-US" sz="1800" i="1" smtClean="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𝑀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𝑝𝑠𝑠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𝑠𝑠𝑠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𝑠𝑦𝑛𝑐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𝑤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/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𝑜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_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𝑔𝑎𝑝𝑠</m:t>
                                                  </m:r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  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𝑅𝐿𝑀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80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𝑝𝑠𝑠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/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𝑠𝑠𝑠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_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𝑠𝑦𝑛𝑐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_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𝑤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/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𝑜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_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𝑔𝑎𝑝𝑠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 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𝑚𝑒𝑎𝑠𝐶𝑦𝑐𝑙𝑒𝑆𝐶𝑒𝑙𝑙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,1.5× 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𝐷𝑅𝑋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func>
                              <m:r>
                                <a:rPr lang="en-US" sz="1800" i="1" smtClean="0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sSubSup>
                                <m:sSubSupPr>
                                  <m:ctrlPr>
                                    <a:rPr lang="en-US" sz="180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𝐶</m:t>
                                  </m:r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𝑆𝐹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𝑖𝑛𝑡𝑟𝑎</m:t>
                                  </m:r>
                                </m:sub>
                                <m:sup/>
                              </m:sSubSup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8506936"/>
                  </p:ext>
                </p:extLst>
              </p:nvPr>
            </p:nvGraphicFramePr>
            <p:xfrm>
              <a:off x="879790" y="3425289"/>
              <a:ext cx="10432420" cy="316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6000"/>
                    <a:gridCol w="9185562"/>
                  </a:tblGrid>
                  <a:tr h="1044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36" t="-43023" r="-133" b="-204070"/>
                          </a:stretch>
                        </a:blipFill>
                      </a:tcPr>
                    </a:tc>
                  </a:tr>
                  <a:tr h="1044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SCells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36" t="-143860" r="-133" b="-105263"/>
                          </a:stretch>
                        </a:blipFill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36" t="-234270" r="-133" b="-112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288972" y="133570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971970"/>
              </p:ext>
            </p:extLst>
          </p:nvPr>
        </p:nvGraphicFramePr>
        <p:xfrm>
          <a:off x="5288972" y="1275868"/>
          <a:ext cx="66960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Worksheet" r:id="rId4" imgW="7629635" imgH="771660" progId="Excel.Sheet.12">
                  <p:embed/>
                </p:oleObj>
              </mc:Choice>
              <mc:Fallback>
                <p:oleObj name="Worksheet" r:id="rId4" imgW="7629635" imgH="77166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8972" y="1275868"/>
                        <a:ext cx="669607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43627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detection in FR1 under DRX&lt;=320ms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CSSF</a:t>
            </a:r>
            <a:r>
              <a:rPr lang="en-US" baseline="-25000" dirty="0" err="1" smtClean="0">
                <a:solidFill>
                  <a:srgbClr val="00B050"/>
                </a:solidFill>
              </a:rPr>
              <a:t>within_gap_i</a:t>
            </a:r>
            <a:r>
              <a:rPr lang="en-US" baseline="-25000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 or 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intra_within_gap_i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option2)</a:t>
            </a:r>
          </a:p>
          <a:p>
            <a:pPr marL="685800" lvl="4">
              <a:spcBef>
                <a:spcPts val="1000"/>
              </a:spcBef>
            </a:pPr>
            <a:endParaRPr lang="en-US" dirty="0"/>
          </a:p>
          <a:p>
            <a:pPr marL="228600" lvl="3">
              <a:spcBef>
                <a:spcPts val="1000"/>
              </a:spcBef>
            </a:pPr>
            <a:endParaRPr lang="en-US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28600" lvl="3">
              <a:spcBef>
                <a:spcPts val="1000"/>
              </a:spcBef>
            </a:pPr>
            <a:endParaRPr lang="en-US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sz="1800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9.2.6 Intra-frequency measurement with measurement gap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4022553"/>
                  </p:ext>
                </p:extLst>
              </p:nvPr>
            </p:nvGraphicFramePr>
            <p:xfrm>
              <a:off x="838200" y="2690503"/>
              <a:ext cx="10435934" cy="29414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044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C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PCell/</a:t>
                          </a:r>
                          <a:b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400" i="1" smtClean="0"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max</m:t>
                                    </m:r>
                                  </m:fName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600</m:t>
                                        </m:r>
                                        <m: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 , </m:t>
                                        </m:r>
                                        <m: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𝑐𝑒𝑖𝑙</m:t>
                                        </m:r>
                                        <m:d>
                                          <m:dPr>
                                            <m:ctrlPr>
                                              <a:rPr lang="en-US" sz="14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4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1.5×</m:t>
                                            </m:r>
                                            <m:r>
                                              <a:rPr lang="en-US" sz="14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[5] </m:t>
                                            </m:r>
                                          </m:e>
                                        </m:d>
                                        <m: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×</m:t>
                                        </m:r>
                                        <m:func>
                                          <m:funcPr>
                                            <m:ctrlPr>
                                              <a:rPr lang="en-US" sz="12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120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max</m:t>
                                            </m:r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𝑀𝐺𝑅𝑃</m:t>
                                                    </m:r>
                                                  </m:sub>
                                                </m:sSub>
                                                <m:r>
                                                  <a:rPr lang="en-US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,</m:t>
                                                </m:r>
                                                <m:sSubSup>
                                                  <m:sSubSupPr>
                                                    <m:ctrlP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𝑆𝑀𝑇𝐶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en-US" sz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#</m:t>
                                                    </m:r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i</m:t>
                                                    </m:r>
                                                  </m:sup>
                                                </m:sSubSup>
                                                <m:r>
                                                  <a:rPr lang="en-US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, 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𝐷𝑅𝑋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d>
                                            <m:r>
                                              <a:rPr lang="en-US" sz="16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×</m:t>
                                            </m:r>
                                            <m:sSubSup>
                                              <m:sSubSupPr>
                                                <m:ctrlPr>
                                                  <a:rPr lang="en-US" sz="160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𝐶</m:t>
                                                </m:r>
                                                <m:r>
                                                  <a:rPr lang="en-US" sz="1600" b="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𝑆</m:t>
                                                </m:r>
                                                <m:r>
                                                  <a:rPr lang="en-US" sz="1600" i="1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𝑆𝐹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b="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𝑖𝑛𝑡𝑟𝑎</m:t>
                                                </m:r>
                                              </m:sub>
                                              <m:sup/>
                                            </m:sSubSup>
                                          </m:e>
                                        </m:func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6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44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400" i="1" smtClean="0"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max</m:t>
                                    </m:r>
                                  </m:fName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400" b="0" i="1" smtClean="0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600</m:t>
                                        </m:r>
                                        <m: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 , </m:t>
                                        </m:r>
                                        <m: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𝑐𝑒𝑖𝑙</m:t>
                                        </m:r>
                                        <m:d>
                                          <m:dPr>
                                            <m:ctrlPr>
                                              <a:rPr lang="en-US" sz="14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4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1.5×</m:t>
                                            </m:r>
                                            <m:r>
                                              <a:rPr lang="en-US" sz="14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[5] </m:t>
                                            </m:r>
                                          </m:e>
                                        </m:d>
                                        <m:r>
                                          <a:rPr lang="en-US" sz="1400" i="1"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×</m:t>
                                        </m:r>
                                        <m:func>
                                          <m:funcPr>
                                            <m:ctrlPr>
                                              <a:rPr lang="en-US" sz="1200" i="1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120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max</m:t>
                                            </m:r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Sup>
                                                  <m:sSubSupPr>
                                                    <m:ctrlP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200" i="1">
                                                            <a:effectLst/>
                                                            <a:latin typeface="Cambria Math" panose="02040503050406030204" pitchFamily="18" charset="0"/>
                                                            <a:ea typeface="新細明體" panose="02020500000000000000" pitchFamily="18" charset="-120"/>
                                                            <a:cs typeface="Arial" panose="020B0604020202020204" pitchFamily="34" charset="0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200" i="1">
                                                            <a:effectLst/>
                                                            <a:latin typeface="Cambria Math" panose="02040503050406030204" pitchFamily="18" charset="0"/>
                                                            <a:ea typeface="新細明體" panose="02020500000000000000" pitchFamily="18" charset="-120"/>
                                                            <a:cs typeface="Arial" panose="020B0604020202020204" pitchFamily="34" charset="0"/>
                                                          </a:rPr>
                                                          <m:t>𝑇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200" i="1">
                                                            <a:effectLst/>
                                                            <a:latin typeface="Cambria Math" panose="02040503050406030204" pitchFamily="18" charset="0"/>
                                                            <a:ea typeface="新細明體" panose="02020500000000000000" pitchFamily="18" charset="-120"/>
                                                            <a:cs typeface="Arial" panose="020B0604020202020204" pitchFamily="34" charset="0"/>
                                                          </a:rPr>
                                                          <m:t>𝑀𝐺𝑅𝑃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,</m:t>
                                                    </m:r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𝑆𝑀𝑇𝐶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en-US" sz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#</m:t>
                                                    </m:r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200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i</m:t>
                                                    </m:r>
                                                  </m:sup>
                                                </m:sSubSup>
                                                <m:r>
                                                  <a:rPr lang="en-US" sz="1200" i="1"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, 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200" i="1"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新細明體" panose="02020500000000000000" pitchFamily="18" charset="-120"/>
                                                        <a:cs typeface="Arial" panose="020B0604020202020204" pitchFamily="34" charset="0"/>
                                                      </a:rPr>
                                                      <m:t>𝐷𝑅𝑋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d>
                                            <m:r>
                                              <a:rPr lang="en-US" sz="16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×</m:t>
                                            </m:r>
                                            <m:sSubSup>
                                              <m:sSubSupPr>
                                                <m:ctrlPr>
                                                  <a:rPr lang="en-US" sz="160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600" i="1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𝐶</m:t>
                                                </m:r>
                                                <m:r>
                                                  <a:rPr lang="en-US" sz="1600" b="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𝑆</m:t>
                                                </m:r>
                                                <m:r>
                                                  <a:rPr lang="en-US" sz="1600" i="1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𝑆𝐹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600" b="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𝑖𝑛𝑡𝑟𝑎</m:t>
                                                </m:r>
                                              </m:sub>
                                              <m:sup/>
                                            </m:sSubSup>
                                            <m:r>
                                              <a:rPr lang="en-US" sz="1400" b="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)</m:t>
                                            </m:r>
                                          </m:e>
                                        </m:func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6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853481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600" i="1" strike="sngStrike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600" b="0" i="1" strike="sngStrike" smtClean="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5</m:t>
                                    </m:r>
                                  </m:e>
                                </m:d>
                                <m:r>
                                  <a:rPr lang="en-US" sz="1600" i="1" strike="sngStrike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新細明體" panose="02020500000000000000" pitchFamily="18" charset="-120"/>
                                    <a:cs typeface="Arial" panose="020B0604020202020204" pitchFamily="34" charset="0"/>
                                  </a:rPr>
                                  <m:t>×</m:t>
                                </m:r>
                                <m:func>
                                  <m:funcPr>
                                    <m:ctrlPr>
                                      <a:rPr lang="en-US" sz="1400" i="1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 strike="sngStrike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新細明體" panose="02020500000000000000" pitchFamily="18" charset="-120"/>
                                        <a:cs typeface="Arial" panose="020B0604020202020204" pitchFamily="34" charset="0"/>
                                      </a:rPr>
                                      <m:t>max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400" i="1" strike="sngStrike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400" i="1" strike="sngStrike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i="1" strike="sngStrike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i="1" strike="sngStrike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𝑚𝑒𝑎𝑠𝐶𝑦𝑐𝑙𝑒𝑆𝐶𝑒𝑙𝑙</m:t>
                                            </m:r>
                                          </m:sub>
                                        </m:sSub>
                                        <m:r>
                                          <a:rPr lang="en-US" sz="1400" i="1" strike="sngStrike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,</m:t>
                                        </m:r>
                                        <m:r>
                                          <a:rPr lang="en-US" sz="1600" i="1" strike="sngStrike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1.5×</m:t>
                                        </m:r>
                                        <m:r>
                                          <a:rPr lang="en-US" sz="1400" i="1" strike="sngStrike"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新細明體" panose="02020500000000000000" pitchFamily="18" charset="-120"/>
                                            <a:cs typeface="Arial" panose="020B0604020202020204" pitchFamily="34" charset="0"/>
                                          </a:rPr>
                                          <m:t> 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400" i="1" strike="sngStrike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400" i="1" strike="sngStrike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𝑇</m:t>
                                            </m:r>
                                          </m:e>
                                          <m:sub>
                                            <m:r>
                                              <a:rPr lang="en-US" sz="1400" i="1" strike="sngStrike">
                                                <a:solidFill>
                                                  <a:srgbClr val="FF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𝐷𝑅𝑋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6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20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44022553"/>
                  </p:ext>
                </p:extLst>
              </p:nvPr>
            </p:nvGraphicFramePr>
            <p:xfrm>
              <a:off x="838200" y="2690503"/>
              <a:ext cx="10435934" cy="294148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044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C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PCell/</a:t>
                          </a:r>
                          <a:b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3727" t="-585" r="-133" b="-183626"/>
                          </a:stretch>
                        </a:blipFill>
                      </a:tcPr>
                    </a:tc>
                  </a:tr>
                  <a:tr h="1044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3727" t="-100000" r="-133" b="-82558"/>
                          </a:stretch>
                        </a:blipFill>
                      </a:tcPr>
                    </a:tc>
                  </a:tr>
                  <a:tr h="853481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3727" t="-245714" r="-133" b="-142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76140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detection in FR1 under DRX&lt;=320ms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inter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olidFill>
                  <a:srgbClr val="00B050"/>
                </a:solidFill>
              </a:rPr>
              <a:t>CSSF</a:t>
            </a:r>
            <a:r>
              <a:rPr lang="en-US" baseline="-25000" dirty="0" err="1" smtClean="0">
                <a:solidFill>
                  <a:srgbClr val="00B050"/>
                </a:solidFill>
              </a:rPr>
              <a:t>within_gap_i</a:t>
            </a:r>
            <a:r>
              <a:rPr lang="en-US" baseline="-25000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(option1) or </a:t>
            </a:r>
            <a:r>
              <a:rPr lang="en-US" dirty="0" err="1" smtClean="0">
                <a:solidFill>
                  <a:srgbClr val="00B050"/>
                </a:solidFill>
              </a:rPr>
              <a:t>CSSF</a:t>
            </a:r>
            <a:r>
              <a:rPr lang="en-US" baseline="-25000" dirty="0" err="1" smtClean="0">
                <a:solidFill>
                  <a:srgbClr val="00B050"/>
                </a:solidFill>
              </a:rPr>
              <a:t>inter_i</a:t>
            </a:r>
            <a:r>
              <a:rPr lang="en-US" baseline="-25000" dirty="0" smtClean="0">
                <a:solidFill>
                  <a:srgbClr val="00B05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(option2)</a:t>
            </a:r>
          </a:p>
          <a:p>
            <a:pPr marL="685800" lvl="4">
              <a:spcBef>
                <a:spcPts val="1000"/>
              </a:spcBef>
            </a:pPr>
            <a:endParaRPr lang="en-US" dirty="0" smtClean="0"/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9.3 NR inter-frequency measurement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1159165"/>
                  </p:ext>
                </p:extLst>
              </p:nvPr>
            </p:nvGraphicFramePr>
            <p:xfrm>
              <a:off x="838201" y="3208564"/>
              <a:ext cx="10435934" cy="25979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2597978"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</a:t>
                          </a: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NR inter freq.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80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800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max</m:t>
                                    </m:r>
                                  </m:fName>
                                  <m:e>
                                    <m:d>
                                      <m:dPr>
                                        <m:begChr m:val="{"/>
                                        <m:endChr m:val="}"/>
                                        <m:ctrlPr>
                                          <a:rPr lang="en-US" sz="18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1800" i="1" kern="12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6</m:t>
                                        </m:r>
                                        <m:r>
                                          <a:rPr lang="en-US" sz="1800" b="0" i="1" kern="12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00</m:t>
                                        </m:r>
                                        <m:r>
                                          <a:rPr lang="en-US" sz="18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, </m:t>
                                        </m:r>
                                        <m:r>
                                          <a:rPr lang="en-US" sz="18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𝑐𝑒𝑖𝑙</m:t>
                                        </m:r>
                                        <m:d>
                                          <m:dPr>
                                            <m:ctrlPr>
                                              <a:rPr lang="en-US" sz="180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80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1.5×</m:t>
                                            </m:r>
                                            <m:d>
                                              <m:dPr>
                                                <m:begChr m:val="["/>
                                                <m:endChr m:val="]"/>
                                                <m:ctrlPr>
                                                  <a:rPr lang="en-US" sz="180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r>
                                                  <a:rPr lang="en-US" sz="1800" b="0" i="1" kern="1200" smtClean="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  <m:t>8</m:t>
                                                </m:r>
                                              </m:e>
                                            </m:d>
                                          </m:e>
                                        </m:d>
                                        <m:r>
                                          <a:rPr lang="en-US" sz="18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+mn-ea"/>
                                            <a:cs typeface="+mn-cs"/>
                                          </a:rPr>
                                          <m:t>×</m:t>
                                        </m:r>
                                        <m:func>
                                          <m:funcPr>
                                            <m:ctrlPr>
                                              <a:rPr lang="en-US" sz="180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en-US" sz="1800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+mn-ea"/>
                                                <a:cs typeface="+mn-cs"/>
                                              </a:rPr>
                                              <m:t>max</m:t>
                                            </m:r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en-US" sz="180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𝑀𝐺𝑅𝑃</m:t>
                                                    </m:r>
                                                  </m:sub>
                                                </m:sSub>
                                                <m:r>
                                                  <a:rPr lang="en-US" sz="180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  <m:t>,</m:t>
                                                </m:r>
                                                <m:sSubSup>
                                                  <m:sSubSupPr>
                                                    <m:ctrlP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</m:ctrlPr>
                                                  </m:sSubSupPr>
                                                  <m:e>
                                                    <m: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𝑆𝑀𝑇𝐶</m:t>
                                                    </m:r>
                                                  </m:sub>
                                                  <m:sup>
                                                    <m:r>
                                                      <a:rPr lang="en-US" sz="1800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#</m:t>
                                                    </m:r>
                                                    <m:r>
                                                      <m:rPr>
                                                        <m:sty m:val="p"/>
                                                      </m:rPr>
                                                      <a:rPr lang="en-US" sz="1800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i</m:t>
                                                    </m:r>
                                                  </m:sup>
                                                </m:sSubSup>
                                                <m:r>
                                                  <a:rPr lang="en-US" sz="180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+mn-ea"/>
                                                    <a:cs typeface="+mn-cs"/>
                                                  </a:rPr>
                                                  <m:t>, </m:t>
                                                </m:r>
                                                <m:sSub>
                                                  <m:sSubPr>
                                                    <m:ctrlP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𝑇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80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+mn-ea"/>
                                                        <a:cs typeface="+mn-cs"/>
                                                      </a:rPr>
                                                      <m:t>𝐷𝑅𝑋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d>
                                            <m:r>
                                              <a:rPr lang="en-US" sz="1800" i="1" smtClean="0">
                                                <a:effectLst/>
                                                <a:latin typeface="Cambria Math" panose="02040503050406030204" pitchFamily="18" charset="0"/>
                                                <a:ea typeface="新細明體" panose="02020500000000000000" pitchFamily="18" charset="-120"/>
                                                <a:cs typeface="Arial" panose="020B0604020202020204" pitchFamily="34" charset="0"/>
                                              </a:rPr>
                                              <m:t>×</m:t>
                                            </m:r>
                                            <m:sSubSup>
                                              <m:sSubSupPr>
                                                <m:ctrlPr>
                                                  <a:rPr lang="en-US" sz="180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sz="1800" i="1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𝐶</m:t>
                                                </m:r>
                                                <m:r>
                                                  <a:rPr lang="en-US" sz="1800" b="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𝑆</m:t>
                                                </m:r>
                                                <m:r>
                                                  <a:rPr lang="en-US" sz="1800" i="1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𝑆𝐹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1800" b="0" i="1" smtClean="0">
                                                    <a:solidFill>
                                                      <a:srgbClr val="FF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新細明體" panose="02020500000000000000" pitchFamily="18" charset="-120"/>
                                                    <a:cs typeface="Arial" panose="020B0604020202020204" pitchFamily="34" charset="0"/>
                                                  </a:rPr>
                                                  <m:t>𝑖𝑛𝑡𝑒𝑟</m:t>
                                                </m:r>
                                              </m:sub>
                                              <m:sup/>
                                            </m:sSubSup>
                                          </m:e>
                                        </m:func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1159165"/>
                  </p:ext>
                </p:extLst>
              </p:nvPr>
            </p:nvGraphicFramePr>
            <p:xfrm>
              <a:off x="838201" y="3208564"/>
              <a:ext cx="10435934" cy="259797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2597978"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</a:t>
                          </a: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NR inter freq.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3727" t="-234" r="-133" b="-46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43490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9.4 NR inter-RAT measurement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7374273"/>
                  </p:ext>
                </p:extLst>
              </p:nvPr>
            </p:nvGraphicFramePr>
            <p:xfrm>
              <a:off x="838201" y="2833007"/>
              <a:ext cx="10435934" cy="34788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42678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Identify the E-UTRAN FDD inter-RAT cells 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52113"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</a:t>
                          </a: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LTE inter -RAT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80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𝐼𝑑𝑒𝑛𝑡𝑖𝑓𝑦</m:t>
                                  </m:r>
                                  <m:r>
                                    <a:rPr lang="en-US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,  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𝐸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𝑈𝑇𝑅𝐴𝑁</m:t>
                                  </m:r>
                                  <m:r>
                                    <a:rPr lang="en-US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 </m:t>
                                  </m:r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𝐹𝐷𝐷</m:t>
                                  </m:r>
                                </m:sub>
                              </m:sSub>
                              <m:r>
                                <a:rPr lang="en-US" sz="1800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𝐵𝑎𝑠𝑖𝑐𝐼𝑑𝑒𝑛𝑡𝑖𝑓𝑦</m:t>
                                  </m:r>
                                </m:sub>
                              </m:sSub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f>
                                <m:fPr>
                                  <m:ctrlPr>
                                    <a:rPr lang="en-US" sz="180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800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480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en-US" sz="18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8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sz="1800" i="1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𝐼𝑛𝑡𝑒𝑟</m:t>
                                      </m:r>
                                      <m:r>
                                        <a:rPr lang="en-US" sz="1800" kern="1200">
                                          <a:solidFill>
                                            <a:schemeClr val="tx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(</m:t>
                              </m:r>
                              <m:sSubSup>
                                <m:sSubSupPr>
                                  <m:ctrlPr>
                                    <a:rPr lang="en-US" sz="180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𝐶</m:t>
                                  </m:r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𝑆𝐹</m:t>
                                  </m:r>
                                </m:e>
                                <m:sub>
                                  <m:r>
                                    <a:rPr lang="en-US" sz="1800" b="0" i="1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𝑖𝑛𝑡𝑒𝑟𝑅𝐴𝑇</m:t>
                                  </m:r>
                                </m:sub>
                                <m:sup/>
                              </m:sSubSup>
                              <m:r>
                                <a:rPr lang="en-US" sz="1800" b="0" i="1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)</m:t>
                              </m:r>
                              <m:r>
                                <a:rPr lang="en-US" sz="1800" i="1" kern="12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𝑚𝑠</m:t>
                              </m:r>
                            </m:oMath>
                          </a14:m>
                          <a:r>
                            <a:rPr lang="en-US" sz="18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lang="en-US" sz="1800" dirty="0" smtClean="0">
                              <a:effectLst/>
                              <a:latin typeface="Calibri" panose="020F050202020403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 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97374273"/>
                  </p:ext>
                </p:extLst>
              </p:nvPr>
            </p:nvGraphicFramePr>
            <p:xfrm>
              <a:off x="838201" y="2833007"/>
              <a:ext cx="10435934" cy="3478893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426780"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80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Identify the E-UTRAN FDD inter-RAT cells </a:t>
                          </a:r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3052113"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</a:t>
                          </a: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indent="0" algn="ctr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8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400" dirty="0" smtClean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LTE inter -RAT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2"/>
                          <a:stretch>
                            <a:fillRect l="-13727" t="-14143" r="-133" b="-398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interRAT</a:t>
            </a:r>
            <a:r>
              <a:rPr lang="en-US" baseline="-25000" dirty="0" smtClean="0">
                <a:sym typeface="Wingdings" panose="05000000000000000000" pitchFamily="2" charset="2"/>
              </a:rPr>
              <a:t> </a:t>
            </a:r>
            <a:r>
              <a:rPr lang="en-US" dirty="0" err="1" smtClean="0">
                <a:sym typeface="Wingdings" panose="05000000000000000000" pitchFamily="2" charset="2"/>
              </a:rPr>
              <a:t>euqals</a:t>
            </a:r>
            <a:r>
              <a:rPr lang="en-US" dirty="0" smtClean="0">
                <a:sym typeface="Wingdings" panose="05000000000000000000" pitchFamily="2" charset="2"/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within_gap_i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(option1) or 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inter_i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en-US" dirty="0"/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559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R4-1809353, Discussion summary for UE measurement gap AI 5.2.3, Intel, July, 2018.</a:t>
            </a:r>
          </a:p>
        </p:txBody>
      </p:sp>
    </p:spTree>
    <p:extLst>
      <p:ext uri="{BB962C8B-B14F-4D97-AF65-F5344CB8AC3E}">
        <p14:creationId xmlns:p14="http://schemas.microsoft.com/office/powerpoint/2010/main" val="2256477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Agreed 5 scenarios for intra-frequency measurement without gap (agreed in #AH1807 </a:t>
            </a:r>
            <a:r>
              <a:rPr lang="en-US" dirty="0"/>
              <a:t>meeting </a:t>
            </a:r>
            <a:r>
              <a:rPr lang="en-US" dirty="0" smtClean="0"/>
              <a:t>[1])</a:t>
            </a:r>
            <a:endParaRPr lang="en-US" dirty="0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22218" y="2658917"/>
            <a:ext cx="9736281" cy="39544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571500" indent="-342900">
              <a:spcBef>
                <a:spcPts val="375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sz="2000" dirty="0" smtClean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RAN4 </a:t>
            </a:r>
            <a:r>
              <a:rPr lang="en-US" sz="2000" dirty="0"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to specify the requirements of following 5 scenarios: </a:t>
            </a:r>
            <a:endParaRPr lang="en-US" sz="2000" dirty="0" smtClean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589280" indent="-228600">
              <a:spcBef>
                <a:spcPts val="375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Scenario A: 1a/1b. Fully overlapped between MG and SMTC in Type A/B</a:t>
            </a:r>
          </a:p>
          <a:p>
            <a:pPr marL="589280" indent="-228600">
              <a:spcBef>
                <a:spcPts val="375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Scenario B1</a:t>
            </a: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: 2a/2b. Partial overlapped between MG and SMTC in Type A/B. </a:t>
            </a:r>
          </a:p>
          <a:p>
            <a:pPr marL="1160780" lvl="1" indent="-342900"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SMTC in Type A/B and RLM-RS are partially overlapped</a:t>
            </a:r>
          </a:p>
          <a:p>
            <a:pPr marL="589280" indent="-228600">
              <a:spcBef>
                <a:spcPts val="375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Scenario B2: 2a/2b. Partial overlapped between MG and SMTC in Type A/B. </a:t>
            </a:r>
          </a:p>
          <a:p>
            <a:pPr marL="1160780" lvl="1" indent="-342900"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SMTC in Type A/B and RLM-RS are fully overlapped</a:t>
            </a:r>
          </a:p>
          <a:p>
            <a:pPr marL="589280" indent="-228600">
              <a:spcBef>
                <a:spcPts val="375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Scenario C1: 3a/3b. Fully non-overlapped between MG and SMTC in Type A/B. </a:t>
            </a:r>
          </a:p>
          <a:p>
            <a:pPr marL="1160780" lvl="1" indent="-342900"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SMTC in Type A/B and RLM-RS are partially overlapped</a:t>
            </a:r>
          </a:p>
          <a:p>
            <a:pPr marL="589280" indent="-228600">
              <a:spcBef>
                <a:spcPts val="375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Scenario C2: 3a/3b. Fully non-overlapped between MG and SMTC in Type A/B. </a:t>
            </a:r>
          </a:p>
          <a:p>
            <a:pPr marL="1160780" lvl="1" indent="-342900">
              <a:spcBef>
                <a:spcPts val="375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SMTC in Type A/B and RLM-RS are fully overlapped</a:t>
            </a:r>
          </a:p>
          <a:p>
            <a:pPr marL="571500" lvl="1" indent="-342900">
              <a:spcBef>
                <a:spcPts val="375"/>
              </a:spcBef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It </a:t>
            </a: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is noted that Type A/B/C/D should be also clarified in the spec</a:t>
            </a:r>
          </a:p>
          <a:p>
            <a:pPr marL="571500" indent="-342900">
              <a:spcBef>
                <a:spcPts val="375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n-US" sz="20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88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27130"/>
          </a:xfrm>
        </p:spPr>
        <p:txBody>
          <a:bodyPr>
            <a:noAutofit/>
          </a:bodyPr>
          <a:lstStyle/>
          <a:p>
            <a:r>
              <a:rPr lang="en-US" sz="2400" dirty="0" smtClean="0"/>
              <a:t>Requirements assuming UE conducts measurement outside measurement gap</a:t>
            </a:r>
          </a:p>
          <a:p>
            <a:pPr lvl="1"/>
            <a:r>
              <a:rPr lang="en-US" sz="2000" dirty="0" smtClean="0"/>
              <a:t>Intra-frequency measurement without gap with </a:t>
            </a:r>
            <a:r>
              <a:rPr 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partial </a:t>
            </a: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overlapped between MG and </a:t>
            </a:r>
            <a:r>
              <a:rPr 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 </a:t>
            </a:r>
          </a:p>
          <a:p>
            <a:pPr lvl="2"/>
            <a:r>
              <a:rPr lang="en-US" sz="14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Type A/B measurement under scenarios B1/B2</a:t>
            </a:r>
            <a:endParaRPr lang="en-US" sz="1400" dirty="0"/>
          </a:p>
          <a:p>
            <a:pPr lvl="1"/>
            <a:r>
              <a:rPr lang="en-US" sz="2000" dirty="0"/>
              <a:t>Intra-frequency measurement without gap </a:t>
            </a:r>
            <a:r>
              <a:rPr lang="en-US" sz="2000" dirty="0" smtClean="0"/>
              <a:t>with </a:t>
            </a:r>
            <a:r>
              <a:rPr 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Fully </a:t>
            </a: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non-overlapped between MG and SMTC in Type A/B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Type A/B measurement under scenarios </a:t>
            </a:r>
            <a:r>
              <a:rPr lang="en-US" sz="14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C1/C2</a:t>
            </a:r>
            <a:endParaRPr lang="en-US" sz="1400" dirty="0"/>
          </a:p>
          <a:p>
            <a:r>
              <a:rPr lang="en-US" sz="2400" dirty="0"/>
              <a:t>Requirements assuming UE conducts measurement </a:t>
            </a:r>
            <a:r>
              <a:rPr lang="en-US" sz="2400" dirty="0" smtClean="0"/>
              <a:t>within measurement </a:t>
            </a:r>
            <a:r>
              <a:rPr lang="en-US" sz="2400" dirty="0"/>
              <a:t>gap</a:t>
            </a:r>
          </a:p>
          <a:p>
            <a:pPr lvl="1"/>
            <a:r>
              <a:rPr lang="en-US" sz="2000" dirty="0"/>
              <a:t>Intra-frequency measurement without gap </a:t>
            </a:r>
            <a:r>
              <a:rPr lang="en-US" sz="2000" dirty="0" smtClean="0"/>
              <a:t>with</a:t>
            </a:r>
            <a:r>
              <a:rPr lang="en-US" sz="20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 fully </a:t>
            </a:r>
            <a:r>
              <a:rPr lang="en-US" sz="20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overlapped between MG and SMTC </a:t>
            </a:r>
            <a:endParaRPr lang="en-US" sz="2000" dirty="0" smtClean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2"/>
            <a:r>
              <a:rPr lang="en-US" sz="14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Type A/B measurement under scenarios </a:t>
            </a:r>
            <a:r>
              <a:rPr lang="en-US" sz="14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</a:t>
            </a:r>
            <a:endParaRPr lang="en-US" sz="1400" dirty="0"/>
          </a:p>
          <a:p>
            <a:pPr lvl="1"/>
            <a:r>
              <a:rPr lang="en-US" sz="2000" dirty="0"/>
              <a:t>Intra-frequency measurement with </a:t>
            </a:r>
            <a:r>
              <a:rPr lang="en-US" sz="2000" dirty="0" smtClean="0"/>
              <a:t>gap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Type C</a:t>
            </a:r>
            <a:endParaRPr lang="en-US" sz="1400" dirty="0"/>
          </a:p>
          <a:p>
            <a:pPr lvl="1"/>
            <a:r>
              <a:rPr lang="en-US" sz="2000" dirty="0" smtClean="0"/>
              <a:t>Inter-frequency measurement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Type </a:t>
            </a:r>
            <a:r>
              <a:rPr lang="en-US" sz="14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D</a:t>
            </a:r>
            <a:endParaRPr lang="en-US" sz="1400" dirty="0"/>
          </a:p>
          <a:p>
            <a:pPr lvl="1"/>
            <a:r>
              <a:rPr lang="en-US" sz="2000" dirty="0" smtClean="0"/>
              <a:t>Inter-RAT measurement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Type </a:t>
            </a:r>
            <a:r>
              <a:rPr lang="en-US" sz="1400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D</a:t>
            </a:r>
            <a:endParaRPr lang="en-US" sz="1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7300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Background: Current spec structure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719518"/>
              </p:ext>
            </p:extLst>
          </p:nvPr>
        </p:nvGraphicFramePr>
        <p:xfrm>
          <a:off x="215899" y="1809221"/>
          <a:ext cx="11760201" cy="413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4308"/>
                <a:gridCol w="4245126"/>
                <a:gridCol w="1540934"/>
                <a:gridCol w="2899833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Chapters in spec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Requirements 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Scaling factor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Comments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9.1 general measurement requirement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9.2 Intra-frequency measurement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 rowSpan="3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9.2.5 Intra-frequency measurement with no measurement gap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(Type A/B) </a:t>
                      </a:r>
                      <a:br>
                        <a:rPr lang="en-US" sz="1600" dirty="0" smtClean="0"/>
                      </a:b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overlapped between MG and SMTC</a:t>
                      </a:r>
                      <a:endParaRPr lang="en-US" sz="160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 smtClean="0">
                          <a:sym typeface="Wingdings" panose="05000000000000000000" pitchFamily="2" charset="2"/>
                        </a:rPr>
                        <a:t>K</a:t>
                      </a:r>
                      <a:r>
                        <a:rPr lang="en-US" sz="1600" b="1" baseline="-25000" dirty="0" err="1" smtClean="0">
                          <a:sym typeface="Wingdings" panose="05000000000000000000" pitchFamily="2" charset="2"/>
                        </a:rPr>
                        <a:t>ca</a:t>
                      </a:r>
                      <a:endParaRPr lang="en-US" sz="1600" b="1" baseline="-250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</a:rPr>
                        <a:t>within</a:t>
                      </a:r>
                      <a:r>
                        <a:rPr lang="en-US" sz="1600" b="1" baseline="0" dirty="0" smtClean="0">
                          <a:solidFill>
                            <a:srgbClr val="00B050"/>
                          </a:solidFill>
                        </a:rPr>
                        <a:t> gap</a:t>
                      </a:r>
                      <a:r>
                        <a:rPr lang="en-US" sz="1600" baseline="0" dirty="0" smtClean="0"/>
                        <a:t> only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[Scenario A]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Partial overlapped between MG and SMTC</a:t>
                      </a:r>
                      <a:endParaRPr 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baseline="0" dirty="0" smtClean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outside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gap</a:t>
                      </a:r>
                      <a:r>
                        <a:rPr lang="en-US" sz="1600" baseline="0" dirty="0" smtClean="0"/>
                        <a:t> only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[Scenario B1,B2]</a:t>
                      </a: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non-overlapped between MG and SMTC </a:t>
                      </a:r>
                      <a:endParaRPr 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outside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gap</a:t>
                      </a:r>
                      <a:r>
                        <a:rPr lang="en-US" sz="1600" b="1" baseline="0" dirty="0" smtClean="0"/>
                        <a:t> </a:t>
                      </a:r>
                      <a:r>
                        <a:rPr lang="en-US" sz="1600" baseline="0" dirty="0" smtClean="0"/>
                        <a:t>only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[Scenario C1,C2]</a:t>
                      </a:r>
                      <a:endParaRPr lang="en-US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9.2.6 Intra-frequency measurement with measurement gap (Type C)</a:t>
                      </a:r>
                      <a:endParaRPr lang="en-US" sz="1600" b="1" baseline="-25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ym typeface="Wingdings" panose="05000000000000000000" pitchFamily="2" charset="2"/>
                        </a:rPr>
                        <a:t>N/A</a:t>
                      </a:r>
                      <a:endParaRPr lang="en-US" sz="1600" b="1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within gap </a:t>
                      </a:r>
                      <a:r>
                        <a:rPr lang="en-US" sz="1600" baseline="0" dirty="0" smtClean="0"/>
                        <a:t>only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9.3 NR inter-frequency measurement (Type D) </a:t>
                      </a:r>
                      <a:endParaRPr lang="en-US" sz="1600" b="1" baseline="-25000" dirty="0" smtClean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 smtClean="0">
                          <a:sym typeface="Wingdings" panose="05000000000000000000" pitchFamily="2" charset="2"/>
                        </a:rPr>
                        <a:t>CSF</a:t>
                      </a:r>
                      <a:r>
                        <a:rPr lang="en-US" sz="1600" b="1" baseline="-25000" dirty="0" err="1" smtClean="0">
                          <a:sym typeface="Wingdings" panose="05000000000000000000" pitchFamily="2" charset="2"/>
                        </a:rPr>
                        <a:t>inter</a:t>
                      </a:r>
                      <a:endParaRPr lang="en-US" sz="1600" b="1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within gap </a:t>
                      </a:r>
                      <a:r>
                        <a:rPr lang="en-US" sz="1600" baseline="0" dirty="0" smtClean="0"/>
                        <a:t>only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9.4 NR inter-RAT measurement (Type D)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ym typeface="Wingdings" panose="05000000000000000000" pitchFamily="2" charset="2"/>
                        </a:rPr>
                        <a:t>K</a:t>
                      </a:r>
                      <a:endParaRPr lang="en-US" sz="16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within gap </a:t>
                      </a:r>
                      <a:r>
                        <a:rPr lang="en-US" sz="1600" baseline="0" dirty="0" smtClean="0"/>
                        <a:t>only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55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23200"/>
              </p:ext>
            </p:extLst>
          </p:nvPr>
        </p:nvGraphicFramePr>
        <p:xfrm>
          <a:off x="124691" y="696862"/>
          <a:ext cx="11949545" cy="566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9614"/>
                <a:gridCol w="3473736"/>
                <a:gridCol w="2546430"/>
                <a:gridCol w="2779765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Chapters in spec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Requirements 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Value of scaling</a:t>
                      </a:r>
                      <a:r>
                        <a:rPr lang="en-US" sz="1600" baseline="0" dirty="0" smtClean="0"/>
                        <a:t> factor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Comments 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9.1 general measurement requirement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9.1.5 carrier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scaling factor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971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9.1.5.1 monitoring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of multiple layers outside gap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for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NSA and SA 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Type A/B in scenario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 B1, B2, C1, C2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9.1.5.2 monitoring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of multiple layers within gap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for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NSA and SA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b="1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Type A/B in scenario A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Type C and D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9.2 Intra-frequency measurement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 rowSpan="3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9.2.5 Intra-frequency measurement with no measurement gap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(Type A/B) </a:t>
                      </a:r>
                    </a:p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overlapped between MG and SMTC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trike="noStrike" dirty="0" err="1" smtClean="0">
                          <a:sym typeface="Wingdings" panose="05000000000000000000" pitchFamily="2" charset="2"/>
                        </a:rPr>
                        <a:t>K</a:t>
                      </a:r>
                      <a:r>
                        <a:rPr lang="en-US" sz="1600" b="1" strike="noStrike" baseline="-25000" dirty="0" err="1" smtClean="0">
                          <a:sym typeface="Wingdings" panose="05000000000000000000" pitchFamily="2" charset="2"/>
                        </a:rPr>
                        <a:t>ca</a:t>
                      </a:r>
                      <a:r>
                        <a:rPr lang="en-US" sz="1600" b="0" strike="noStrike" baseline="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refer to 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</a:rPr>
                        <a:t>9.1.5.2]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</a:rPr>
                        <a:t>within</a:t>
                      </a:r>
                      <a:r>
                        <a:rPr lang="en-US" sz="1600" b="1" baseline="0" dirty="0" smtClean="0">
                          <a:solidFill>
                            <a:srgbClr val="00B050"/>
                          </a:solidFill>
                        </a:rPr>
                        <a:t> gap</a:t>
                      </a:r>
                      <a:r>
                        <a:rPr lang="en-US" sz="1600" baseline="0" dirty="0" smtClean="0"/>
                        <a:t> only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[Scenario A]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Partial overlapped between MG and SMTC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trike="noStrike" dirty="0" err="1" smtClean="0">
                          <a:sym typeface="Wingdings" panose="05000000000000000000" pitchFamily="2" charset="2"/>
                        </a:rPr>
                        <a:t>K</a:t>
                      </a:r>
                      <a:r>
                        <a:rPr lang="en-US" sz="1600" b="1" strike="noStrike" baseline="-25000" dirty="0" err="1" smtClean="0">
                          <a:sym typeface="Wingdings" panose="05000000000000000000" pitchFamily="2" charset="2"/>
                        </a:rPr>
                        <a:t>ca</a:t>
                      </a:r>
                      <a:r>
                        <a:rPr lang="en-US" sz="1600" b="1" strike="noStrike" baseline="-2500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refer to 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9.1.5.1]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outside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gap</a:t>
                      </a:r>
                      <a:r>
                        <a:rPr lang="en-US" sz="1600" baseline="0" dirty="0" smtClean="0"/>
                        <a:t> only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[Scenario B1,B2]</a:t>
                      </a: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non-overlapped between MG and SMTC 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trike="noStrike" dirty="0" err="1" smtClean="0">
                          <a:sym typeface="Wingdings" panose="05000000000000000000" pitchFamily="2" charset="2"/>
                        </a:rPr>
                        <a:t>K</a:t>
                      </a:r>
                      <a:r>
                        <a:rPr lang="en-US" sz="1600" b="1" strike="noStrike" baseline="-25000" dirty="0" err="1" smtClean="0">
                          <a:sym typeface="Wingdings" panose="05000000000000000000" pitchFamily="2" charset="2"/>
                        </a:rPr>
                        <a:t>ca</a:t>
                      </a:r>
                      <a:r>
                        <a:rPr lang="en-US" sz="1600" b="1" strike="noStrike" baseline="-2500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refer to 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9.1.5.1]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outside 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gap</a:t>
                      </a:r>
                      <a:r>
                        <a:rPr lang="en-US" sz="1600" b="1" baseline="0" dirty="0" smtClean="0"/>
                        <a:t> </a:t>
                      </a:r>
                      <a:r>
                        <a:rPr lang="en-US" sz="1600" baseline="0" dirty="0" smtClean="0"/>
                        <a:t>only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[Scenario C1,C2]</a:t>
                      </a:r>
                      <a:endParaRPr lang="en-US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9.2.6 Intra-frequency measurement with measurement gap (Type C)</a:t>
                      </a:r>
                      <a:r>
                        <a:rPr lang="en-US" sz="1600" baseline="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trike="noStrike" dirty="0" smtClean="0">
                          <a:sym typeface="Wingdings" panose="05000000000000000000" pitchFamily="2" charset="2"/>
                        </a:rPr>
                        <a:t>N/A</a:t>
                      </a:r>
                      <a:r>
                        <a:rPr lang="en-US" sz="1600" baseline="-2500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refer to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9.1.5.2]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within gap </a:t>
                      </a:r>
                      <a:r>
                        <a:rPr lang="en-US" sz="1600" baseline="0" dirty="0" smtClean="0"/>
                        <a:t>only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9.3 NR inter-frequency measurement (Type D)</a:t>
                      </a:r>
                      <a:r>
                        <a:rPr lang="en-US" sz="1600" baseline="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err="1" smtClean="0">
                          <a:sym typeface="Wingdings" panose="05000000000000000000" pitchFamily="2" charset="2"/>
                        </a:rPr>
                        <a:t>CSF</a:t>
                      </a:r>
                      <a:r>
                        <a:rPr lang="en-US" sz="1600" b="1" baseline="-25000" dirty="0" err="1" smtClean="0">
                          <a:sym typeface="Wingdings" panose="05000000000000000000" pitchFamily="2" charset="2"/>
                        </a:rPr>
                        <a:t>inter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 refer to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9.1.5.2]</a:t>
                      </a:r>
                      <a:endParaRPr lang="en-US" sz="16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within gap </a:t>
                      </a:r>
                      <a:r>
                        <a:rPr lang="en-US" sz="1600" baseline="0" dirty="0" smtClean="0"/>
                        <a:t>only</a:t>
                      </a:r>
                    </a:p>
                  </a:txBody>
                  <a:tcPr anchor="ctr"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9.4 NR inter-RAT measurement (Type D)</a:t>
                      </a:r>
                      <a:r>
                        <a:rPr lang="en-US" sz="1600" baseline="0" dirty="0" smtClean="0">
                          <a:sym typeface="Wingdings" panose="05000000000000000000" pitchFamily="2" charset="2"/>
                        </a:rPr>
                        <a:t> 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l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trike="noStrike" baseline="0" dirty="0" smtClean="0">
                          <a:sym typeface="Wingdings" panose="05000000000000000000" pitchFamily="2" charset="2"/>
                        </a:rPr>
                        <a:t>K </a:t>
                      </a:r>
                      <a:r>
                        <a:rPr lang="en-US" sz="1600" dirty="0" smtClean="0">
                          <a:sym typeface="Wingdings" panose="05000000000000000000" pitchFamily="2" charset="2"/>
                        </a:rPr>
                        <a:t>refer to 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9.1.5.2]</a:t>
                      </a:r>
                      <a:endParaRPr lang="en-US" sz="16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Measurement </a:t>
                      </a: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within gap </a:t>
                      </a:r>
                      <a:r>
                        <a:rPr lang="en-US" sz="1600" baseline="0" dirty="0" smtClean="0"/>
                        <a:t>only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標題 1"/>
          <p:cNvSpPr txBox="1">
            <a:spLocks/>
          </p:cNvSpPr>
          <p:nvPr/>
        </p:nvSpPr>
        <p:spPr>
          <a:xfrm>
            <a:off x="812800" y="1"/>
            <a:ext cx="10515600" cy="8208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/>
              <a:t>Wayforward</a:t>
            </a:r>
            <a:r>
              <a:rPr lang="en-US" dirty="0" smtClean="0"/>
              <a:t>: Suggested new spec structure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458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61964" cy="1089602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Wayforward</a:t>
            </a:r>
            <a:r>
              <a:rPr lang="en-US" dirty="0"/>
              <a:t>: </a:t>
            </a:r>
            <a:r>
              <a:rPr lang="en-US" dirty="0" smtClean="0"/>
              <a:t>Re-naming in section 9.2, 9.3, and 9.4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444846"/>
              </p:ext>
            </p:extLst>
          </p:nvPr>
        </p:nvGraphicFramePr>
        <p:xfrm>
          <a:off x="340179" y="2051504"/>
          <a:ext cx="11511642" cy="42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/>
                <a:gridCol w="3241221"/>
                <a:gridCol w="4765221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Chapters in spec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Parameters used in requirement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 smtClean="0"/>
                        <a:t>Value taken from</a:t>
                      </a:r>
                      <a:endParaRPr lang="en-US" sz="1800" dirty="0"/>
                    </a:p>
                  </a:txBody>
                  <a:tcPr anchor="ctr"/>
                </a:tc>
              </a:tr>
              <a:tr h="370840">
                <a:tc rowSpan="3"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/>
                        <a:t>9.2.5 Intra-frequency measurement with no measurement gap</a:t>
                      </a:r>
                      <a:endParaRPr lang="en-US" sz="1800" b="0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err="1" smtClean="0">
                          <a:solidFill>
                            <a:prstClr val="black"/>
                          </a:solidFill>
                          <a:sym typeface="Wingdings" panose="05000000000000000000" pitchFamily="2" charset="2"/>
                        </a:rPr>
                        <a:t>K</a:t>
                      </a:r>
                      <a:r>
                        <a:rPr lang="en-US" sz="1800" b="0" baseline="-25000" dirty="0" err="1" smtClean="0">
                          <a:solidFill>
                            <a:prstClr val="black"/>
                          </a:solidFill>
                          <a:sym typeface="Wingdings" panose="05000000000000000000" pitchFamily="2" charset="2"/>
                        </a:rPr>
                        <a:t>ca</a:t>
                      </a:r>
                      <a:r>
                        <a:rPr lang="en-US" sz="1800" b="0" baseline="0" dirty="0" smtClean="0">
                          <a:solidFill>
                            <a:schemeClr val="dk1"/>
                          </a:solidFill>
                          <a:sym typeface="Wingdings" panose="05000000000000000000" pitchFamily="2" charset="2"/>
                        </a:rPr>
                        <a:t> becomes </a:t>
                      </a:r>
                      <a:r>
                        <a:rPr lang="en-US" sz="1800" b="0" dirty="0" err="1" smtClean="0">
                          <a:sym typeface="Wingdings" panose="05000000000000000000" pitchFamily="2" charset="2"/>
                        </a:rPr>
                        <a:t>CSSF</a:t>
                      </a:r>
                      <a:r>
                        <a:rPr lang="en-US" sz="1800" b="0" baseline="-25000" dirty="0" err="1" smtClean="0">
                          <a:sym typeface="Wingdings" panose="05000000000000000000" pitchFamily="2" charset="2"/>
                        </a:rPr>
                        <a:t>intra</a:t>
                      </a:r>
                      <a:endParaRPr lang="en-US" sz="1800" b="0" dirty="0" smtClean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800" b="1" dirty="0" smtClean="0">
                          <a:solidFill>
                            <a:srgbClr val="00B050"/>
                          </a:solidFill>
                        </a:rPr>
                        <a:t>9.1.5.2]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under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f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ully overlapped between MG and SMTC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9.1.5.1]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under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partial overlapped between MG and SMTC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26670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9.1.5.1]</a:t>
                      </a:r>
                    </a:p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under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non-overlapped between MG and SMTC 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/>
                        <a:t>9.2.6 Intra-frequency measurement with measurement gap</a:t>
                      </a:r>
                      <a:endParaRPr lang="en-US" sz="1800" b="0" dirty="0" smtClean="0"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smtClean="0">
                          <a:sym typeface="Wingdings" panose="05000000000000000000" pitchFamily="2" charset="2"/>
                        </a:rPr>
                        <a:t>Add CSSF</a:t>
                      </a:r>
                      <a:r>
                        <a:rPr lang="en-US" sz="1800" b="0" baseline="-25000" smtClean="0">
                          <a:sym typeface="Wingdings" panose="05000000000000000000" pitchFamily="2" charset="2"/>
                        </a:rPr>
                        <a:t>intra</a:t>
                      </a:r>
                      <a:endParaRPr lang="en-US" sz="1800" b="0" dirty="0" smtClean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800" b="1" dirty="0" smtClean="0">
                          <a:solidFill>
                            <a:srgbClr val="00B050"/>
                          </a:solidFill>
                        </a:rPr>
                        <a:t>9.1.5.2]</a:t>
                      </a:r>
                      <a:endParaRPr lang="en-US" sz="1800" b="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/>
                        <a:t>9.3 NR inter-frequency measurement</a:t>
                      </a:r>
                      <a:endParaRPr lang="en-US" sz="1800" b="0" dirty="0" smtClean="0"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err="1" smtClean="0">
                          <a:sym typeface="Wingdings" panose="05000000000000000000" pitchFamily="2" charset="2"/>
                        </a:rPr>
                        <a:t>CSF</a:t>
                      </a:r>
                      <a:r>
                        <a:rPr lang="en-US" sz="1800" b="0" baseline="-25000" dirty="0" err="1" smtClean="0">
                          <a:sym typeface="Wingdings" panose="05000000000000000000" pitchFamily="2" charset="2"/>
                        </a:rPr>
                        <a:t>inter</a:t>
                      </a:r>
                      <a:r>
                        <a:rPr lang="en-US" sz="1800" b="0" baseline="-2500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800" b="0" dirty="0" smtClean="0">
                          <a:sym typeface="Wingdings" panose="05000000000000000000" pitchFamily="2" charset="2"/>
                        </a:rPr>
                        <a:t>becomes </a:t>
                      </a:r>
                      <a:r>
                        <a:rPr lang="en-US" sz="1800" b="0" dirty="0" err="1" smtClean="0">
                          <a:sym typeface="Wingdings" panose="05000000000000000000" pitchFamily="2" charset="2"/>
                        </a:rPr>
                        <a:t>CSSF</a:t>
                      </a:r>
                      <a:r>
                        <a:rPr lang="en-US" sz="1800" b="0" baseline="-25000" dirty="0" err="1" smtClean="0">
                          <a:sym typeface="Wingdings" panose="05000000000000000000" pitchFamily="2" charset="2"/>
                        </a:rPr>
                        <a:t>inter</a:t>
                      </a:r>
                      <a:endParaRPr lang="en-US" sz="1800" b="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800" b="1" dirty="0" smtClean="0">
                          <a:solidFill>
                            <a:srgbClr val="00B050"/>
                          </a:solidFill>
                        </a:rPr>
                        <a:t>9.1.5.2]</a:t>
                      </a:r>
                      <a:endParaRPr lang="en-US" sz="1800" b="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/>
                        <a:t>9.4 NR inter-RAT measurement</a:t>
                      </a:r>
                      <a:endParaRPr lang="en-US" sz="1800" b="0" baseline="0" dirty="0" smtClean="0"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 smtClean="0">
                          <a:sym typeface="Wingdings" panose="05000000000000000000" pitchFamily="2" charset="2"/>
                        </a:rPr>
                        <a:t>K</a:t>
                      </a:r>
                      <a:r>
                        <a:rPr lang="en-US" sz="1800" b="0" baseline="-2500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800" b="0" dirty="0" smtClean="0">
                          <a:sym typeface="Wingdings" panose="05000000000000000000" pitchFamily="2" charset="2"/>
                        </a:rPr>
                        <a:t> becomes </a:t>
                      </a:r>
                      <a:r>
                        <a:rPr lang="en-US" sz="1800" b="0" dirty="0" err="1" smtClean="0">
                          <a:sym typeface="Wingdings" panose="05000000000000000000" pitchFamily="2" charset="2"/>
                        </a:rPr>
                        <a:t>CSSF</a:t>
                      </a:r>
                      <a:r>
                        <a:rPr lang="en-US" sz="1800" b="0" baseline="-25000" dirty="0" err="1" smtClean="0">
                          <a:sym typeface="Wingdings" panose="05000000000000000000" pitchFamily="2" charset="2"/>
                        </a:rPr>
                        <a:t>interRAT</a:t>
                      </a:r>
                      <a:endParaRPr lang="en-US" sz="1800" b="0" baseline="-25000" dirty="0" smtClean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solidFill>
                            <a:srgbClr val="00B050"/>
                          </a:solidFill>
                          <a:sym typeface="Wingdings" panose="05000000000000000000" pitchFamily="2" charset="2"/>
                        </a:rPr>
                        <a:t>[</a:t>
                      </a:r>
                      <a:r>
                        <a:rPr lang="en-US" sz="1800" b="1" dirty="0" smtClean="0">
                          <a:solidFill>
                            <a:srgbClr val="00B050"/>
                          </a:solidFill>
                        </a:rPr>
                        <a:t>9.1.5.2]</a:t>
                      </a:r>
                      <a:endParaRPr lang="en-US" sz="1800" b="0" dirty="0" smtClean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472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3818"/>
          </a:xfrm>
        </p:spPr>
        <p:txBody>
          <a:bodyPr>
            <a:normAutofit/>
          </a:bodyPr>
          <a:lstStyle/>
          <a:p>
            <a:r>
              <a:rPr lang="en-US" dirty="0" err="1"/>
              <a:t>Wayforward</a:t>
            </a:r>
            <a:r>
              <a:rPr lang="en-US" dirty="0"/>
              <a:t>: </a:t>
            </a:r>
            <a:r>
              <a:rPr lang="en-US" dirty="0" smtClean="0"/>
              <a:t>Naming in section 9.1.5</a:t>
            </a:r>
            <a:endParaRPr 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725767"/>
              </p:ext>
            </p:extLst>
          </p:nvPr>
        </p:nvGraphicFramePr>
        <p:xfrm>
          <a:off x="124691" y="1216405"/>
          <a:ext cx="11949545" cy="244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49614"/>
                <a:gridCol w="3473736"/>
                <a:gridCol w="2546430"/>
                <a:gridCol w="2779765"/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Chapters in spec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Requirements 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Value of scaling</a:t>
                      </a:r>
                      <a:r>
                        <a:rPr lang="en-US" sz="1600" baseline="0" dirty="0" smtClean="0"/>
                        <a:t> factor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Comments 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9.1 general measurement requirement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N.A</a:t>
                      </a:r>
                      <a:endParaRPr lang="en-US" sz="16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9.1.5 carrier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</a:rPr>
                        <a:t>specific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scaling factor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b="1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6971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9.1.5.1 monitoring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of multiple layers outside gap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for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NSA and SA 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Naming rule?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Type A/B in scenario</a:t>
                      </a:r>
                      <a:r>
                        <a:rPr lang="en-US" sz="1600" b="1" baseline="0" dirty="0" smtClean="0">
                          <a:solidFill>
                            <a:srgbClr val="FF0000"/>
                          </a:solidFill>
                        </a:rPr>
                        <a:t> B1, B2, C1, C2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9.1.5.2 monitoring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of multiple layers within gap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>
                          <a:solidFill>
                            <a:schemeClr val="tx1"/>
                          </a:solidFill>
                        </a:rPr>
                        <a:t>for</a:t>
                      </a:r>
                      <a:r>
                        <a:rPr lang="en-US" sz="1600" b="0" baseline="0" dirty="0" smtClean="0">
                          <a:solidFill>
                            <a:schemeClr val="tx1"/>
                          </a:solidFill>
                        </a:rPr>
                        <a:t> NSA and SA </a:t>
                      </a:r>
                      <a:endParaRPr lang="en-US" sz="1600" b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smtClean="0">
                          <a:solidFill>
                            <a:srgbClr val="00B050"/>
                          </a:solidFill>
                        </a:rPr>
                        <a:t>Naming rule?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b="1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Type A/B in scenario A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Type C and D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619991" y="3779115"/>
            <a:ext cx="10515600" cy="2881457"/>
          </a:xfrm>
        </p:spPr>
        <p:txBody>
          <a:bodyPr>
            <a:noAutofit/>
          </a:bodyPr>
          <a:lstStyle/>
          <a:p>
            <a:r>
              <a:rPr lang="en-US" sz="2400" dirty="0" smtClean="0"/>
              <a:t>Options for naming in 9.1.5:</a:t>
            </a:r>
          </a:p>
          <a:p>
            <a:pPr lvl="1"/>
            <a:r>
              <a:rPr lang="en-US" sz="2000" dirty="0" smtClean="0"/>
              <a:t>Option 1:</a:t>
            </a:r>
          </a:p>
          <a:p>
            <a:pPr lvl="2"/>
            <a:r>
              <a:rPr lang="en-US" sz="1600" dirty="0"/>
              <a:t>9.1.5.1 </a:t>
            </a:r>
            <a:r>
              <a:rPr lang="en-US" sz="1600" dirty="0" smtClean="0"/>
              <a:t>: </a:t>
            </a:r>
            <a:r>
              <a:rPr lang="en-US" sz="1600" b="1" dirty="0" err="1" smtClean="0">
                <a:solidFill>
                  <a:srgbClr val="FF0000"/>
                </a:solidFill>
              </a:rPr>
              <a:t>CSSF</a:t>
            </a:r>
            <a:r>
              <a:rPr lang="en-US" sz="1600" b="1" baseline="-25000" dirty="0" err="1" smtClean="0">
                <a:solidFill>
                  <a:srgbClr val="FF0000"/>
                </a:solidFill>
              </a:rPr>
              <a:t>outside_gap_i</a:t>
            </a:r>
            <a:endParaRPr lang="en-US" sz="1600" b="1" baseline="-25000" dirty="0" smtClean="0">
              <a:solidFill>
                <a:srgbClr val="FF0000"/>
              </a:solidFill>
            </a:endParaRPr>
          </a:p>
          <a:p>
            <a:pPr lvl="2"/>
            <a:r>
              <a:rPr lang="en-US" sz="1600" dirty="0" smtClean="0"/>
              <a:t>9.1.5.2 </a:t>
            </a:r>
            <a:r>
              <a:rPr lang="en-US" sz="1600" dirty="0"/>
              <a:t>: </a:t>
            </a:r>
            <a:r>
              <a:rPr lang="en-US" sz="1600" b="1" dirty="0" err="1" smtClean="0">
                <a:solidFill>
                  <a:srgbClr val="00B050"/>
                </a:solidFill>
              </a:rPr>
              <a:t>CSSF</a:t>
            </a:r>
            <a:r>
              <a:rPr lang="en-US" sz="1600" b="1" baseline="-25000" dirty="0" err="1" smtClean="0">
                <a:solidFill>
                  <a:srgbClr val="00B050"/>
                </a:solidFill>
              </a:rPr>
              <a:t>within_gap_i</a:t>
            </a:r>
            <a:endParaRPr lang="en-US" sz="1600" dirty="0" smtClean="0"/>
          </a:p>
          <a:p>
            <a:pPr lvl="1"/>
            <a:r>
              <a:rPr lang="en-US" sz="2000" dirty="0"/>
              <a:t>Option </a:t>
            </a:r>
            <a:r>
              <a:rPr lang="en-US" sz="2000" dirty="0" smtClean="0"/>
              <a:t>2:</a:t>
            </a:r>
            <a:endParaRPr lang="en-US" sz="2000" dirty="0"/>
          </a:p>
          <a:p>
            <a:pPr lvl="2"/>
            <a:r>
              <a:rPr lang="en-US" sz="1600" dirty="0"/>
              <a:t>9.1.5.1 : </a:t>
            </a:r>
            <a:r>
              <a:rPr lang="en-US" sz="1600" b="1" dirty="0" err="1" smtClean="0">
                <a:solidFill>
                  <a:srgbClr val="FF0000"/>
                </a:solidFill>
              </a:rPr>
              <a:t>CSSF</a:t>
            </a:r>
            <a:r>
              <a:rPr lang="en-US" sz="1600" b="1" baseline="-25000" dirty="0" err="1" smtClean="0">
                <a:solidFill>
                  <a:srgbClr val="FF0000"/>
                </a:solidFill>
              </a:rPr>
              <a:t>intra_outside_gap_i</a:t>
            </a:r>
            <a:endParaRPr lang="en-US" sz="1600" b="1" baseline="-25000" dirty="0">
              <a:solidFill>
                <a:srgbClr val="FF0000"/>
              </a:solidFill>
            </a:endParaRPr>
          </a:p>
          <a:p>
            <a:pPr lvl="2"/>
            <a:r>
              <a:rPr lang="en-US" sz="1600" dirty="0"/>
              <a:t>9.1.5.2 </a:t>
            </a:r>
            <a:r>
              <a:rPr lang="en-US" sz="1600" dirty="0" smtClean="0"/>
              <a:t>: </a:t>
            </a:r>
            <a:r>
              <a:rPr lang="en-US" sz="1600" b="1" dirty="0" err="1" smtClean="0">
                <a:solidFill>
                  <a:srgbClr val="00B050"/>
                </a:solidFill>
              </a:rPr>
              <a:t>CSSF</a:t>
            </a:r>
            <a:r>
              <a:rPr lang="en-US" sz="1600" b="1" baseline="-25000" dirty="0" err="1" smtClean="0">
                <a:solidFill>
                  <a:srgbClr val="00B050"/>
                </a:solidFill>
              </a:rPr>
              <a:t>inter_i</a:t>
            </a:r>
            <a:r>
              <a:rPr lang="en-US" sz="1600" dirty="0" smtClean="0"/>
              <a:t>  and  </a:t>
            </a:r>
            <a:r>
              <a:rPr lang="en-US" sz="1600" b="1" dirty="0" err="1" smtClean="0">
                <a:solidFill>
                  <a:srgbClr val="00B050"/>
                </a:solidFill>
              </a:rPr>
              <a:t>CSSF</a:t>
            </a:r>
            <a:r>
              <a:rPr lang="en-US" sz="1600" b="1" baseline="-25000" dirty="0" err="1" smtClean="0">
                <a:solidFill>
                  <a:srgbClr val="00B050"/>
                </a:solidFill>
              </a:rPr>
              <a:t>intra_within_gap_i</a:t>
            </a:r>
            <a:endParaRPr lang="en-US" sz="16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14500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9.2.5 Intra-frequency measurement with no measurement </a:t>
            </a:r>
            <a:r>
              <a:rPr lang="en-US" dirty="0" smtClean="0"/>
              <a:t>gap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3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Fully overlapped between MG and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SMTC, </a:t>
            </a:r>
          </a:p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detection in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FR1 under DRX&lt;=320ms as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within_gap_i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(option1) or </a:t>
            </a:r>
            <a:r>
              <a:rPr lang="en-US" dirty="0" err="1">
                <a:solidFill>
                  <a:srgbClr val="00B050"/>
                </a:solidFill>
              </a:rPr>
              <a:t>CSSF</a:t>
            </a:r>
            <a:r>
              <a:rPr lang="en-US" baseline="-25000" dirty="0" err="1">
                <a:solidFill>
                  <a:srgbClr val="00B050"/>
                </a:solidFill>
              </a:rPr>
              <a:t>intra_within_gap_i</a:t>
            </a:r>
            <a:r>
              <a:rPr lang="en-US" baseline="-25000" dirty="0">
                <a:solidFill>
                  <a:srgbClr val="00B050"/>
                </a:solidFill>
              </a:rPr>
              <a:t>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9756733"/>
                  </p:ext>
                </p:extLst>
              </p:nvPr>
            </p:nvGraphicFramePr>
            <p:xfrm>
              <a:off x="838200" y="2951059"/>
              <a:ext cx="10435934" cy="36122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152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r>
                                            <a:rPr lang="en-US" sz="1800" b="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[5]</m:t>
                                          </m:r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38029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r>
                                            <a:rPr lang="en-US" sz="1800" b="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[5]</m:t>
                                          </m:r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r>
                                <a:rPr lang="en-US" sz="1800" b="0" i="1" smtClean="0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5</m:t>
                              </m:r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𝑚𝑒𝑎𝑠𝐶𝑦𝑐𝑙𝑒𝑆𝐶𝑒𝑙𝑙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,1.5×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𝐷𝑅𝑋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1800" i="1" smtClean="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×</m:t>
                                  </m:r>
                                  <m:sSubSup>
                                    <m:sSubSupPr>
                                      <m:ctrlPr>
                                        <a:rPr lang="en-US" sz="1800" i="1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𝐶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𝑆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𝑆𝐹</m:t>
                                      </m:r>
                                    </m:e>
                                    <m:sub>
                                      <m:r>
                                        <a:rPr lang="en-US" sz="1800" b="0" i="1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𝑖𝑛𝑡𝑟𝑎</m:t>
                                      </m:r>
                                    </m:sub>
                                    <m:sup/>
                                  </m:sSubSup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9756733"/>
                  </p:ext>
                </p:extLst>
              </p:nvPr>
            </p:nvGraphicFramePr>
            <p:xfrm>
              <a:off x="838200" y="2951059"/>
              <a:ext cx="10435934" cy="361229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1152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529" r="-133" b="-214815"/>
                          </a:stretch>
                        </a:blipFill>
                      </a:tcPr>
                    </a:tc>
                  </a:tr>
                  <a:tr h="138029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83700" r="-133" b="-78855"/>
                          </a:stretch>
                        </a:blipFill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27" t="-235593" r="-133" b="-113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197928" y="13433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062324"/>
              </p:ext>
            </p:extLst>
          </p:nvPr>
        </p:nvGraphicFramePr>
        <p:xfrm>
          <a:off x="5174674" y="1459418"/>
          <a:ext cx="66960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Worksheet" r:id="rId4" imgW="7629635" imgH="771660" progId="Excel.Sheet.12">
                  <p:embed/>
                </p:oleObj>
              </mc:Choice>
              <mc:Fallback>
                <p:oleObj name="Worksheet" r:id="rId4" imgW="7629635" imgH="77166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4674" y="1459418"/>
                        <a:ext cx="669607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6267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9.2.5 Intra-frequency measurement with no measurement </a:t>
            </a:r>
            <a:r>
              <a:rPr lang="en-US" dirty="0" smtClean="0"/>
              <a:t>gap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3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Partial overlapped between MG and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SMTC. </a:t>
            </a:r>
          </a:p>
          <a:p>
            <a:pPr marL="685800" lvl="4">
              <a:spcBef>
                <a:spcPts val="1000"/>
              </a:spcBef>
            </a:pP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The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SMTC in Type A/B and RLM-RS are partially overlapped</a:t>
            </a:r>
          </a:p>
          <a:p>
            <a:pPr marL="685800" lvl="4"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PSS/SSS detection in FR1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under DRX&lt;=320ms as 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an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example</a:t>
            </a:r>
          </a:p>
          <a:p>
            <a:pPr marL="685800" lvl="4">
              <a:spcBef>
                <a:spcPts val="1000"/>
              </a:spcBef>
            </a:pPr>
            <a:r>
              <a:rPr lang="en-US" dirty="0" err="1" smtClean="0">
                <a:sym typeface="Wingdings" panose="05000000000000000000" pitchFamily="2" charset="2"/>
              </a:rPr>
              <a:t>CSSF</a:t>
            </a:r>
            <a:r>
              <a:rPr lang="en-US" baseline="-25000" dirty="0" err="1" smtClean="0">
                <a:sym typeface="Wingdings" panose="05000000000000000000" pitchFamily="2" charset="2"/>
              </a:rPr>
              <a:t>intra</a:t>
            </a:r>
            <a:r>
              <a:rPr lang="en-US" dirty="0">
                <a:sym typeface="Wingdings" panose="05000000000000000000" pitchFamily="2" charset="2"/>
              </a:rPr>
              <a:t> </a:t>
            </a:r>
            <a:r>
              <a:rPr lang="en-US" dirty="0" err="1">
                <a:sym typeface="Wingdings" panose="05000000000000000000" pitchFamily="2" charset="2"/>
              </a:rPr>
              <a:t>euqals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CSSF</a:t>
            </a:r>
            <a:r>
              <a:rPr lang="en-US" baseline="-25000" dirty="0" err="1" smtClean="0">
                <a:solidFill>
                  <a:srgbClr val="FF0000"/>
                </a:solidFill>
              </a:rPr>
              <a:t>outside_gap_i</a:t>
            </a:r>
            <a:r>
              <a:rPr lang="en-US" baseline="-25000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option1) or </a:t>
            </a:r>
            <a:r>
              <a:rPr lang="en-US" dirty="0" err="1" smtClean="0">
                <a:solidFill>
                  <a:srgbClr val="FF0000"/>
                </a:solidFill>
              </a:rPr>
              <a:t>CSSF</a:t>
            </a:r>
            <a:r>
              <a:rPr lang="en-US" baseline="-25000" dirty="0" err="1" smtClean="0">
                <a:solidFill>
                  <a:srgbClr val="FF0000"/>
                </a:solidFill>
              </a:rPr>
              <a:t>intra_outside_gap_i</a:t>
            </a:r>
            <a:r>
              <a:rPr lang="en-US" b="1" baseline="-25000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(option2</a:t>
            </a:r>
            <a:r>
              <a:rPr lang="en-US" dirty="0"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</a:p>
          <a:p>
            <a:pPr marL="685800" lvl="4">
              <a:spcBef>
                <a:spcPts val="1000"/>
              </a:spcBef>
            </a:pPr>
            <a:endParaRPr lang="en-US" dirty="0"/>
          </a:p>
          <a:p>
            <a:pPr marL="685800" lvl="4">
              <a:spcBef>
                <a:spcPts val="1000"/>
              </a:spcBef>
            </a:pPr>
            <a:endParaRPr lang="en-US" sz="1600" dirty="0"/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228600" lvl="3">
              <a:spcBef>
                <a:spcPts val="1000"/>
              </a:spcBef>
            </a:pPr>
            <a:endParaRPr lang="en-US" sz="160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7362562"/>
                  </p:ext>
                </p:extLst>
              </p:nvPr>
            </p:nvGraphicFramePr>
            <p:xfrm>
              <a:off x="878033" y="3332907"/>
              <a:ext cx="10435934" cy="316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972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r>
                                            <a:rPr lang="en-US" sz="1800" b="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[5]</m:t>
                                          </m:r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𝑝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#</m:t>
                                              </m:r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i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116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1800" b="0" i="1" smtClean="0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600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 , </m:t>
                                      </m:r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𝑐𝑒𝑖𝑙</m:t>
                                      </m:r>
                                      <m:d>
                                        <m:d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1.5×</m:t>
                                          </m:r>
                                          <m:d>
                                            <m:dPr>
                                              <m:begChr m:val="["/>
                                              <m:endChr m:val="]"/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1800" b="0" i="1" smtClean="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5</m:t>
                                              </m:r>
                                            </m:e>
                                          </m:d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𝐾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𝑝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#</m:t>
                                              </m:r>
                                              <m:r>
                                                <m:rPr>
                                                  <m:sty m:val="p"/>
                                                </m:rPr>
                                                <a:rPr lang="en-US" sz="1800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i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×</m:t>
                                      </m:r>
                                      <m:func>
                                        <m:func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funcPr>
                                        <m:fName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180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max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𝑆𝑀𝑇𝐶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#</m:t>
                                                  </m:r>
                                                  <m:r>
                                                    <m:rPr>
                                                      <m:sty m:val="p"/>
                                                    </m:rPr>
                                                    <a:rPr lang="en-US" sz="1800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i</m:t>
                                                  </m:r>
                                                </m:sup>
                                              </m:sSubSup>
                                              <m:r>
                                                <a:rPr lang="en-US" sz="1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, </m:t>
                                              </m:r>
                                              <m:sSub>
                                                <m:sSubPr>
                                                  <m:ctrlP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𝑇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en-US" sz="1800" i="1">
                                                      <a:effectLst/>
                                                      <a:latin typeface="Cambria Math" panose="02040503050406030204" pitchFamily="18" charset="0"/>
                                                      <a:ea typeface="新細明體" panose="02020500000000000000" pitchFamily="18" charset="-120"/>
                                                      <a:cs typeface="Arial" panose="020B0604020202020204" pitchFamily="34" charset="0"/>
                                                    </a:rPr>
                                                    <m:t>𝐷𝑅𝑋</m:t>
                                                  </m:r>
                                                </m:sub>
                                              </m:sSub>
                                            </m:e>
                                          </m:d>
                                          <m:r>
                                            <a:rPr lang="en-US" sz="1800" i="1" smtClean="0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×</m:t>
                                          </m:r>
                                          <m:sSubSup>
                                            <m:sSubSupPr>
                                              <m:ctrlPr>
                                                <a:rPr lang="en-US" sz="180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𝐶</m:t>
                                              </m:r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</m:t>
                                              </m:r>
                                              <m:r>
                                                <a:rPr lang="en-US" sz="1800" i="1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𝑆𝐹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1800" b="0" i="1" smtClean="0">
                                                  <a:solidFill>
                                                    <a:srgbClr val="FF0000"/>
                                                  </a:solidFill>
                                                  <a:effectLst/>
                                                  <a:latin typeface="Cambria Math" panose="02040503050406030204" pitchFamily="18" charset="0"/>
                                                  <a:ea typeface="新細明體" panose="02020500000000000000" pitchFamily="18" charset="-120"/>
                                                  <a:cs typeface="Arial" panose="020B0604020202020204" pitchFamily="34" charset="0"/>
                                                </a:rPr>
                                                <m:t>𝑖𝑛𝑡𝑟𝑎</m:t>
                                              </m:r>
                                            </m:sub>
                                            <m:sup/>
                                          </m:sSubSup>
                                        </m:e>
                                      </m:func>
                                    </m:e>
                                  </m:d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sz="1800" i="1" strike="sngStrike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𝐾</m:t>
                                  </m:r>
                                </m:e>
                                <m:sub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𝑐𝑎</m:t>
                                  </m:r>
                                  <m:r>
                                    <a:rPr lang="en-US" sz="1800" i="1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 </m:t>
                                  </m:r>
                                </m:sub>
                                <m:sup>
                                  <m: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#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800" strike="sngStrike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i</m:t>
                                  </m:r>
                                </m:sup>
                              </m:sSubSup>
                            </m:oMath>
                          </a14:m>
                          <a:r>
                            <a:rPr lang="en-US" sz="18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b="0" i="1" smtClean="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5</m:t>
                                  </m:r>
                                </m:e>
                              </m:d>
                              <m:r>
                                <a:rPr lang="en-US" sz="1800" i="1">
                                  <a:effectLst/>
                                  <a:latin typeface="Cambria Math" panose="02040503050406030204" pitchFamily="18" charset="0"/>
                                  <a:ea typeface="新細明體" panose="02020500000000000000" pitchFamily="18" charset="-120"/>
                                  <a:cs typeface="Arial" panose="020B0604020202020204" pitchFamily="34" charset="0"/>
                                </a:rPr>
                                <m:t>×</m:t>
                              </m:r>
                              <m:func>
                                <m:funcPr>
                                  <m:ctrlPr>
                                    <a:rPr lang="en-US" sz="1800" i="1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80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max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𝑚𝑒𝑎𝑠𝐶𝑦𝑐𝑙𝑒𝑆𝐶𝑒𝑙𝑙</m:t>
                                          </m:r>
                                        </m:sub>
                                      </m:sSub>
                                      <m:r>
                                        <a:rPr lang="en-US" sz="1800" i="1"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,1.5× </m:t>
                                      </m:r>
                                      <m:sSub>
                                        <m:sSubPr>
                                          <m:ctrlP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𝑇</m:t>
                                          </m:r>
                                        </m:e>
                                        <m:sub>
                                          <m:r>
                                            <a:rPr lang="en-US" sz="1800" i="1">
                                              <a:effectLst/>
                                              <a:latin typeface="Cambria Math" panose="02040503050406030204" pitchFamily="18" charset="0"/>
                                              <a:ea typeface="新細明體" panose="02020500000000000000" pitchFamily="18" charset="-120"/>
                                              <a:cs typeface="Arial" panose="020B0604020202020204" pitchFamily="34" charset="0"/>
                                            </a:rPr>
                                            <m:t>𝐷𝑅𝑋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US" sz="1800" i="1" smtClean="0">
                                      <a:effectLst/>
                                      <a:latin typeface="Cambria Math" panose="02040503050406030204" pitchFamily="18" charset="0"/>
                                      <a:ea typeface="新細明體" panose="02020500000000000000" pitchFamily="18" charset="-120"/>
                                      <a:cs typeface="Arial" panose="020B0604020202020204" pitchFamily="34" charset="0"/>
                                    </a:rPr>
                                    <m:t>×</m:t>
                                  </m:r>
                                  <m:sSubSup>
                                    <m:sSubSupPr>
                                      <m:ctrlPr>
                                        <a:rPr lang="en-US" sz="1800" i="1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𝐶</m:t>
                                      </m:r>
                                      <m:r>
                                        <a:rPr lang="en-US" sz="1800" b="0" i="1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𝑆</m:t>
                                      </m:r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𝑆𝐹</m:t>
                                      </m:r>
                                    </m:e>
                                    <m:sub>
                                      <m:r>
                                        <a:rPr lang="en-US" sz="1800" b="0" i="1" smtClean="0"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新細明體" panose="02020500000000000000" pitchFamily="18" charset="-120"/>
                                          <a:cs typeface="Arial" panose="020B0604020202020204" pitchFamily="34" charset="0"/>
                                        </a:rPr>
                                        <m:t>𝑖𝑛𝑡𝑟𝑎</m:t>
                                      </m:r>
                                    </m:sub>
                                    <m:sup/>
                                  </m:sSubSup>
                                </m:e>
                              </m:func>
                            </m:oMath>
                          </a14:m>
                          <a:endParaRPr lang="en-US" sz="18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7362562"/>
                  </p:ext>
                </p:extLst>
              </p:nvPr>
            </p:nvGraphicFramePr>
            <p:xfrm>
              <a:off x="878033" y="3332907"/>
              <a:ext cx="10435934" cy="316800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10858"/>
                    <a:gridCol w="939514"/>
                    <a:gridCol w="9185562"/>
                  </a:tblGrid>
                  <a:tr h="972000">
                    <a:tc rowSpan="3"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Type A/B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PCell</a:t>
                          </a: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/</a:t>
                          </a:r>
                          <a:b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</a:b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PSCell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36" t="-625" r="-199" b="-226875"/>
                          </a:stretch>
                        </a:blipFill>
                      </a:tcPr>
                    </a:tc>
                  </a:tr>
                  <a:tr h="1116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36" t="-87978" r="-199" b="-98361"/>
                          </a:stretch>
                        </a:blipFill>
                      </a:tcPr>
                    </a:tc>
                  </a:tr>
                  <a:tr h="108000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71755" marR="71755" algn="ctr">
                            <a:lnSpc>
                              <a:spcPct val="107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US" sz="1400" dirty="0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deactivated </a:t>
                          </a:r>
                          <a:r>
                            <a:rPr lang="en-US" sz="1400" dirty="0" err="1">
                              <a:effectLst/>
                              <a:latin typeface="Arial" panose="020B0604020202020204" pitchFamily="34" charset="0"/>
                              <a:ea typeface="新細明體" panose="02020500000000000000" pitchFamily="18" charset="-120"/>
                              <a:cs typeface="Times New Roman" panose="02020603050405020304" pitchFamily="18" charset="0"/>
                            </a:rPr>
                            <a:t>SCells</a:t>
                          </a:r>
                          <a:endParaRPr lang="en-US" sz="1400" dirty="0">
                            <a:effectLst/>
                            <a:latin typeface="Calibri" panose="020F0502020204030204" pitchFamily="34" charset="0"/>
                            <a:ea typeface="新細明體" panose="02020500000000000000" pitchFamily="18" charset="-12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vert="vert27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3"/>
                          <a:stretch>
                            <a:fillRect l="-13736" t="-193258" r="-199" b="-112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452254" y="10810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物件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251658"/>
              </p:ext>
            </p:extLst>
          </p:nvPr>
        </p:nvGraphicFramePr>
        <p:xfrm>
          <a:off x="5195454" y="1432184"/>
          <a:ext cx="6705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Worksheet" r:id="rId4" imgW="7629635" imgH="771660" progId="Excel.Sheet.12">
                  <p:embed/>
                </p:oleObj>
              </mc:Choice>
              <mc:Fallback>
                <p:oleObj name="Worksheet" r:id="rId4" imgW="7629635" imgH="771660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454" y="1432184"/>
                        <a:ext cx="6705600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7207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793</TotalTime>
  <Words>1140</Words>
  <Application>Microsoft Office PowerPoint</Application>
  <PresentationFormat>寬螢幕</PresentationFormat>
  <Paragraphs>250</Paragraphs>
  <Slides>16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6" baseType="lpstr">
      <vt:lpstr>ＭＳ Ｐゴシック</vt:lpstr>
      <vt:lpstr>新細明體</vt:lpstr>
      <vt:lpstr>Arial</vt:lpstr>
      <vt:lpstr>Calibri</vt:lpstr>
      <vt:lpstr>Calibri Light</vt:lpstr>
      <vt:lpstr>Cambria Math</vt:lpstr>
      <vt:lpstr>Times New Roman</vt:lpstr>
      <vt:lpstr>Wingdings</vt:lpstr>
      <vt:lpstr>Office 佈景主題</vt:lpstr>
      <vt:lpstr>Worksheet</vt:lpstr>
      <vt:lpstr>Scaling factor for measurement objects with multiple frequencies</vt:lpstr>
      <vt:lpstr>Background</vt:lpstr>
      <vt:lpstr>Background</vt:lpstr>
      <vt:lpstr>Background: Current spec structure</vt:lpstr>
      <vt:lpstr>PowerPoint 簡報</vt:lpstr>
      <vt:lpstr>Wayforward: Re-naming in section 9.2, 9.3, and 9.4</vt:lpstr>
      <vt:lpstr>Wayforward: Naming in section 9.1.5</vt:lpstr>
      <vt:lpstr>9.2.5 Intra-frequency measurement with no measurement gap</vt:lpstr>
      <vt:lpstr>9.2.5 Intra-frequency measurement with no measurement gap</vt:lpstr>
      <vt:lpstr>9.2.5 Intra-frequency measurement with no measurement gap</vt:lpstr>
      <vt:lpstr>9.2.5 Intra-frequency measurement with no measurement gap</vt:lpstr>
      <vt:lpstr>9.2.5 Intra-frequency measurement with no measurement gap</vt:lpstr>
      <vt:lpstr>9.2.6 Intra-frequency measurement with measurement gap</vt:lpstr>
      <vt:lpstr>9.3 NR inter-frequency measurement </vt:lpstr>
      <vt:lpstr>9.4 NR inter-RAT measurement </vt:lpstr>
      <vt:lpstr>Reference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Ato-MediaTek</dc:creator>
  <cp:lastModifiedBy>Althea Huang (黃汀華)</cp:lastModifiedBy>
  <cp:revision>61</cp:revision>
  <dcterms:created xsi:type="dcterms:W3CDTF">2018-10-09T02:57:05Z</dcterms:created>
  <dcterms:modified xsi:type="dcterms:W3CDTF">2018-10-11T09:01:11Z</dcterms:modified>
</cp:coreProperties>
</file>